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69.svg" ContentType="image/svg+xml"/>
  <Override PartName="/ppt/media/image70.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0" r:id="rId6"/>
    <p:sldId id="261" r:id="rId7"/>
    <p:sldId id="263" r:id="rId8"/>
    <p:sldId id="265" r:id="rId9"/>
    <p:sldId id="266" r:id="rId10"/>
    <p:sldId id="267" r:id="rId11"/>
    <p:sldId id="268" r:id="rId12"/>
    <p:sldId id="269" r:id="rId13"/>
    <p:sldId id="270" r:id="rId14"/>
    <p:sldId id="271" r:id="rId15"/>
    <p:sldId id="312" r:id="rId16"/>
    <p:sldId id="313" r:id="rId17"/>
    <p:sldId id="314" r:id="rId18"/>
    <p:sldId id="295" r:id="rId19"/>
    <p:sldId id="281" r:id="rId20"/>
    <p:sldId id="282" r:id="rId21"/>
    <p:sldId id="283" r:id="rId22"/>
    <p:sldId id="284" r:id="rId23"/>
    <p:sldId id="285" r:id="rId24"/>
    <p:sldId id="288" r:id="rId25"/>
    <p:sldId id="289" r:id="rId26"/>
    <p:sldId id="290" r:id="rId27"/>
    <p:sldId id="292" r:id="rId28"/>
    <p:sldId id="293" r:id="rId29"/>
    <p:sldId id="294" r:id="rId30"/>
  </p:sldIdLst>
  <p:sldSz cx="12192000" cy="6858000"/>
  <p:notesSz cx="6858000" cy="12192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28" userDrawn="1">
          <p15:clr>
            <a:srgbClr val="A4A3A4"/>
          </p15:clr>
        </p15:guide>
        <p15:guide id="2" pos="21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1" d="100"/>
          <a:sy n="81" d="100"/>
        </p:scale>
        <p:origin x="725" y="67"/>
      </p:cViewPr>
      <p:guideLst>
        <p:guide orient="horz" pos="2828"/>
        <p:guide pos="2196"/>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15.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77151" y="1113332"/>
            <a:ext cx="10637697" cy="375284"/>
          </a:xfrm>
          <a:prstGeom prst="rect">
            <a:avLst/>
          </a:prstGeom>
        </p:spPr>
        <p:txBody>
          <a:bodyPr wrap="square" lIns="0" tIns="0" rIns="0" bIns="0">
            <a:spAutoFit/>
          </a:bodyPr>
          <a:lstStyle>
            <a:lvl1pPr>
              <a:defRPr sz="2500" b="0" i="0">
                <a:solidFill>
                  <a:srgbClr val="7893A1"/>
                </a:solidFill>
                <a:latin typeface="黑体" panose="02010609060101010101" charset="-122"/>
                <a:cs typeface="黑体" panose="02010609060101010101" charset="-122"/>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rgbClr val="C00000"/>
                </a:solidFill>
                <a:latin typeface="黑体" panose="02010609060101010101" charset="-122"/>
                <a:cs typeface="黑体" panose="02010609060101010101" charset="-122"/>
              </a:defRPr>
            </a:lvl1pPr>
          </a:lstStyle>
          <a:p/>
        </p:txBody>
      </p:sp>
      <p:sp>
        <p:nvSpPr>
          <p:cNvPr id="3" name="Holder 3"/>
          <p:cNvSpPr>
            <a:spLocks noGrp="1"/>
          </p:cNvSpPr>
          <p:nvPr>
            <p:ph type="body" idx="1"/>
          </p:nvPr>
        </p:nvSpPr>
        <p:spPr/>
        <p:txBody>
          <a:bodyPr lIns="0" tIns="0" rIns="0" bIns="0"/>
          <a:lstStyle>
            <a:lvl1pPr>
              <a:defRPr sz="1600" b="0" i="0">
                <a:solidFill>
                  <a:schemeClr val="tx1"/>
                </a:solidFill>
                <a:latin typeface="黑体" panose="02010609060101010101" charset="-122"/>
                <a:cs typeface="黑体" panose="02010609060101010101"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rgbClr val="C00000"/>
                </a:solidFill>
                <a:latin typeface="黑体" panose="02010609060101010101" charset="-122"/>
                <a:cs typeface="黑体" panose="02010609060101010101" charset="-122"/>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7935455" y="2595308"/>
            <a:ext cx="3626484" cy="4163059"/>
          </a:xfrm>
          <a:prstGeom prst="rect">
            <a:avLst/>
          </a:prstGeom>
        </p:spPr>
        <p:txBody>
          <a:bodyPr wrap="square" lIns="0" tIns="0" rIns="0" bIns="0">
            <a:spAutoFit/>
          </a:bodyPr>
          <a:lstStyle>
            <a:lvl1pPr>
              <a:defRPr sz="1400" b="0" i="0">
                <a:solidFill>
                  <a:srgbClr val="585858"/>
                </a:solidFill>
                <a:latin typeface="黑体" panose="02010609060101010101" charset="-122"/>
                <a:cs typeface="黑体" panose="02010609060101010101" charset="-122"/>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rgbClr val="C00000"/>
                </a:solidFill>
                <a:latin typeface="黑体" panose="02010609060101010101" charset="-122"/>
                <a:cs typeface="黑体" panose="02010609060101010101"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6" cstate="print"/>
            <a:stretch>
              <a:fillRect/>
            </a:stretch>
          </a:blipFill>
        </p:spPr>
        <p:txBody>
          <a:bodyPr wrap="square" lIns="0" tIns="0" rIns="0" bIns="0" rtlCol="0"/>
          <a:lstStyle/>
          <a:p/>
        </p:txBody>
      </p:sp>
      <p:sp>
        <p:nvSpPr>
          <p:cNvPr id="2" name="Holder 2"/>
          <p:cNvSpPr>
            <a:spLocks noGrp="1"/>
          </p:cNvSpPr>
          <p:nvPr>
            <p:ph type="title"/>
          </p:nvPr>
        </p:nvSpPr>
        <p:spPr>
          <a:xfrm>
            <a:off x="1358163" y="351866"/>
            <a:ext cx="9475673" cy="621665"/>
          </a:xfrm>
          <a:prstGeom prst="rect">
            <a:avLst/>
          </a:prstGeom>
        </p:spPr>
        <p:txBody>
          <a:bodyPr wrap="square" lIns="0" tIns="0" rIns="0" bIns="0">
            <a:spAutoFit/>
          </a:bodyPr>
          <a:lstStyle>
            <a:lvl1pPr>
              <a:defRPr sz="4300" b="0" i="0">
                <a:solidFill>
                  <a:srgbClr val="C00000"/>
                </a:solidFill>
                <a:latin typeface="黑体" panose="02010609060101010101" charset="-122"/>
                <a:cs typeface="黑体" panose="02010609060101010101" charset="-122"/>
              </a:defRPr>
            </a:lvl1pPr>
          </a:lstStyle>
          <a:p/>
        </p:txBody>
      </p:sp>
      <p:sp>
        <p:nvSpPr>
          <p:cNvPr id="3" name="Holder 3"/>
          <p:cNvSpPr>
            <a:spLocks noGrp="1"/>
          </p:cNvSpPr>
          <p:nvPr>
            <p:ph type="body" idx="1"/>
          </p:nvPr>
        </p:nvSpPr>
        <p:spPr>
          <a:xfrm>
            <a:off x="578002" y="1103020"/>
            <a:ext cx="11035995" cy="1463675"/>
          </a:xfrm>
          <a:prstGeom prst="rect">
            <a:avLst/>
          </a:prstGeom>
        </p:spPr>
        <p:txBody>
          <a:bodyPr wrap="square" lIns="0" tIns="0" rIns="0" bIns="0">
            <a:spAutoFit/>
          </a:bodyPr>
          <a:lstStyle>
            <a:lvl1pPr>
              <a:defRPr sz="1600" b="0" i="0">
                <a:solidFill>
                  <a:schemeClr val="tx1"/>
                </a:solidFill>
                <a:latin typeface="黑体" panose="02010609060101010101" charset="-122"/>
                <a:cs typeface="黑体" panose="02010609060101010101" charset="-122"/>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image" Target="../media/image61.png"/><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image" Target="../media/image58.jpe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54.png"/><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image" Target="../media/image62.jpe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54.png"/><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image" Target="../media/image64.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image" Target="../media/image66.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67.pn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9" Type="http://schemas.openxmlformats.org/officeDocument/2006/relationships/image" Target="../media/image73.png"/><Relationship Id="rId8" Type="http://schemas.openxmlformats.org/officeDocument/2006/relationships/image" Target="../media/image72.png"/><Relationship Id="rId7" Type="http://schemas.openxmlformats.org/officeDocument/2006/relationships/image" Target="../media/image71.png"/><Relationship Id="rId6" Type="http://schemas.openxmlformats.org/officeDocument/2006/relationships/image" Target="../media/image70.svg"/><Relationship Id="rId5" Type="http://schemas.openxmlformats.org/officeDocument/2006/relationships/image" Target="../media/image69.svg"/><Relationship Id="rId4" Type="http://schemas.openxmlformats.org/officeDocument/2006/relationships/image" Target="../media/image68.png"/><Relationship Id="rId3" Type="http://schemas.openxmlformats.org/officeDocument/2006/relationships/image" Target="../media/image15.png"/><Relationship Id="rId2" Type="http://schemas.openxmlformats.org/officeDocument/2006/relationships/image" Target="../media/image14.png"/><Relationship Id="rId10" Type="http://schemas.openxmlformats.org/officeDocument/2006/relationships/slideLayout" Target="../slideLayouts/slideLayout2.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9" Type="http://schemas.openxmlformats.org/officeDocument/2006/relationships/image" Target="../media/image52.png"/><Relationship Id="rId8" Type="http://schemas.openxmlformats.org/officeDocument/2006/relationships/tags" Target="../tags/tag5.xml"/><Relationship Id="rId7" Type="http://schemas.openxmlformats.org/officeDocument/2006/relationships/image" Target="../media/image51.png"/><Relationship Id="rId6" Type="http://schemas.openxmlformats.org/officeDocument/2006/relationships/tags" Target="../tags/tag4.xml"/><Relationship Id="rId5" Type="http://schemas.openxmlformats.org/officeDocument/2006/relationships/image" Target="../media/image3.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77.jpeg"/><Relationship Id="rId12" Type="http://schemas.openxmlformats.org/officeDocument/2006/relationships/slideLayout" Target="../slideLayouts/slideLayout5.xml"/><Relationship Id="rId11" Type="http://schemas.openxmlformats.org/officeDocument/2006/relationships/image" Target="../media/image78.png"/><Relationship Id="rId10" Type="http://schemas.openxmlformats.org/officeDocument/2006/relationships/tags" Target="../tags/tag6.xml"/><Relationship Id="rId1" Type="http://schemas.openxmlformats.org/officeDocument/2006/relationships/image" Target="../media/image76.png"/></Relationships>
</file>

<file path=ppt/slides/_rels/slide19.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image" Target="../media/image51.png"/><Relationship Id="rId7" Type="http://schemas.openxmlformats.org/officeDocument/2006/relationships/tags" Target="../tags/tag11.xml"/><Relationship Id="rId6" Type="http://schemas.openxmlformats.org/officeDocument/2006/relationships/image" Target="../media/image3.png"/><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76.png"/><Relationship Id="rId13" Type="http://schemas.openxmlformats.org/officeDocument/2006/relationships/slideLayout" Target="../slideLayouts/slideLayout5.xml"/><Relationship Id="rId12" Type="http://schemas.openxmlformats.org/officeDocument/2006/relationships/image" Target="../media/image79.png"/><Relationship Id="rId11" Type="http://schemas.openxmlformats.org/officeDocument/2006/relationships/tags" Target="../tags/tag13.xml"/><Relationship Id="rId10" Type="http://schemas.openxmlformats.org/officeDocument/2006/relationships/image" Target="../media/image52.png"/><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1.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jpeg"/><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4.xml"/><Relationship Id="rId5" Type="http://schemas.openxmlformats.org/officeDocument/2006/relationships/image" Target="../media/image83.jpeg"/><Relationship Id="rId4" Type="http://schemas.openxmlformats.org/officeDocument/2006/relationships/image" Target="../media/image82.jpeg"/><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87.png"/><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92.png"/><Relationship Id="rId7" Type="http://schemas.openxmlformats.org/officeDocument/2006/relationships/image" Target="../media/image91.png"/><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97.jpeg"/><Relationship Id="rId7" Type="http://schemas.openxmlformats.org/officeDocument/2006/relationships/image" Target="../media/image96.jpeg"/><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image" Target="../media/image93.jpe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jpeg"/><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image" Target="../media/image100.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2" Type="http://schemas.openxmlformats.org/officeDocument/2006/relationships/slideLayout" Target="../slideLayouts/slideLayout2.xml"/><Relationship Id="rId21" Type="http://schemas.openxmlformats.org/officeDocument/2006/relationships/image" Target="../media/image32.png"/><Relationship Id="rId20" Type="http://schemas.openxmlformats.org/officeDocument/2006/relationships/image" Target="../media/image31.png"/><Relationship Id="rId2" Type="http://schemas.openxmlformats.org/officeDocument/2006/relationships/image" Target="../media/image3.png"/><Relationship Id="rId19" Type="http://schemas.openxmlformats.org/officeDocument/2006/relationships/image" Target="../media/image30.png"/><Relationship Id="rId18" Type="http://schemas.openxmlformats.org/officeDocument/2006/relationships/image" Target="../media/image29.png"/><Relationship Id="rId17" Type="http://schemas.openxmlformats.org/officeDocument/2006/relationships/image" Target="../media/image28.png"/><Relationship Id="rId16" Type="http://schemas.openxmlformats.org/officeDocument/2006/relationships/image" Target="../media/image27.png"/><Relationship Id="rId15" Type="http://schemas.openxmlformats.org/officeDocument/2006/relationships/image" Target="../media/image26.png"/><Relationship Id="rId14" Type="http://schemas.openxmlformats.org/officeDocument/2006/relationships/image" Target="../media/image25.png"/><Relationship Id="rId13" Type="http://schemas.openxmlformats.org/officeDocument/2006/relationships/image" Target="../media/image24.png"/><Relationship Id="rId12" Type="http://schemas.openxmlformats.org/officeDocument/2006/relationships/image" Target="../media/image23.png"/><Relationship Id="rId11" Type="http://schemas.openxmlformats.org/officeDocument/2006/relationships/image" Target="../media/image22.png"/><Relationship Id="rId10" Type="http://schemas.openxmlformats.org/officeDocument/2006/relationships/image" Target="../media/image21.pn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9" Type="http://schemas.openxmlformats.org/officeDocument/2006/relationships/image" Target="../media/image39.png"/><Relationship Id="rId8" Type="http://schemas.openxmlformats.org/officeDocument/2006/relationships/image" Target="../media/image38.png"/><Relationship Id="rId7" Type="http://schemas.openxmlformats.org/officeDocument/2006/relationships/image" Target="../media/image37.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5.png"/><Relationship Id="rId3" Type="http://schemas.openxmlformats.org/officeDocument/2006/relationships/image" Target="../media/image34.png"/><Relationship Id="rId2" Type="http://schemas.openxmlformats.org/officeDocument/2006/relationships/image" Target="../media/image3.png"/><Relationship Id="rId18" Type="http://schemas.openxmlformats.org/officeDocument/2006/relationships/slideLayout" Target="../slideLayouts/slideLayout2.xml"/><Relationship Id="rId17" Type="http://schemas.openxmlformats.org/officeDocument/2006/relationships/image" Target="../media/image47.png"/><Relationship Id="rId16" Type="http://schemas.openxmlformats.org/officeDocument/2006/relationships/image" Target="../media/image46.png"/><Relationship Id="rId15" Type="http://schemas.openxmlformats.org/officeDocument/2006/relationships/image" Target="../media/image45.png"/><Relationship Id="rId14" Type="http://schemas.openxmlformats.org/officeDocument/2006/relationships/image" Target="../media/image44.png"/><Relationship Id="rId13" Type="http://schemas.openxmlformats.org/officeDocument/2006/relationships/image" Target="../media/image43.png"/><Relationship Id="rId12" Type="http://schemas.openxmlformats.org/officeDocument/2006/relationships/image" Target="../media/image42.png"/><Relationship Id="rId11" Type="http://schemas.openxmlformats.org/officeDocument/2006/relationships/image" Target="../media/image41.png"/><Relationship Id="rId10" Type="http://schemas.openxmlformats.org/officeDocument/2006/relationships/image" Target="../media/image40.png"/><Relationship Id="rId1" Type="http://schemas.openxmlformats.org/officeDocument/2006/relationships/image" Target="../media/image33.png"/></Relationships>
</file>

<file path=ppt/slides/_rels/slide6.xml.rels><?xml version="1.0" encoding="UTF-8" standalone="yes"?>
<Relationships xmlns="http://schemas.openxmlformats.org/package/2006/relationships"><Relationship Id="rId9" Type="http://schemas.openxmlformats.org/officeDocument/2006/relationships/image" Target="../media/image39.png"/><Relationship Id="rId8" Type="http://schemas.openxmlformats.org/officeDocument/2006/relationships/image" Target="../media/image38.png"/><Relationship Id="rId7" Type="http://schemas.openxmlformats.org/officeDocument/2006/relationships/image" Target="../media/image37.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5.png"/><Relationship Id="rId3" Type="http://schemas.openxmlformats.org/officeDocument/2006/relationships/image" Target="../media/image34.png"/><Relationship Id="rId2" Type="http://schemas.openxmlformats.org/officeDocument/2006/relationships/image" Target="../media/image3.png"/><Relationship Id="rId18" Type="http://schemas.openxmlformats.org/officeDocument/2006/relationships/slideLayout" Target="../slideLayouts/slideLayout2.xml"/><Relationship Id="rId17" Type="http://schemas.openxmlformats.org/officeDocument/2006/relationships/image" Target="../media/image47.png"/><Relationship Id="rId16" Type="http://schemas.openxmlformats.org/officeDocument/2006/relationships/image" Target="../media/image46.png"/><Relationship Id="rId15" Type="http://schemas.openxmlformats.org/officeDocument/2006/relationships/image" Target="../media/image48.png"/><Relationship Id="rId14" Type="http://schemas.openxmlformats.org/officeDocument/2006/relationships/image" Target="../media/image44.png"/><Relationship Id="rId13" Type="http://schemas.openxmlformats.org/officeDocument/2006/relationships/image" Target="../media/image43.png"/><Relationship Id="rId12" Type="http://schemas.openxmlformats.org/officeDocument/2006/relationships/image" Target="../media/image42.png"/><Relationship Id="rId11" Type="http://schemas.openxmlformats.org/officeDocument/2006/relationships/image" Target="../media/image41.png"/><Relationship Id="rId10" Type="http://schemas.openxmlformats.org/officeDocument/2006/relationships/image" Target="../media/image40.png"/><Relationship Id="rId1" Type="http://schemas.openxmlformats.org/officeDocument/2006/relationships/image" Target="../media/image33.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49.pn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image" Target="../media/image50.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image" Target="../media/image57.png"/><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74456" y="3358984"/>
            <a:ext cx="6121400" cy="708025"/>
          </a:xfrm>
          <a:prstGeom prst="rect">
            <a:avLst/>
          </a:prstGeom>
        </p:spPr>
        <p:txBody>
          <a:bodyPr vert="horz" wrap="square" lIns="0" tIns="0" rIns="0" bIns="0" rtlCol="0">
            <a:spAutoFit/>
          </a:bodyPr>
          <a:lstStyle/>
          <a:p>
            <a:pPr marL="12700">
              <a:lnSpc>
                <a:spcPts val="5575"/>
              </a:lnSpc>
            </a:pPr>
            <a:r>
              <a:rPr sz="4800" dirty="0">
                <a:solidFill>
                  <a:srgbClr val="005D9C"/>
                </a:solidFill>
                <a:latin typeface="黑体" panose="02010609060101010101" charset="-122"/>
                <a:cs typeface="黑体" panose="02010609060101010101" charset="-122"/>
              </a:rPr>
              <a:t>网络远程复试操作指南</a:t>
            </a:r>
            <a:endParaRPr sz="4800">
              <a:latin typeface="黑体" panose="02010609060101010101" charset="-122"/>
              <a:cs typeface="黑体" panose="02010609060101010101" charset="-122"/>
            </a:endParaRPr>
          </a:p>
        </p:txBody>
      </p:sp>
      <p:sp>
        <p:nvSpPr>
          <p:cNvPr id="3" name="object 3"/>
          <p:cNvSpPr txBox="1"/>
          <p:nvPr/>
        </p:nvSpPr>
        <p:spPr>
          <a:xfrm>
            <a:off x="4737963" y="5888723"/>
            <a:ext cx="3073400" cy="363220"/>
          </a:xfrm>
          <a:prstGeom prst="rect">
            <a:avLst/>
          </a:prstGeom>
        </p:spPr>
        <p:txBody>
          <a:bodyPr vert="horz" wrap="square" lIns="0" tIns="0" rIns="0" bIns="0" rtlCol="0">
            <a:spAutoFit/>
          </a:bodyPr>
          <a:lstStyle/>
          <a:p>
            <a:pPr marL="12700">
              <a:lnSpc>
                <a:spcPts val="2835"/>
              </a:lnSpc>
            </a:pPr>
            <a:r>
              <a:rPr sz="2400" dirty="0">
                <a:solidFill>
                  <a:srgbClr val="253941"/>
                </a:solidFill>
                <a:latin typeface="黑体" panose="02010609060101010101" charset="-122"/>
                <a:cs typeface="黑体" panose="02010609060101010101" charset="-122"/>
              </a:rPr>
              <a:t>青岛理工大学研究生</a:t>
            </a:r>
            <a:r>
              <a:rPr lang="zh-CN" sz="2400" dirty="0">
                <a:solidFill>
                  <a:srgbClr val="253941"/>
                </a:solidFill>
                <a:latin typeface="黑体" panose="02010609060101010101" charset="-122"/>
                <a:cs typeface="黑体" panose="02010609060101010101" charset="-122"/>
              </a:rPr>
              <a:t>院</a:t>
            </a:r>
            <a:endParaRPr lang="zh-CN" sz="2400" dirty="0">
              <a:solidFill>
                <a:srgbClr val="253941"/>
              </a:solidFill>
              <a:latin typeface="黑体" panose="02010609060101010101" charset="-122"/>
              <a:cs typeface="黑体" panose="02010609060101010101" charset="-122"/>
            </a:endParaRPr>
          </a:p>
        </p:txBody>
      </p:sp>
      <p:sp>
        <p:nvSpPr>
          <p:cNvPr id="4" name="object 4"/>
          <p:cNvSpPr/>
          <p:nvPr/>
        </p:nvSpPr>
        <p:spPr>
          <a:xfrm>
            <a:off x="0" y="4861559"/>
            <a:ext cx="1996439" cy="1996439"/>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726948" y="277368"/>
            <a:ext cx="3642360" cy="909827"/>
          </a:xfrm>
          <a:prstGeom prst="rect">
            <a:avLst/>
          </a:prstGeom>
          <a:blipFill>
            <a:blip r:embed="rId2" cstate="print"/>
            <a:stretch>
              <a:fillRect/>
            </a:stretch>
          </a:blipFill>
        </p:spPr>
        <p:txBody>
          <a:bodyPr wrap="square" lIns="0" tIns="0" rIns="0" bIns="0" rtlCol="0"/>
          <a:lstStyle/>
          <a:p/>
        </p:txBody>
      </p:sp>
      <p:sp>
        <p:nvSpPr>
          <p:cNvPr id="6" name="object 6"/>
          <p:cNvSpPr txBox="1">
            <a:spLocks noGrp="1"/>
          </p:cNvSpPr>
          <p:nvPr>
            <p:ph type="title"/>
          </p:nvPr>
        </p:nvSpPr>
        <p:spPr>
          <a:xfrm>
            <a:off x="1152525" y="2001520"/>
            <a:ext cx="9676130" cy="656590"/>
          </a:xfrm>
          <a:prstGeom prst="rect">
            <a:avLst/>
          </a:prstGeom>
        </p:spPr>
        <p:txBody>
          <a:bodyPr vert="horz" wrap="square" lIns="0" tIns="0" rIns="0" bIns="0" rtlCol="0">
            <a:spAutoFit/>
          </a:bodyPr>
          <a:lstStyle/>
          <a:p>
            <a:pPr marL="12700">
              <a:lnSpc>
                <a:spcPts val="5120"/>
              </a:lnSpc>
            </a:pPr>
            <a:r>
              <a:rPr sz="4400" b="1" spc="290" dirty="0">
                <a:solidFill>
                  <a:srgbClr val="252525"/>
                </a:solidFill>
                <a:latin typeface="黑体" panose="02010609060101010101" charset="-122"/>
                <a:cs typeface="黑体" panose="02010609060101010101" charset="-122"/>
              </a:rPr>
              <a:t>青岛理工大学</a:t>
            </a:r>
            <a:r>
              <a:rPr lang="en-US" altLang="zh-CN" sz="4400" b="1" spc="290" dirty="0">
                <a:solidFill>
                  <a:srgbClr val="252525"/>
                </a:solidFill>
                <a:latin typeface="黑体" panose="02010609060101010101" charset="-122"/>
                <a:cs typeface="黑体" panose="02010609060101010101" charset="-122"/>
              </a:rPr>
              <a:t>2024</a:t>
            </a:r>
            <a:r>
              <a:rPr sz="4400" b="1" spc="290" dirty="0">
                <a:solidFill>
                  <a:srgbClr val="252525"/>
                </a:solidFill>
                <a:latin typeface="黑体" panose="02010609060101010101" charset="-122"/>
                <a:cs typeface="黑体" panose="02010609060101010101" charset="-122"/>
              </a:rPr>
              <a:t>年硕士研究生招生</a:t>
            </a:r>
            <a:endParaRPr sz="4400" dirty="0">
              <a:latin typeface="黑体" panose="02010609060101010101" charset="-122"/>
              <a:cs typeface="黑体" panose="02010609060101010101" charset="-122"/>
            </a:endParaRPr>
          </a:p>
        </p:txBody>
      </p:sp>
      <p:sp>
        <p:nvSpPr>
          <p:cNvPr id="7" name="object 7"/>
          <p:cNvSpPr txBox="1"/>
          <p:nvPr/>
        </p:nvSpPr>
        <p:spPr>
          <a:xfrm>
            <a:off x="8404364" y="3527475"/>
            <a:ext cx="2000250" cy="418465"/>
          </a:xfrm>
          <a:prstGeom prst="rect">
            <a:avLst/>
          </a:prstGeom>
        </p:spPr>
        <p:txBody>
          <a:bodyPr vert="horz" wrap="square" lIns="0" tIns="0" rIns="0" bIns="0" rtlCol="0">
            <a:spAutoFit/>
          </a:bodyPr>
          <a:lstStyle/>
          <a:p>
            <a:pPr marL="12700">
              <a:lnSpc>
                <a:spcPts val="3295"/>
              </a:lnSpc>
            </a:pPr>
            <a:r>
              <a:rPr sz="2800" b="1" spc="-15" dirty="0">
                <a:solidFill>
                  <a:srgbClr val="C00000"/>
                </a:solidFill>
                <a:latin typeface="MS PGothic" panose="020B0600070205080204" charset="-128"/>
                <a:cs typeface="MS PGothic" panose="020B0600070205080204" charset="-128"/>
              </a:rPr>
              <a:t>（ </a:t>
            </a:r>
            <a:r>
              <a:rPr sz="2800" b="1" spc="-20" dirty="0">
                <a:solidFill>
                  <a:srgbClr val="C00000"/>
                </a:solidFill>
                <a:latin typeface="MS PGothic" panose="020B0600070205080204" charset="-128"/>
                <a:cs typeface="MS PGothic" panose="020B0600070205080204" charset="-128"/>
              </a:rPr>
              <a:t>考 生 版 </a:t>
            </a:r>
            <a:r>
              <a:rPr sz="2800" b="1" spc="30" dirty="0">
                <a:solidFill>
                  <a:srgbClr val="C00000"/>
                </a:solidFill>
                <a:latin typeface="MS PGothic" panose="020B0600070205080204" charset="-128"/>
                <a:cs typeface="MS PGothic" panose="020B0600070205080204" charset="-128"/>
              </a:rPr>
              <a:t> </a:t>
            </a:r>
            <a:r>
              <a:rPr sz="2800" b="1" spc="-15" dirty="0">
                <a:solidFill>
                  <a:srgbClr val="C00000"/>
                </a:solidFill>
                <a:latin typeface="MS PGothic" panose="020B0600070205080204" charset="-128"/>
                <a:cs typeface="MS PGothic" panose="020B0600070205080204" charset="-128"/>
              </a:rPr>
              <a:t>）</a:t>
            </a:r>
            <a:endParaRPr sz="2800">
              <a:latin typeface="MS PGothic" panose="020B0600070205080204" charset="-128"/>
              <a:cs typeface="MS PGothic" panose="020B0600070205080204" charset="-128"/>
            </a:endParaRPr>
          </a:p>
        </p:txBody>
      </p:sp>
      <p:sp>
        <p:nvSpPr>
          <p:cNvPr id="8" name="object 8"/>
          <p:cNvSpPr/>
          <p:nvPr/>
        </p:nvSpPr>
        <p:spPr>
          <a:xfrm>
            <a:off x="1388363" y="2910839"/>
            <a:ext cx="9313164" cy="100584"/>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9372" y="1592580"/>
            <a:ext cx="6853428" cy="4933188"/>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299847" y="1583055"/>
            <a:ext cx="6872605" cy="4952365"/>
          </a:xfrm>
          <a:custGeom>
            <a:avLst/>
            <a:gdLst/>
            <a:ahLst/>
            <a:cxnLst/>
            <a:rect l="l" t="t" r="r" b="b"/>
            <a:pathLst>
              <a:path w="6872605" h="4952365">
                <a:moveTo>
                  <a:pt x="6867715" y="4952238"/>
                </a:moveTo>
                <a:lnTo>
                  <a:pt x="4762" y="4952238"/>
                </a:lnTo>
                <a:lnTo>
                  <a:pt x="3289" y="4952009"/>
                </a:lnTo>
                <a:lnTo>
                  <a:pt x="1968" y="4951323"/>
                </a:lnTo>
                <a:lnTo>
                  <a:pt x="914" y="4950269"/>
                </a:lnTo>
                <a:lnTo>
                  <a:pt x="228" y="4948948"/>
                </a:lnTo>
                <a:lnTo>
                  <a:pt x="0" y="4947475"/>
                </a:lnTo>
                <a:lnTo>
                  <a:pt x="0" y="4762"/>
                </a:lnTo>
                <a:lnTo>
                  <a:pt x="4762" y="0"/>
                </a:lnTo>
                <a:lnTo>
                  <a:pt x="6867715" y="0"/>
                </a:lnTo>
                <a:lnTo>
                  <a:pt x="6872478" y="4762"/>
                </a:lnTo>
                <a:lnTo>
                  <a:pt x="9525" y="4762"/>
                </a:lnTo>
                <a:lnTo>
                  <a:pt x="4762" y="9525"/>
                </a:lnTo>
                <a:lnTo>
                  <a:pt x="9525" y="9524"/>
                </a:lnTo>
                <a:lnTo>
                  <a:pt x="9525" y="4942713"/>
                </a:lnTo>
                <a:lnTo>
                  <a:pt x="4762" y="4942713"/>
                </a:lnTo>
                <a:lnTo>
                  <a:pt x="9525" y="4947475"/>
                </a:lnTo>
                <a:lnTo>
                  <a:pt x="6872478" y="4947475"/>
                </a:lnTo>
                <a:lnTo>
                  <a:pt x="6872249" y="4948948"/>
                </a:lnTo>
                <a:lnTo>
                  <a:pt x="6871563" y="4950269"/>
                </a:lnTo>
                <a:lnTo>
                  <a:pt x="6870509" y="4951323"/>
                </a:lnTo>
                <a:lnTo>
                  <a:pt x="6869188" y="4952009"/>
                </a:lnTo>
                <a:lnTo>
                  <a:pt x="6867715" y="4952238"/>
                </a:lnTo>
                <a:close/>
              </a:path>
              <a:path w="6872605" h="4952365">
                <a:moveTo>
                  <a:pt x="9525" y="9524"/>
                </a:moveTo>
                <a:lnTo>
                  <a:pt x="4762" y="9525"/>
                </a:lnTo>
                <a:lnTo>
                  <a:pt x="9525" y="4762"/>
                </a:lnTo>
                <a:lnTo>
                  <a:pt x="9525" y="9524"/>
                </a:lnTo>
                <a:close/>
              </a:path>
              <a:path w="6872605" h="4952365">
                <a:moveTo>
                  <a:pt x="6862953" y="9524"/>
                </a:moveTo>
                <a:lnTo>
                  <a:pt x="9525" y="9524"/>
                </a:lnTo>
                <a:lnTo>
                  <a:pt x="9525" y="4762"/>
                </a:lnTo>
                <a:lnTo>
                  <a:pt x="6862953" y="4762"/>
                </a:lnTo>
                <a:lnTo>
                  <a:pt x="6862953" y="9524"/>
                </a:lnTo>
                <a:close/>
              </a:path>
              <a:path w="6872605" h="4952365">
                <a:moveTo>
                  <a:pt x="6862953" y="4947475"/>
                </a:moveTo>
                <a:lnTo>
                  <a:pt x="6862953" y="4762"/>
                </a:lnTo>
                <a:lnTo>
                  <a:pt x="6867715" y="9525"/>
                </a:lnTo>
                <a:lnTo>
                  <a:pt x="6872478" y="9524"/>
                </a:lnTo>
                <a:lnTo>
                  <a:pt x="6872478" y="4942713"/>
                </a:lnTo>
                <a:lnTo>
                  <a:pt x="6867715" y="4942713"/>
                </a:lnTo>
                <a:lnTo>
                  <a:pt x="6862953" y="4947475"/>
                </a:lnTo>
                <a:close/>
              </a:path>
              <a:path w="6872605" h="4952365">
                <a:moveTo>
                  <a:pt x="6872478" y="9524"/>
                </a:moveTo>
                <a:lnTo>
                  <a:pt x="6867715" y="9525"/>
                </a:lnTo>
                <a:lnTo>
                  <a:pt x="6862953" y="4762"/>
                </a:lnTo>
                <a:lnTo>
                  <a:pt x="6872478" y="4762"/>
                </a:lnTo>
                <a:lnTo>
                  <a:pt x="6872478" y="9524"/>
                </a:lnTo>
                <a:close/>
              </a:path>
              <a:path w="6872605" h="4952365">
                <a:moveTo>
                  <a:pt x="9525" y="4947475"/>
                </a:moveTo>
                <a:lnTo>
                  <a:pt x="4762" y="4942713"/>
                </a:lnTo>
                <a:lnTo>
                  <a:pt x="9525" y="4942713"/>
                </a:lnTo>
                <a:lnTo>
                  <a:pt x="9525" y="4947475"/>
                </a:lnTo>
                <a:close/>
              </a:path>
              <a:path w="6872605" h="4952365">
                <a:moveTo>
                  <a:pt x="6862953" y="4947475"/>
                </a:moveTo>
                <a:lnTo>
                  <a:pt x="9525" y="4947475"/>
                </a:lnTo>
                <a:lnTo>
                  <a:pt x="9525" y="4942713"/>
                </a:lnTo>
                <a:lnTo>
                  <a:pt x="6862953" y="4942713"/>
                </a:lnTo>
                <a:lnTo>
                  <a:pt x="6862953" y="4947475"/>
                </a:lnTo>
                <a:close/>
              </a:path>
              <a:path w="6872605" h="4952365">
                <a:moveTo>
                  <a:pt x="6872478" y="4947475"/>
                </a:moveTo>
                <a:lnTo>
                  <a:pt x="6862953" y="4947475"/>
                </a:lnTo>
                <a:lnTo>
                  <a:pt x="6867715" y="4942713"/>
                </a:lnTo>
                <a:lnTo>
                  <a:pt x="6872478" y="4942713"/>
                </a:lnTo>
                <a:lnTo>
                  <a:pt x="6872478" y="4947475"/>
                </a:lnTo>
                <a:close/>
              </a:path>
            </a:pathLst>
          </a:custGeom>
          <a:solidFill>
            <a:srgbClr val="808080"/>
          </a:solidFill>
        </p:spPr>
        <p:txBody>
          <a:bodyPr wrap="square" lIns="0" tIns="0" rIns="0" bIns="0" rtlCol="0"/>
          <a:lstStyle/>
          <a:p/>
        </p:txBody>
      </p:sp>
      <p:sp>
        <p:nvSpPr>
          <p:cNvPr id="4" name="object 4"/>
          <p:cNvSpPr txBox="1"/>
          <p:nvPr/>
        </p:nvSpPr>
        <p:spPr>
          <a:xfrm>
            <a:off x="8960891" y="2055152"/>
            <a:ext cx="2464435" cy="476884"/>
          </a:xfrm>
          <a:prstGeom prst="rect">
            <a:avLst/>
          </a:prstGeom>
        </p:spPr>
        <p:txBody>
          <a:bodyPr vert="horz" wrap="square" lIns="0" tIns="0" rIns="0" bIns="0" rtlCol="0">
            <a:spAutoFit/>
          </a:bodyPr>
          <a:lstStyle/>
          <a:p>
            <a:pPr marL="12700">
              <a:lnSpc>
                <a:spcPts val="3750"/>
              </a:lnSpc>
            </a:pPr>
            <a:r>
              <a:rPr sz="3200" dirty="0">
                <a:solidFill>
                  <a:srgbClr val="4F81BC"/>
                </a:solidFill>
                <a:latin typeface="黑体" panose="02010609060101010101" charset="-122"/>
                <a:cs typeface="黑体" panose="02010609060101010101" charset="-122"/>
              </a:rPr>
              <a:t>考试姿态要</a:t>
            </a:r>
            <a:r>
              <a:rPr sz="3200" spc="5" dirty="0">
                <a:solidFill>
                  <a:srgbClr val="4F81BC"/>
                </a:solidFill>
                <a:latin typeface="黑体" panose="02010609060101010101" charset="-122"/>
                <a:cs typeface="黑体" panose="02010609060101010101" charset="-122"/>
              </a:rPr>
              <a:t>求</a:t>
            </a:r>
            <a:endParaRPr sz="3200">
              <a:latin typeface="黑体" panose="02010609060101010101" charset="-122"/>
              <a:cs typeface="黑体" panose="02010609060101010101" charset="-122"/>
            </a:endParaRPr>
          </a:p>
        </p:txBody>
      </p:sp>
      <p:sp>
        <p:nvSpPr>
          <p:cNvPr id="5" name="object 5"/>
          <p:cNvSpPr txBox="1"/>
          <p:nvPr/>
        </p:nvSpPr>
        <p:spPr>
          <a:xfrm>
            <a:off x="7763459" y="2898025"/>
            <a:ext cx="3730625" cy="2585085"/>
          </a:xfrm>
          <a:prstGeom prst="rect">
            <a:avLst/>
          </a:prstGeom>
        </p:spPr>
        <p:txBody>
          <a:bodyPr vert="horz" wrap="square" lIns="0" tIns="0" rIns="0" bIns="0" rtlCol="0">
            <a:spAutoFit/>
          </a:bodyPr>
          <a:lstStyle/>
          <a:p>
            <a:pPr marL="12700" marR="5080" algn="just">
              <a:lnSpc>
                <a:spcPct val="150000"/>
              </a:lnSpc>
            </a:pPr>
            <a:r>
              <a:rPr lang="en-US" sz="1600" spc="-5" dirty="0">
                <a:solidFill>
                  <a:srgbClr val="585858"/>
                </a:solidFill>
                <a:latin typeface="楷体" panose="02010609060101010101" charset="-122"/>
                <a:ea typeface="楷体" panose="02010609060101010101" charset="-122"/>
                <a:cs typeface="楷体" panose="02010609060101010101" charset="-122"/>
              </a:rPr>
              <a:t>    </a:t>
            </a:r>
            <a:r>
              <a:rPr sz="1600" spc="-5" dirty="0">
                <a:solidFill>
                  <a:srgbClr val="585858"/>
                </a:solidFill>
                <a:latin typeface="楷体" panose="02010609060101010101" charset="-122"/>
                <a:ea typeface="楷体" panose="02010609060101010101" charset="-122"/>
                <a:cs typeface="楷体" panose="02010609060101010101" charset="-122"/>
              </a:rPr>
              <a:t>复试各环节，全程考生本人正对主机位摄像头，保持坐姿端正，面部、上半身及双</a:t>
            </a:r>
            <a:r>
              <a:rPr sz="1600" dirty="0">
                <a:solidFill>
                  <a:srgbClr val="585858"/>
                </a:solidFill>
                <a:latin typeface="楷体" panose="02010609060101010101" charset="-122"/>
                <a:ea typeface="楷体" panose="02010609060101010101" charset="-122"/>
                <a:cs typeface="楷体" panose="02010609060101010101" charset="-122"/>
              </a:rPr>
              <a:t>手在画面中清晰可见。除因</a:t>
            </a:r>
            <a:r>
              <a:rPr sz="1600" b="1" u="sng" dirty="0">
                <a:solidFill>
                  <a:srgbClr val="585858"/>
                </a:solidFill>
                <a:latin typeface="楷体" panose="02010609060101010101" charset="-122"/>
                <a:ea typeface="楷体" panose="02010609060101010101" charset="-122"/>
                <a:cs typeface="楷体" panose="02010609060101010101" charset="-122"/>
              </a:rPr>
              <a:t>单独网络远程笔试</a:t>
            </a:r>
            <a:r>
              <a:rPr sz="1600" dirty="0">
                <a:solidFill>
                  <a:srgbClr val="585858"/>
                </a:solidFill>
                <a:latin typeface="楷体" panose="02010609060101010101" charset="-122"/>
                <a:ea typeface="楷体" panose="02010609060101010101" charset="-122"/>
                <a:cs typeface="楷体" panose="02010609060101010101" charset="-122"/>
              </a:rPr>
              <a:t>答题需要低头手写外</a:t>
            </a:r>
            <a:r>
              <a:rPr sz="1600" spc="-505" dirty="0">
                <a:solidFill>
                  <a:srgbClr val="585858"/>
                </a:solidFill>
                <a:latin typeface="楷体" panose="02010609060101010101" charset="-122"/>
                <a:ea typeface="楷体" panose="02010609060101010101" charset="-122"/>
                <a:cs typeface="楷体" panose="02010609060101010101" charset="-122"/>
              </a:rPr>
              <a:t> </a:t>
            </a:r>
            <a:r>
              <a:rPr sz="1600" spc="-5" dirty="0">
                <a:solidFill>
                  <a:srgbClr val="585858"/>
                </a:solidFill>
                <a:latin typeface="楷体" panose="02010609060101010101" charset="-122"/>
                <a:ea typeface="楷体" panose="02010609060101010101" charset="-122"/>
                <a:cs typeface="楷体" panose="02010609060101010101" charset="-122"/>
              </a:rPr>
              <a:t>，考生应全程</a:t>
            </a:r>
            <a:r>
              <a:rPr sz="1600" spc="-5" dirty="0">
                <a:solidFill>
                  <a:srgbClr val="C00000"/>
                </a:solidFill>
                <a:latin typeface="楷体" panose="02010609060101010101" charset="-122"/>
                <a:ea typeface="楷体" panose="02010609060101010101" charset="-122"/>
                <a:cs typeface="楷体" panose="02010609060101010101" charset="-122"/>
              </a:rPr>
              <a:t>注视摄像头</a:t>
            </a:r>
            <a:r>
              <a:rPr sz="1600" spc="-5" dirty="0">
                <a:solidFill>
                  <a:srgbClr val="585858"/>
                </a:solidFill>
                <a:latin typeface="楷体" panose="02010609060101010101" charset="-122"/>
                <a:ea typeface="楷体" panose="02010609060101010101" charset="-122"/>
                <a:cs typeface="楷体" panose="02010609060101010101" charset="-122"/>
              </a:rPr>
              <a:t>，视线不得离开。复试期间</a:t>
            </a:r>
            <a:r>
              <a:rPr sz="1600" spc="-5" dirty="0">
                <a:solidFill>
                  <a:srgbClr val="C00000"/>
                </a:solidFill>
                <a:latin typeface="楷体" panose="02010609060101010101" charset="-122"/>
                <a:ea typeface="楷体" panose="02010609060101010101" charset="-122"/>
                <a:cs typeface="楷体" panose="02010609060101010101" charset="-122"/>
              </a:rPr>
              <a:t>不得</a:t>
            </a:r>
            <a:r>
              <a:rPr sz="1600" spc="-720" dirty="0">
                <a:solidFill>
                  <a:srgbClr val="C00000"/>
                </a:solidFill>
                <a:latin typeface="楷体" panose="02010609060101010101" charset="-122"/>
                <a:ea typeface="楷体" panose="02010609060101010101" charset="-122"/>
                <a:cs typeface="楷体" panose="02010609060101010101" charset="-122"/>
              </a:rPr>
              <a:t> </a:t>
            </a:r>
            <a:r>
              <a:rPr sz="1600" spc="-5" dirty="0">
                <a:solidFill>
                  <a:srgbClr val="C00000"/>
                </a:solidFill>
                <a:latin typeface="楷体" panose="02010609060101010101" charset="-122"/>
                <a:ea typeface="楷体" panose="02010609060101010101" charset="-122"/>
                <a:cs typeface="楷体" panose="02010609060101010101" charset="-122"/>
              </a:rPr>
              <a:t>以任何方式查阅资料</a:t>
            </a:r>
            <a:r>
              <a:rPr sz="1600" spc="-5" dirty="0">
                <a:solidFill>
                  <a:srgbClr val="585858"/>
                </a:solidFill>
                <a:latin typeface="楷体" panose="02010609060101010101" charset="-122"/>
                <a:ea typeface="楷体" panose="02010609060101010101" charset="-122"/>
                <a:cs typeface="楷体" panose="02010609060101010101" charset="-122"/>
              </a:rPr>
              <a:t>（如报考学院有特殊规定，则以学院规定为准）</a:t>
            </a:r>
            <a:r>
              <a:rPr sz="1600" spc="-5" dirty="0">
                <a:solidFill>
                  <a:srgbClr val="C00000"/>
                </a:solidFill>
                <a:latin typeface="楷体" panose="02010609060101010101" charset="-122"/>
                <a:ea typeface="楷体" panose="02010609060101010101" charset="-122"/>
                <a:cs typeface="楷体" panose="02010609060101010101" charset="-122"/>
              </a:rPr>
              <a:t>。</a:t>
            </a:r>
            <a:endParaRPr sz="1600">
              <a:latin typeface="楷体" panose="02010609060101010101" charset="-122"/>
              <a:ea typeface="楷体" panose="02010609060101010101" charset="-122"/>
              <a:cs typeface="楷体" panose="02010609060101010101" charset="-122"/>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391160">
              <a:lnSpc>
                <a:spcPts val="5005"/>
              </a:lnSpc>
            </a:pPr>
            <a:r>
              <a:rPr spc="-5" dirty="0"/>
              <a:t>考试设备及环境要求</a:t>
            </a:r>
            <a:endParaRPr spc="-5" dirty="0"/>
          </a:p>
        </p:txBody>
      </p:sp>
      <p:sp>
        <p:nvSpPr>
          <p:cNvPr id="7" name="object 7"/>
          <p:cNvSpPr/>
          <p:nvPr/>
        </p:nvSpPr>
        <p:spPr>
          <a:xfrm>
            <a:off x="8929116" y="333756"/>
            <a:ext cx="2712720" cy="678180"/>
          </a:xfrm>
          <a:prstGeom prst="rect">
            <a:avLst/>
          </a:prstGeom>
          <a:blipFill>
            <a:blip r:embed="rId2" cstate="print"/>
            <a:stretch>
              <a:fillRect/>
            </a:stretch>
          </a:blipFill>
        </p:spPr>
        <p:txBody>
          <a:bodyPr wrap="square" lIns="0" tIns="0" rIns="0" bIns="0" rtlCol="0"/>
          <a:lstStyle/>
          <a:p/>
        </p:txBody>
      </p:sp>
      <p:sp>
        <p:nvSpPr>
          <p:cNvPr id="8" name="object 8"/>
          <p:cNvSpPr/>
          <p:nvPr/>
        </p:nvSpPr>
        <p:spPr>
          <a:xfrm>
            <a:off x="1280160" y="1080516"/>
            <a:ext cx="10361676" cy="45720"/>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357200" y="325120"/>
            <a:ext cx="975207" cy="1126058"/>
          </a:xfrm>
          <a:prstGeom prst="rect">
            <a:avLst/>
          </a:prstGeom>
          <a:blipFill>
            <a:blip r:embed="rId4" cstate="print"/>
            <a:stretch>
              <a:fillRect/>
            </a:stretch>
          </a:blipFill>
        </p:spPr>
        <p:txBody>
          <a:bodyPr wrap="square" lIns="0" tIns="0" rIns="0" bIns="0" rtlCol="0"/>
          <a:lstStyle/>
          <a:p/>
        </p:txBody>
      </p:sp>
      <p:sp>
        <p:nvSpPr>
          <p:cNvPr id="10" name="object 10"/>
          <p:cNvSpPr txBox="1"/>
          <p:nvPr/>
        </p:nvSpPr>
        <p:spPr>
          <a:xfrm>
            <a:off x="368935" y="418465"/>
            <a:ext cx="911225" cy="923290"/>
          </a:xfrm>
          <a:prstGeom prst="rect">
            <a:avLst/>
          </a:prstGeom>
        </p:spPr>
        <p:txBody>
          <a:bodyPr vert="horz" wrap="square" lIns="0" tIns="0" rIns="0" bIns="0" rtlCol="0">
            <a:spAutoFit/>
          </a:bodyPr>
          <a:lstStyle/>
          <a:p>
            <a:pPr marL="12700">
              <a:lnSpc>
                <a:spcPct val="100000"/>
              </a:lnSpc>
            </a:pPr>
            <a:r>
              <a:rPr sz="6000" b="1" dirty="0">
                <a:solidFill>
                  <a:srgbClr val="FFFFFF"/>
                </a:solidFill>
                <a:latin typeface="Calibri" panose="020F0502020204030204"/>
                <a:cs typeface="Calibri" panose="020F0502020204030204"/>
              </a:rPr>
              <a:t>2</a:t>
            </a:r>
            <a:r>
              <a:rPr lang="en-US" sz="6000" b="1" dirty="0">
                <a:solidFill>
                  <a:srgbClr val="FFFFFF"/>
                </a:solidFill>
                <a:latin typeface="Calibri" panose="020F0502020204030204"/>
                <a:cs typeface="Calibri" panose="020F0502020204030204"/>
              </a:rPr>
              <a:t>.</a:t>
            </a:r>
            <a:r>
              <a:rPr lang="en-US" sz="4400" b="1" dirty="0">
                <a:solidFill>
                  <a:srgbClr val="FFFFFF"/>
                </a:solidFill>
                <a:latin typeface="Calibri" panose="020F0502020204030204"/>
                <a:cs typeface="Calibri" panose="020F0502020204030204"/>
              </a:rPr>
              <a:t>3</a:t>
            </a:r>
            <a:endParaRPr lang="en-US" sz="4400" b="1" dirty="0">
              <a:solidFill>
                <a:srgbClr val="FFFFFF"/>
              </a:solidFill>
              <a:latin typeface="Calibri" panose="020F0502020204030204"/>
              <a:cs typeface="Calibri" panose="020F0502020204030204"/>
            </a:endParaRPr>
          </a:p>
        </p:txBody>
      </p:sp>
      <p:sp>
        <p:nvSpPr>
          <p:cNvPr id="11" name="object 11"/>
          <p:cNvSpPr/>
          <p:nvPr/>
        </p:nvSpPr>
        <p:spPr>
          <a:xfrm>
            <a:off x="7830007" y="1685543"/>
            <a:ext cx="882268" cy="1041623"/>
          </a:xfrm>
          <a:prstGeom prst="rect">
            <a:avLst/>
          </a:prstGeom>
          <a:blipFill>
            <a:blip r:embed="rId5" cstate="print"/>
            <a:stretch>
              <a:fillRect/>
            </a:stretch>
          </a:blipFill>
        </p:spPr>
        <p:txBody>
          <a:bodyPr wrap="square" lIns="0" tIns="0" rIns="0" bIns="0" rtlCol="0"/>
          <a:lstStyle/>
          <a:p/>
        </p:txBody>
      </p:sp>
      <p:sp>
        <p:nvSpPr>
          <p:cNvPr id="12" name="object 12"/>
          <p:cNvSpPr/>
          <p:nvPr/>
        </p:nvSpPr>
        <p:spPr>
          <a:xfrm>
            <a:off x="8098647" y="1976894"/>
            <a:ext cx="511152" cy="488950"/>
          </a:xfrm>
          <a:prstGeom prst="rect">
            <a:avLst/>
          </a:prstGeom>
          <a:blipFill>
            <a:blip r:embed="rId6" cstate="print"/>
            <a:stretch>
              <a:fillRect/>
            </a:stretch>
          </a:blipFill>
        </p:spPr>
        <p:txBody>
          <a:bodyPr wrap="square" lIns="0" tIns="0" rIns="0" bIns="0" rtlCol="0"/>
          <a:lstStyle/>
          <a:p/>
        </p:txBody>
      </p:sp>
      <p:sp>
        <p:nvSpPr>
          <p:cNvPr id="13" name="object 13"/>
          <p:cNvSpPr txBox="1"/>
          <p:nvPr/>
        </p:nvSpPr>
        <p:spPr>
          <a:xfrm>
            <a:off x="8225370" y="2072627"/>
            <a:ext cx="255270" cy="273685"/>
          </a:xfrm>
          <a:prstGeom prst="rect">
            <a:avLst/>
          </a:prstGeom>
        </p:spPr>
        <p:txBody>
          <a:bodyPr vert="horz" wrap="square" lIns="0" tIns="0" rIns="0" bIns="0" rtlCol="0">
            <a:spAutoFit/>
          </a:bodyPr>
          <a:lstStyle/>
          <a:p>
            <a:pPr marL="12700">
              <a:lnSpc>
                <a:spcPts val="2155"/>
              </a:lnSpc>
            </a:pPr>
            <a:r>
              <a:rPr sz="1800" b="1" dirty="0">
                <a:solidFill>
                  <a:srgbClr val="FFFFFF"/>
                </a:solidFill>
                <a:latin typeface="黑体" panose="02010609060101010101" charset="-122"/>
                <a:cs typeface="黑体" panose="02010609060101010101" charset="-122"/>
              </a:rPr>
              <a:t>0</a:t>
            </a:r>
            <a:r>
              <a:rPr sz="1800" b="1" spc="-10" dirty="0">
                <a:solidFill>
                  <a:srgbClr val="FFFFFF"/>
                </a:solidFill>
                <a:latin typeface="黑体" panose="02010609060101010101" charset="-122"/>
                <a:cs typeface="黑体" panose="02010609060101010101" charset="-122"/>
              </a:rPr>
              <a:t>2</a:t>
            </a:r>
            <a:endParaRPr sz="1800">
              <a:latin typeface="黑体" panose="02010609060101010101" charset="-122"/>
              <a:cs typeface="黑体" panose="02010609060101010101" charset="-122"/>
            </a:endParaRPr>
          </a:p>
        </p:txBody>
      </p:sp>
      <p:sp>
        <p:nvSpPr>
          <p:cNvPr id="14" name="object 14"/>
          <p:cNvSpPr/>
          <p:nvPr/>
        </p:nvSpPr>
        <p:spPr>
          <a:xfrm>
            <a:off x="7252030" y="5717717"/>
            <a:ext cx="588264" cy="580389"/>
          </a:xfrm>
          <a:prstGeom prst="rect">
            <a:avLst/>
          </a:prstGeom>
          <a:blipFill>
            <a:blip r:embed="rId7" cstate="print"/>
            <a:stretch>
              <a:fillRect/>
            </a:stretch>
          </a:blipFill>
        </p:spPr>
        <p:txBody>
          <a:bodyPr wrap="square" lIns="0" tIns="0" rIns="0" bIns="0" rtlCol="0"/>
          <a:lstStyle/>
          <a:p/>
        </p:txBody>
      </p:sp>
      <p:sp>
        <p:nvSpPr>
          <p:cNvPr id="15" name="object 15"/>
          <p:cNvSpPr txBox="1"/>
          <p:nvPr/>
        </p:nvSpPr>
        <p:spPr>
          <a:xfrm>
            <a:off x="8094065" y="5806109"/>
            <a:ext cx="3683000" cy="360680"/>
          </a:xfrm>
          <a:prstGeom prst="rect">
            <a:avLst/>
          </a:prstGeom>
        </p:spPr>
        <p:txBody>
          <a:bodyPr vert="horz" wrap="square" lIns="0" tIns="0" rIns="0" bIns="0" rtlCol="0">
            <a:spAutoFit/>
          </a:bodyPr>
          <a:lstStyle/>
          <a:p>
            <a:pPr marL="12700">
              <a:lnSpc>
                <a:spcPts val="2840"/>
              </a:lnSpc>
            </a:pPr>
            <a:r>
              <a:rPr sz="2400" dirty="0">
                <a:solidFill>
                  <a:srgbClr val="FF0000"/>
                </a:solidFill>
                <a:latin typeface="黑体" panose="02010609060101010101" charset="-122"/>
                <a:cs typeface="黑体" panose="02010609060101010101" charset="-122"/>
              </a:rPr>
              <a:t>违反上述要求，视同作弊。</a:t>
            </a:r>
            <a:endParaRPr sz="2400">
              <a:latin typeface="黑体" panose="02010609060101010101" charset="-122"/>
              <a:cs typeface="黑体" panose="02010609060101010101" charset="-122"/>
            </a:endParaRPr>
          </a:p>
        </p:txBody>
      </p:sp>
      <p:sp>
        <p:nvSpPr>
          <p:cNvPr id="16" name="object 16"/>
          <p:cNvSpPr/>
          <p:nvPr/>
        </p:nvSpPr>
        <p:spPr>
          <a:xfrm>
            <a:off x="7919034" y="6217449"/>
            <a:ext cx="3738879" cy="63500"/>
          </a:xfrm>
          <a:custGeom>
            <a:avLst/>
            <a:gdLst/>
            <a:ahLst/>
            <a:cxnLst/>
            <a:rect l="l" t="t" r="r" b="b"/>
            <a:pathLst>
              <a:path w="3738879" h="63500">
                <a:moveTo>
                  <a:pt x="0" y="0"/>
                </a:moveTo>
                <a:lnTo>
                  <a:pt x="3738803" y="0"/>
                </a:lnTo>
                <a:lnTo>
                  <a:pt x="3738803" y="63500"/>
                </a:lnTo>
                <a:lnTo>
                  <a:pt x="0" y="63500"/>
                </a:lnTo>
                <a:lnTo>
                  <a:pt x="0" y="0"/>
                </a:lnTo>
                <a:close/>
              </a:path>
            </a:pathLst>
          </a:custGeom>
          <a:solidFill>
            <a:srgbClr val="7E7E7E"/>
          </a:solidFill>
        </p:spPr>
        <p:txBody>
          <a:bodyPr wrap="square" lIns="0" tIns="0" rIns="0" bIns="0" rtlCol="0"/>
          <a:lstStyle/>
          <a:p/>
        </p:txBody>
      </p:sp>
      <p:sp>
        <p:nvSpPr>
          <p:cNvPr id="17" name="object 17"/>
          <p:cNvSpPr/>
          <p:nvPr/>
        </p:nvSpPr>
        <p:spPr>
          <a:xfrm>
            <a:off x="7918996" y="5741873"/>
            <a:ext cx="3738879" cy="67945"/>
          </a:xfrm>
          <a:custGeom>
            <a:avLst/>
            <a:gdLst/>
            <a:ahLst/>
            <a:cxnLst/>
            <a:rect l="l" t="t" r="r" b="b"/>
            <a:pathLst>
              <a:path w="3738879" h="67945">
                <a:moveTo>
                  <a:pt x="63" y="67411"/>
                </a:moveTo>
                <a:lnTo>
                  <a:pt x="0" y="3911"/>
                </a:lnTo>
                <a:lnTo>
                  <a:pt x="3738803" y="0"/>
                </a:lnTo>
                <a:lnTo>
                  <a:pt x="3738867" y="63500"/>
                </a:lnTo>
                <a:lnTo>
                  <a:pt x="63" y="67411"/>
                </a:lnTo>
                <a:close/>
              </a:path>
            </a:pathLst>
          </a:custGeom>
          <a:solidFill>
            <a:srgbClr val="7E7E7E"/>
          </a:solidFill>
        </p:spPr>
        <p:txBody>
          <a:bodyPr wrap="square" lIns="0" tIns="0" rIns="0" bIns="0" rtlCol="0"/>
          <a:lstStyl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9955" y="1618488"/>
            <a:ext cx="6152388" cy="426415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400431" y="1608963"/>
            <a:ext cx="6171565" cy="4283710"/>
          </a:xfrm>
          <a:custGeom>
            <a:avLst/>
            <a:gdLst/>
            <a:ahLst/>
            <a:cxnLst/>
            <a:rect l="l" t="t" r="r" b="b"/>
            <a:pathLst>
              <a:path w="6171565" h="4283710">
                <a:moveTo>
                  <a:pt x="6166675" y="4283202"/>
                </a:moveTo>
                <a:lnTo>
                  <a:pt x="4762" y="4283202"/>
                </a:lnTo>
                <a:lnTo>
                  <a:pt x="3289" y="4282973"/>
                </a:lnTo>
                <a:lnTo>
                  <a:pt x="1968" y="4282287"/>
                </a:lnTo>
                <a:lnTo>
                  <a:pt x="914" y="4281233"/>
                </a:lnTo>
                <a:lnTo>
                  <a:pt x="228" y="4279912"/>
                </a:lnTo>
                <a:lnTo>
                  <a:pt x="0" y="4278439"/>
                </a:lnTo>
                <a:lnTo>
                  <a:pt x="0" y="4762"/>
                </a:lnTo>
                <a:lnTo>
                  <a:pt x="4762" y="0"/>
                </a:lnTo>
                <a:lnTo>
                  <a:pt x="6166675" y="0"/>
                </a:lnTo>
                <a:lnTo>
                  <a:pt x="6171438" y="4762"/>
                </a:lnTo>
                <a:lnTo>
                  <a:pt x="9525" y="4762"/>
                </a:lnTo>
                <a:lnTo>
                  <a:pt x="4762" y="9525"/>
                </a:lnTo>
                <a:lnTo>
                  <a:pt x="9525" y="9524"/>
                </a:lnTo>
                <a:lnTo>
                  <a:pt x="9525" y="4273677"/>
                </a:lnTo>
                <a:lnTo>
                  <a:pt x="4762" y="4273677"/>
                </a:lnTo>
                <a:lnTo>
                  <a:pt x="9525" y="4278439"/>
                </a:lnTo>
                <a:lnTo>
                  <a:pt x="6171438" y="4278439"/>
                </a:lnTo>
                <a:lnTo>
                  <a:pt x="6171209" y="4279912"/>
                </a:lnTo>
                <a:lnTo>
                  <a:pt x="6170523" y="4281233"/>
                </a:lnTo>
                <a:lnTo>
                  <a:pt x="6169469" y="4282287"/>
                </a:lnTo>
                <a:lnTo>
                  <a:pt x="6168148" y="4282973"/>
                </a:lnTo>
                <a:lnTo>
                  <a:pt x="6166675" y="4283202"/>
                </a:lnTo>
                <a:close/>
              </a:path>
              <a:path w="6171565" h="4283710">
                <a:moveTo>
                  <a:pt x="9525" y="9524"/>
                </a:moveTo>
                <a:lnTo>
                  <a:pt x="4762" y="9525"/>
                </a:lnTo>
                <a:lnTo>
                  <a:pt x="9525" y="4762"/>
                </a:lnTo>
                <a:lnTo>
                  <a:pt x="9525" y="9524"/>
                </a:lnTo>
                <a:close/>
              </a:path>
              <a:path w="6171565" h="4283710">
                <a:moveTo>
                  <a:pt x="6161913" y="9524"/>
                </a:moveTo>
                <a:lnTo>
                  <a:pt x="9525" y="9524"/>
                </a:lnTo>
                <a:lnTo>
                  <a:pt x="9525" y="4762"/>
                </a:lnTo>
                <a:lnTo>
                  <a:pt x="6161913" y="4762"/>
                </a:lnTo>
                <a:lnTo>
                  <a:pt x="6161913" y="9524"/>
                </a:lnTo>
                <a:close/>
              </a:path>
              <a:path w="6171565" h="4283710">
                <a:moveTo>
                  <a:pt x="6161913" y="4278439"/>
                </a:moveTo>
                <a:lnTo>
                  <a:pt x="6161913" y="4762"/>
                </a:lnTo>
                <a:lnTo>
                  <a:pt x="6166675" y="9525"/>
                </a:lnTo>
                <a:lnTo>
                  <a:pt x="6171438" y="9524"/>
                </a:lnTo>
                <a:lnTo>
                  <a:pt x="6171438" y="4273677"/>
                </a:lnTo>
                <a:lnTo>
                  <a:pt x="6166675" y="4273677"/>
                </a:lnTo>
                <a:lnTo>
                  <a:pt x="6161913" y="4278439"/>
                </a:lnTo>
                <a:close/>
              </a:path>
              <a:path w="6171565" h="4283710">
                <a:moveTo>
                  <a:pt x="6171438" y="9524"/>
                </a:moveTo>
                <a:lnTo>
                  <a:pt x="6166675" y="9525"/>
                </a:lnTo>
                <a:lnTo>
                  <a:pt x="6161913" y="4762"/>
                </a:lnTo>
                <a:lnTo>
                  <a:pt x="6171438" y="4762"/>
                </a:lnTo>
                <a:lnTo>
                  <a:pt x="6171438" y="9524"/>
                </a:lnTo>
                <a:close/>
              </a:path>
              <a:path w="6171565" h="4283710">
                <a:moveTo>
                  <a:pt x="9525" y="4278439"/>
                </a:moveTo>
                <a:lnTo>
                  <a:pt x="4762" y="4273677"/>
                </a:lnTo>
                <a:lnTo>
                  <a:pt x="9525" y="4273677"/>
                </a:lnTo>
                <a:lnTo>
                  <a:pt x="9525" y="4278439"/>
                </a:lnTo>
                <a:close/>
              </a:path>
              <a:path w="6171565" h="4283710">
                <a:moveTo>
                  <a:pt x="6161913" y="4278439"/>
                </a:moveTo>
                <a:lnTo>
                  <a:pt x="9525" y="4278439"/>
                </a:lnTo>
                <a:lnTo>
                  <a:pt x="9525" y="4273677"/>
                </a:lnTo>
                <a:lnTo>
                  <a:pt x="6161913" y="4273677"/>
                </a:lnTo>
                <a:lnTo>
                  <a:pt x="6161913" y="4278439"/>
                </a:lnTo>
                <a:close/>
              </a:path>
              <a:path w="6171565" h="4283710">
                <a:moveTo>
                  <a:pt x="6171438" y="4278439"/>
                </a:moveTo>
                <a:lnTo>
                  <a:pt x="6161913" y="4278439"/>
                </a:lnTo>
                <a:lnTo>
                  <a:pt x="6166675" y="4273677"/>
                </a:lnTo>
                <a:lnTo>
                  <a:pt x="6171438" y="4273677"/>
                </a:lnTo>
                <a:lnTo>
                  <a:pt x="6171438" y="4278439"/>
                </a:lnTo>
                <a:close/>
              </a:path>
            </a:pathLst>
          </a:custGeom>
          <a:solidFill>
            <a:srgbClr val="808080"/>
          </a:solidFill>
        </p:spPr>
        <p:txBody>
          <a:bodyPr wrap="square" lIns="0" tIns="0" rIns="0" bIns="0" rtlCol="0"/>
          <a:lstStyle/>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391160">
              <a:lnSpc>
                <a:spcPts val="5005"/>
              </a:lnSpc>
            </a:pPr>
            <a:r>
              <a:rPr spc="-5" dirty="0"/>
              <a:t>复试设备及环境要求</a:t>
            </a:r>
            <a:endParaRPr spc="-5" dirty="0"/>
          </a:p>
        </p:txBody>
      </p:sp>
      <p:sp>
        <p:nvSpPr>
          <p:cNvPr id="5" name="object 5"/>
          <p:cNvSpPr/>
          <p:nvPr/>
        </p:nvSpPr>
        <p:spPr>
          <a:xfrm>
            <a:off x="8929116" y="333756"/>
            <a:ext cx="2712720" cy="678180"/>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280160" y="1080516"/>
            <a:ext cx="10361676" cy="45720"/>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357200" y="325120"/>
            <a:ext cx="975207" cy="1126058"/>
          </a:xfrm>
          <a:prstGeom prst="rect">
            <a:avLst/>
          </a:prstGeom>
          <a:blipFill>
            <a:blip r:embed="rId4" cstate="print"/>
            <a:stretch>
              <a:fillRect/>
            </a:stretch>
          </a:blipFill>
        </p:spPr>
        <p:txBody>
          <a:bodyPr wrap="square" lIns="0" tIns="0" rIns="0" bIns="0" rtlCol="0"/>
          <a:lstStyle/>
          <a:p/>
        </p:txBody>
      </p:sp>
      <p:sp>
        <p:nvSpPr>
          <p:cNvPr id="8" name="object 8"/>
          <p:cNvSpPr txBox="1"/>
          <p:nvPr/>
        </p:nvSpPr>
        <p:spPr>
          <a:xfrm>
            <a:off x="379730" y="418465"/>
            <a:ext cx="900430" cy="923290"/>
          </a:xfrm>
          <a:prstGeom prst="rect">
            <a:avLst/>
          </a:prstGeom>
        </p:spPr>
        <p:txBody>
          <a:bodyPr vert="horz" wrap="square" lIns="0" tIns="0" rIns="0" bIns="0" rtlCol="0">
            <a:spAutoFit/>
          </a:bodyPr>
          <a:lstStyle/>
          <a:p>
            <a:pPr marL="12700">
              <a:lnSpc>
                <a:spcPct val="100000"/>
              </a:lnSpc>
            </a:pPr>
            <a:r>
              <a:rPr sz="6000" b="1" dirty="0">
                <a:solidFill>
                  <a:srgbClr val="FFFFFF"/>
                </a:solidFill>
                <a:latin typeface="Calibri" panose="020F0502020204030204"/>
                <a:cs typeface="Calibri" panose="020F0502020204030204"/>
              </a:rPr>
              <a:t>2</a:t>
            </a:r>
            <a:r>
              <a:rPr lang="en-US" sz="6000" b="1" dirty="0">
                <a:solidFill>
                  <a:srgbClr val="FFFFFF"/>
                </a:solidFill>
                <a:latin typeface="Calibri" panose="020F0502020204030204"/>
                <a:cs typeface="Calibri" panose="020F0502020204030204"/>
              </a:rPr>
              <a:t>.</a:t>
            </a:r>
            <a:r>
              <a:rPr lang="en-US" sz="4400" b="1" dirty="0">
                <a:solidFill>
                  <a:srgbClr val="FFFFFF"/>
                </a:solidFill>
                <a:latin typeface="Calibri" panose="020F0502020204030204"/>
                <a:cs typeface="Calibri" panose="020F0502020204030204"/>
              </a:rPr>
              <a:t>4</a:t>
            </a:r>
            <a:endParaRPr lang="en-US" sz="4400" b="1" dirty="0">
              <a:solidFill>
                <a:srgbClr val="FFFFFF"/>
              </a:solidFill>
              <a:latin typeface="Calibri" panose="020F0502020204030204"/>
              <a:cs typeface="Calibri" panose="020F0502020204030204"/>
            </a:endParaRPr>
          </a:p>
        </p:txBody>
      </p:sp>
      <p:sp>
        <p:nvSpPr>
          <p:cNvPr id="9" name="object 9"/>
          <p:cNvSpPr txBox="1"/>
          <p:nvPr/>
        </p:nvSpPr>
        <p:spPr>
          <a:xfrm>
            <a:off x="7024370" y="2590800"/>
            <a:ext cx="4589145" cy="3248660"/>
          </a:xfrm>
          <a:prstGeom prst="rect">
            <a:avLst/>
          </a:prstGeom>
        </p:spPr>
        <p:txBody>
          <a:bodyPr vert="horz" wrap="square" lIns="0" tIns="0" rIns="0" bIns="0" rtlCol="0">
            <a:noAutofit/>
          </a:bodyPr>
          <a:lstStyle/>
          <a:p>
            <a:pPr marL="12700" marR="5080" algn="just">
              <a:lnSpc>
                <a:spcPct val="150000"/>
              </a:lnSpc>
            </a:pPr>
            <a:r>
              <a:rPr sz="1400" dirty="0">
                <a:solidFill>
                  <a:srgbClr val="585858"/>
                </a:solidFill>
                <a:latin typeface="楷体" panose="02010609060101010101" charset="-122"/>
                <a:ea typeface="楷体" panose="02010609060101010101" charset="-122"/>
                <a:cs typeface="楷体" panose="02010609060101010101" charset="-122"/>
              </a:rPr>
              <a:t>1、【主机位】用于面试时考生与复试专家互动，放置</a:t>
            </a:r>
            <a:r>
              <a:rPr sz="1400" spc="-5" dirty="0">
                <a:solidFill>
                  <a:srgbClr val="585858"/>
                </a:solidFill>
                <a:latin typeface="楷体" panose="02010609060101010101" charset="-122"/>
                <a:ea typeface="楷体" panose="02010609060101010101" charset="-122"/>
                <a:cs typeface="楷体" panose="02010609060101010101" charset="-122"/>
              </a:rPr>
              <a:t>在考生正前方30cm处，</a:t>
            </a:r>
            <a:r>
              <a:rPr sz="1400" spc="-5" dirty="0">
                <a:solidFill>
                  <a:srgbClr val="C00000"/>
                </a:solidFill>
                <a:latin typeface="楷体" panose="02010609060101010101" charset="-122"/>
                <a:ea typeface="楷体" panose="02010609060101010101" charset="-122"/>
                <a:cs typeface="楷体" panose="02010609060101010101" charset="-122"/>
              </a:rPr>
              <a:t>考生本人正对主机位摄像头</a:t>
            </a:r>
            <a:r>
              <a:rPr sz="1400" spc="-5" dirty="0">
                <a:solidFill>
                  <a:srgbClr val="585858"/>
                </a:solidFill>
                <a:latin typeface="楷体" panose="02010609060101010101" charset="-122"/>
                <a:ea typeface="楷体" panose="02010609060101010101" charset="-122"/>
                <a:cs typeface="楷体" panose="02010609060101010101" charset="-122"/>
              </a:rPr>
              <a:t>，保</a:t>
            </a:r>
            <a:r>
              <a:rPr sz="1400" dirty="0">
                <a:solidFill>
                  <a:srgbClr val="585858"/>
                </a:solidFill>
                <a:latin typeface="楷体" panose="02010609060101010101" charset="-122"/>
                <a:ea typeface="楷体" panose="02010609060101010101" charset="-122"/>
                <a:cs typeface="楷体" panose="02010609060101010101" charset="-122"/>
              </a:rPr>
              <a:t>持坐姿端正，面部、上半身及双手在画面中清晰可见。</a:t>
            </a:r>
            <a:endParaRPr sz="1400" dirty="0">
              <a:solidFill>
                <a:srgbClr val="585858"/>
              </a:solidFill>
              <a:latin typeface="楷体" panose="02010609060101010101" charset="-122"/>
              <a:ea typeface="楷体" panose="02010609060101010101" charset="-122"/>
              <a:cs typeface="楷体" panose="02010609060101010101" charset="-122"/>
            </a:endParaRPr>
          </a:p>
          <a:p>
            <a:pPr marL="12700" marR="5080" algn="just">
              <a:lnSpc>
                <a:spcPct val="150000"/>
              </a:lnSpc>
            </a:pPr>
            <a:r>
              <a:rPr sz="1400" spc="-5" dirty="0">
                <a:solidFill>
                  <a:srgbClr val="585858"/>
                </a:solidFill>
                <a:latin typeface="楷体" panose="02010609060101010101" charset="-122"/>
                <a:ea typeface="楷体" panose="02010609060101010101" charset="-122"/>
                <a:cs typeface="楷体" panose="02010609060101010101" charset="-122"/>
              </a:rPr>
              <a:t>2、【辅机位】用于监控复试环境的电脑或手机摄像头</a:t>
            </a:r>
            <a:r>
              <a:rPr sz="1400" dirty="0">
                <a:solidFill>
                  <a:srgbClr val="585858"/>
                </a:solidFill>
                <a:latin typeface="楷体" panose="02010609060101010101" charset="-122"/>
                <a:ea typeface="楷体" panose="02010609060101010101" charset="-122"/>
                <a:cs typeface="楷体" panose="02010609060101010101" charset="-122"/>
              </a:rPr>
              <a:t>，  </a:t>
            </a:r>
            <a:r>
              <a:rPr sz="1400" spc="-5" dirty="0">
                <a:solidFill>
                  <a:srgbClr val="C00000"/>
                </a:solidFill>
                <a:latin typeface="楷体" panose="02010609060101010101" charset="-122"/>
                <a:ea typeface="楷体" panose="02010609060101010101" charset="-122"/>
                <a:cs typeface="楷体" panose="02010609060101010101" charset="-122"/>
              </a:rPr>
              <a:t>应从</a:t>
            </a:r>
            <a:r>
              <a:rPr sz="1400" spc="-5" dirty="0">
                <a:solidFill>
                  <a:srgbClr val="585858"/>
                </a:solidFill>
                <a:latin typeface="楷体" panose="02010609060101010101" charset="-122"/>
                <a:ea typeface="楷体" panose="02010609060101010101" charset="-122"/>
                <a:cs typeface="楷体" panose="02010609060101010101" charset="-122"/>
              </a:rPr>
              <a:t>【主机位】屏幕</a:t>
            </a:r>
            <a:r>
              <a:rPr sz="1400" spc="-5" dirty="0">
                <a:solidFill>
                  <a:srgbClr val="C00000"/>
                </a:solidFill>
                <a:latin typeface="楷体" panose="02010609060101010101" charset="-122"/>
                <a:ea typeface="楷体" panose="02010609060101010101" charset="-122"/>
                <a:cs typeface="楷体" panose="02010609060101010101" charset="-122"/>
              </a:rPr>
              <a:t>后方离主机位1.5m左右且成45°拍</a:t>
            </a:r>
            <a:r>
              <a:rPr sz="1400" dirty="0">
                <a:solidFill>
                  <a:srgbClr val="C00000"/>
                </a:solidFill>
                <a:latin typeface="楷体" panose="02010609060101010101" charset="-122"/>
                <a:ea typeface="楷体" panose="02010609060101010101" charset="-122"/>
                <a:cs typeface="楷体" panose="02010609060101010101" charset="-122"/>
              </a:rPr>
              <a:t>摄，</a:t>
            </a:r>
            <a:r>
              <a:rPr sz="1400" spc="-35" dirty="0">
                <a:solidFill>
                  <a:srgbClr val="C00000"/>
                </a:solidFill>
                <a:latin typeface="楷体" panose="02010609060101010101" charset="-122"/>
                <a:ea typeface="楷体" panose="02010609060101010101" charset="-122"/>
                <a:cs typeface="楷体" panose="02010609060101010101" charset="-122"/>
              </a:rPr>
              <a:t> </a:t>
            </a:r>
            <a:r>
              <a:rPr sz="1400" dirty="0">
                <a:solidFill>
                  <a:srgbClr val="C00000"/>
                </a:solidFill>
                <a:latin typeface="楷体" panose="02010609060101010101" charset="-122"/>
                <a:ea typeface="楷体" panose="02010609060101010101" charset="-122"/>
                <a:cs typeface="楷体" panose="02010609060101010101" charset="-122"/>
              </a:rPr>
              <a:t>且要保证考生考试屏幕能清晰地被复试专家组看到</a:t>
            </a:r>
            <a:r>
              <a:rPr sz="1400" dirty="0">
                <a:solidFill>
                  <a:srgbClr val="585858"/>
                </a:solidFill>
                <a:latin typeface="楷体" panose="02010609060101010101" charset="-122"/>
                <a:ea typeface="楷体" panose="02010609060101010101" charset="-122"/>
                <a:cs typeface="楷体" panose="02010609060101010101" charset="-122"/>
              </a:rPr>
              <a:t>。  </a:t>
            </a:r>
            <a:endParaRPr sz="1400" dirty="0">
              <a:solidFill>
                <a:srgbClr val="585858"/>
              </a:solidFill>
              <a:latin typeface="楷体" panose="02010609060101010101" charset="-122"/>
              <a:ea typeface="楷体" panose="02010609060101010101" charset="-122"/>
              <a:cs typeface="楷体" panose="02010609060101010101" charset="-122"/>
            </a:endParaRPr>
          </a:p>
          <a:p>
            <a:pPr marL="12700" marR="5080">
              <a:lnSpc>
                <a:spcPct val="150000"/>
              </a:lnSpc>
            </a:pPr>
            <a:r>
              <a:rPr sz="1400" dirty="0">
                <a:solidFill>
                  <a:srgbClr val="585858"/>
                </a:solidFill>
                <a:latin typeface="楷体" panose="02010609060101010101" charset="-122"/>
                <a:ea typeface="楷体" panose="02010609060101010101" charset="-122"/>
                <a:cs typeface="楷体" panose="02010609060101010101" charset="-122"/>
              </a:rPr>
              <a:t>3、【主机位】与【辅机位】摄像头的摆放应保证复试</a:t>
            </a:r>
            <a:r>
              <a:rPr sz="1400" spc="-5" dirty="0">
                <a:solidFill>
                  <a:srgbClr val="585858"/>
                </a:solidFill>
                <a:latin typeface="楷体" panose="02010609060101010101" charset="-122"/>
                <a:ea typeface="楷体" panose="02010609060101010101" charset="-122"/>
                <a:cs typeface="楷体" panose="02010609060101010101" charset="-122"/>
              </a:rPr>
              <a:t>所在地无死角；</a:t>
            </a:r>
            <a:r>
              <a:rPr sz="1400" spc="-5" dirty="0">
                <a:solidFill>
                  <a:srgbClr val="C00000"/>
                </a:solidFill>
                <a:latin typeface="楷体" panose="02010609060101010101" charset="-122"/>
                <a:ea typeface="楷体" panose="02010609060101010101" charset="-122"/>
                <a:cs typeface="楷体" panose="02010609060101010101" charset="-122"/>
              </a:rPr>
              <a:t>【辅机位】可按照要求进行360度旋转</a:t>
            </a:r>
            <a:r>
              <a:rPr sz="1400" spc="-5" dirty="0">
                <a:solidFill>
                  <a:srgbClr val="585858"/>
                </a:solidFill>
                <a:latin typeface="楷体" panose="02010609060101010101" charset="-122"/>
                <a:ea typeface="楷体" panose="02010609060101010101" charset="-122"/>
                <a:cs typeface="楷体" panose="02010609060101010101" charset="-122"/>
              </a:rPr>
              <a:t>，</a:t>
            </a:r>
            <a:r>
              <a:rPr sz="1400" dirty="0">
                <a:solidFill>
                  <a:srgbClr val="585858"/>
                </a:solidFill>
                <a:latin typeface="楷体" panose="02010609060101010101" charset="-122"/>
                <a:ea typeface="楷体" panose="02010609060101010101" charset="-122"/>
                <a:cs typeface="楷体" panose="02010609060101010101" charset="-122"/>
              </a:rPr>
              <a:t>以便于复试老师对考生复试整体环境进行监测。</a:t>
            </a:r>
            <a:endParaRPr sz="1400">
              <a:latin typeface="楷体" panose="02010609060101010101" charset="-122"/>
              <a:ea typeface="楷体" panose="02010609060101010101" charset="-122"/>
              <a:cs typeface="楷体" panose="02010609060101010101" charset="-122"/>
            </a:endParaRPr>
          </a:p>
        </p:txBody>
      </p:sp>
      <p:sp>
        <p:nvSpPr>
          <p:cNvPr id="10" name="object 10"/>
          <p:cNvSpPr txBox="1"/>
          <p:nvPr/>
        </p:nvSpPr>
        <p:spPr>
          <a:xfrm>
            <a:off x="7658735" y="1828800"/>
            <a:ext cx="4047490" cy="368935"/>
          </a:xfrm>
          <a:prstGeom prst="rect">
            <a:avLst/>
          </a:prstGeom>
        </p:spPr>
        <p:txBody>
          <a:bodyPr vert="horz" wrap="square" lIns="0" tIns="0" rIns="0" bIns="0" rtlCol="0">
            <a:spAutoFit/>
          </a:bodyPr>
          <a:lstStyle/>
          <a:p>
            <a:pPr marL="419100" marR="5080" indent="-406400">
              <a:lnSpc>
                <a:spcPct val="100000"/>
              </a:lnSpc>
            </a:pPr>
            <a:r>
              <a:rPr sz="2400" dirty="0">
                <a:solidFill>
                  <a:srgbClr val="4F81BC"/>
                </a:solidFill>
                <a:latin typeface="黑体" panose="02010609060101010101" charset="-122"/>
                <a:cs typeface="黑体" panose="02010609060101010101" charset="-122"/>
              </a:rPr>
              <a:t>考试前“双机位</a:t>
            </a:r>
            <a:r>
              <a:rPr lang="en-US" sz="2400" dirty="0">
                <a:solidFill>
                  <a:srgbClr val="4F81BC"/>
                </a:solidFill>
                <a:latin typeface="黑体" panose="02010609060101010101" charset="-122"/>
                <a:cs typeface="黑体" panose="02010609060101010101" charset="-122"/>
              </a:rPr>
              <a:t>”</a:t>
            </a:r>
            <a:r>
              <a:rPr sz="2400" dirty="0">
                <a:solidFill>
                  <a:srgbClr val="4F81BC"/>
                </a:solidFill>
                <a:latin typeface="黑体" panose="02010609060101010101" charset="-122"/>
                <a:cs typeface="黑体" panose="02010609060101010101" charset="-122"/>
              </a:rPr>
              <a:t>设备放</a:t>
            </a:r>
            <a:r>
              <a:rPr lang="zh-CN" sz="2400" dirty="0">
                <a:solidFill>
                  <a:srgbClr val="4F81BC"/>
                </a:solidFill>
                <a:latin typeface="黑体" panose="02010609060101010101" charset="-122"/>
                <a:cs typeface="黑体" panose="02010609060101010101" charset="-122"/>
              </a:rPr>
              <a:t>要</a:t>
            </a:r>
            <a:r>
              <a:rPr sz="2400" dirty="0">
                <a:solidFill>
                  <a:srgbClr val="4F81BC"/>
                </a:solidFill>
                <a:latin typeface="黑体" panose="02010609060101010101" charset="-122"/>
                <a:cs typeface="黑体" panose="02010609060101010101" charset="-122"/>
              </a:rPr>
              <a:t>求</a:t>
            </a:r>
            <a:endParaRPr sz="2400" dirty="0">
              <a:solidFill>
                <a:srgbClr val="4F81BC"/>
              </a:solidFill>
              <a:latin typeface="黑体" panose="02010609060101010101" charset="-122"/>
              <a:cs typeface="黑体" panose="02010609060101010101" charset="-122"/>
            </a:endParaRPr>
          </a:p>
        </p:txBody>
      </p:sp>
      <p:sp>
        <p:nvSpPr>
          <p:cNvPr id="11" name="object 11"/>
          <p:cNvSpPr/>
          <p:nvPr/>
        </p:nvSpPr>
        <p:spPr>
          <a:xfrm>
            <a:off x="6629426" y="1447742"/>
            <a:ext cx="882268" cy="1041621"/>
          </a:xfrm>
          <a:prstGeom prst="rect">
            <a:avLst/>
          </a:prstGeom>
          <a:blipFill>
            <a:blip r:embed="rId5" cstate="print"/>
            <a:stretch>
              <a:fillRect/>
            </a:stretch>
          </a:blipFill>
        </p:spPr>
        <p:txBody>
          <a:bodyPr wrap="square" lIns="0" tIns="0" rIns="0" bIns="0" rtlCol="0"/>
          <a:lstStyle/>
          <a:p/>
        </p:txBody>
      </p:sp>
      <p:sp>
        <p:nvSpPr>
          <p:cNvPr id="12" name="object 12"/>
          <p:cNvSpPr/>
          <p:nvPr/>
        </p:nvSpPr>
        <p:spPr>
          <a:xfrm>
            <a:off x="6898154" y="1743976"/>
            <a:ext cx="511152" cy="488950"/>
          </a:xfrm>
          <a:prstGeom prst="rect">
            <a:avLst/>
          </a:prstGeom>
          <a:blipFill>
            <a:blip r:embed="rId6" cstate="print"/>
            <a:stretch>
              <a:fillRect/>
            </a:stretch>
          </a:blipFill>
        </p:spPr>
        <p:txBody>
          <a:bodyPr wrap="square" lIns="0" tIns="0" rIns="0" bIns="0" rtlCol="0"/>
          <a:lstStyle/>
          <a:p/>
        </p:txBody>
      </p:sp>
      <p:sp>
        <p:nvSpPr>
          <p:cNvPr id="13" name="object 13"/>
          <p:cNvSpPr txBox="1"/>
          <p:nvPr/>
        </p:nvSpPr>
        <p:spPr>
          <a:xfrm>
            <a:off x="7024878" y="1839709"/>
            <a:ext cx="255270" cy="273685"/>
          </a:xfrm>
          <a:prstGeom prst="rect">
            <a:avLst/>
          </a:prstGeom>
        </p:spPr>
        <p:txBody>
          <a:bodyPr vert="horz" wrap="square" lIns="0" tIns="0" rIns="0" bIns="0" rtlCol="0">
            <a:spAutoFit/>
          </a:bodyPr>
          <a:lstStyle/>
          <a:p>
            <a:pPr marL="12700">
              <a:lnSpc>
                <a:spcPts val="2155"/>
              </a:lnSpc>
            </a:pPr>
            <a:r>
              <a:rPr sz="1800" b="1" dirty="0">
                <a:solidFill>
                  <a:srgbClr val="FFFFFF"/>
                </a:solidFill>
                <a:latin typeface="黑体" panose="02010609060101010101" charset="-122"/>
                <a:cs typeface="黑体" panose="02010609060101010101" charset="-122"/>
              </a:rPr>
              <a:t>0</a:t>
            </a:r>
            <a:r>
              <a:rPr sz="1800" b="1" spc="-10" dirty="0">
                <a:solidFill>
                  <a:srgbClr val="FFFFFF"/>
                </a:solidFill>
                <a:latin typeface="黑体" panose="02010609060101010101" charset="-122"/>
                <a:cs typeface="黑体" panose="02010609060101010101" charset="-122"/>
              </a:rPr>
              <a:t>3</a:t>
            </a:r>
            <a:endParaRPr sz="1800">
              <a:latin typeface="黑体" panose="02010609060101010101" charset="-122"/>
              <a:cs typeface="黑体" panose="02010609060101010101" charset="-122"/>
            </a:endParaRPr>
          </a:p>
        </p:txBody>
      </p:sp>
      <p:sp>
        <p:nvSpPr>
          <p:cNvPr id="14" name="object 14"/>
          <p:cNvSpPr/>
          <p:nvPr/>
        </p:nvSpPr>
        <p:spPr>
          <a:xfrm>
            <a:off x="6734810" y="6059170"/>
            <a:ext cx="4971415" cy="464820"/>
          </a:xfrm>
          <a:custGeom>
            <a:avLst/>
            <a:gdLst/>
            <a:ahLst/>
            <a:cxnLst/>
            <a:rect l="l" t="t" r="r" b="b"/>
            <a:pathLst>
              <a:path w="4630420" h="464820">
                <a:moveTo>
                  <a:pt x="0" y="0"/>
                </a:moveTo>
                <a:lnTo>
                  <a:pt x="4629912" y="0"/>
                </a:lnTo>
                <a:lnTo>
                  <a:pt x="4629912" y="464820"/>
                </a:lnTo>
                <a:lnTo>
                  <a:pt x="0" y="464820"/>
                </a:lnTo>
                <a:lnTo>
                  <a:pt x="0" y="0"/>
                </a:lnTo>
                <a:close/>
              </a:path>
            </a:pathLst>
          </a:custGeom>
          <a:solidFill>
            <a:srgbClr val="056255"/>
          </a:solidFill>
        </p:spPr>
        <p:txBody>
          <a:bodyPr wrap="square" lIns="0" tIns="0" rIns="0" bIns="0" rtlCol="0"/>
          <a:lstStyle/>
          <a:p/>
        </p:txBody>
      </p:sp>
      <p:sp>
        <p:nvSpPr>
          <p:cNvPr id="15" name="object 15"/>
          <p:cNvSpPr txBox="1"/>
          <p:nvPr/>
        </p:nvSpPr>
        <p:spPr>
          <a:xfrm>
            <a:off x="6828155" y="6172200"/>
            <a:ext cx="4878070" cy="276225"/>
          </a:xfrm>
          <a:prstGeom prst="rect">
            <a:avLst/>
          </a:prstGeom>
        </p:spPr>
        <p:txBody>
          <a:bodyPr vert="horz" wrap="square" lIns="0" tIns="0" rIns="0" bIns="0" rtlCol="0">
            <a:spAutoFit/>
          </a:bodyPr>
          <a:lstStyle/>
          <a:p>
            <a:pPr marL="12700">
              <a:lnSpc>
                <a:spcPts val="2155"/>
              </a:lnSpc>
            </a:pPr>
            <a:r>
              <a:rPr sz="1800" dirty="0">
                <a:solidFill>
                  <a:srgbClr val="FFFF00"/>
                </a:solidFill>
                <a:latin typeface="黑体" panose="02010609060101010101" charset="-122"/>
                <a:cs typeface="黑体" panose="02010609060101010101" charset="-122"/>
              </a:rPr>
              <a:t>复试前，</a:t>
            </a:r>
            <a:r>
              <a:rPr lang="zh-CN" sz="1800" dirty="0">
                <a:solidFill>
                  <a:srgbClr val="FFFF00"/>
                </a:solidFill>
                <a:latin typeface="黑体" panose="02010609060101010101" charset="-122"/>
                <a:cs typeface="黑体" panose="02010609060101010101" charset="-122"/>
              </a:rPr>
              <a:t>考生</a:t>
            </a:r>
            <a:r>
              <a:rPr sz="1800" dirty="0">
                <a:solidFill>
                  <a:srgbClr val="FFFF00"/>
                </a:solidFill>
                <a:latin typeface="黑体" panose="02010609060101010101" charset="-122"/>
                <a:cs typeface="黑体" panose="02010609060101010101" charset="-122"/>
              </a:rPr>
              <a:t>提前按要求</a:t>
            </a:r>
            <a:r>
              <a:rPr lang="zh-CN" sz="1800" dirty="0">
                <a:solidFill>
                  <a:srgbClr val="FFFF00"/>
                </a:solidFill>
                <a:latin typeface="黑体" panose="02010609060101010101" charset="-122"/>
                <a:cs typeface="黑体" panose="02010609060101010101" charset="-122"/>
              </a:rPr>
              <a:t>摆放到位并调试好</a:t>
            </a:r>
            <a:r>
              <a:rPr sz="1800" dirty="0">
                <a:solidFill>
                  <a:srgbClr val="FFFF00"/>
                </a:solidFill>
                <a:latin typeface="黑体" panose="02010609060101010101" charset="-122"/>
                <a:cs typeface="黑体" panose="02010609060101010101" charset="-122"/>
              </a:rPr>
              <a:t>。</a:t>
            </a:r>
            <a:endParaRPr sz="1800">
              <a:latin typeface="黑体" panose="02010609060101010101" charset="-122"/>
              <a:cs typeface="黑体" panose="0201060906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sz="half" idx="3"/>
          </p:nvPr>
        </p:nvSpPr>
        <p:spPr>
          <a:xfrm>
            <a:off x="7847965" y="2395855"/>
            <a:ext cx="3794125" cy="4037330"/>
          </a:xfrm>
          <a:prstGeom prst="rect">
            <a:avLst/>
          </a:prstGeom>
        </p:spPr>
        <p:txBody>
          <a:bodyPr vert="horz" wrap="square" lIns="0" tIns="0" rIns="0" bIns="0" rtlCol="0">
            <a:noAutofit/>
          </a:bodyPr>
          <a:lstStyle/>
          <a:p>
            <a:pPr marL="12700" marR="5080" algn="just">
              <a:lnSpc>
                <a:spcPct val="150000"/>
              </a:lnSpc>
            </a:pPr>
            <a:r>
              <a:rPr lang="en-US" dirty="0">
                <a:latin typeface="楷体" panose="02010609060101010101" charset="-122"/>
                <a:ea typeface="楷体" panose="02010609060101010101" charset="-122"/>
                <a:cs typeface="楷体" panose="02010609060101010101" charset="-122"/>
              </a:rPr>
              <a:t>    </a:t>
            </a:r>
            <a:r>
              <a:rPr dirty="0">
                <a:latin typeface="楷体" panose="02010609060101010101" charset="-122"/>
                <a:ea typeface="楷体" panose="02010609060101010101" charset="-122"/>
                <a:cs typeface="楷体" panose="02010609060101010101" charset="-122"/>
              </a:rPr>
              <a:t>为保证笔试监考老师和复试小组对考生初试笔试和复试整个过程进行录音录像，考生在考试  期间</a:t>
            </a:r>
            <a:r>
              <a:rPr lang="zh-CN" dirty="0">
                <a:latin typeface="楷体" panose="02010609060101010101" charset="-122"/>
                <a:ea typeface="楷体" panose="02010609060101010101" charset="-122"/>
                <a:cs typeface="楷体" panose="02010609060101010101" charset="-122"/>
              </a:rPr>
              <a:t>须</a:t>
            </a:r>
            <a:r>
              <a:rPr dirty="0">
                <a:latin typeface="楷体" panose="02010609060101010101" charset="-122"/>
                <a:ea typeface="楷体" panose="02010609060101010101" charset="-122"/>
                <a:cs typeface="楷体" panose="02010609060101010101" charset="-122"/>
              </a:rPr>
              <a:t>做到：</a:t>
            </a:r>
            <a:endParaRPr dirty="0">
              <a:latin typeface="楷体" panose="02010609060101010101" charset="-122"/>
              <a:ea typeface="楷体" panose="02010609060101010101" charset="-122"/>
              <a:cs typeface="楷体" panose="02010609060101010101" charset="-122"/>
            </a:endParaRPr>
          </a:p>
          <a:p>
            <a:pPr marL="12700" marR="5080" algn="just">
              <a:lnSpc>
                <a:spcPct val="150000"/>
              </a:lnSpc>
            </a:pPr>
            <a:r>
              <a:rPr dirty="0">
                <a:latin typeface="楷体" panose="02010609060101010101" charset="-122"/>
                <a:ea typeface="楷体" panose="02010609060101010101" charset="-122"/>
                <a:cs typeface="楷体" panose="02010609060101010101" charset="-122"/>
              </a:rPr>
              <a:t>1、</a:t>
            </a:r>
            <a:r>
              <a:rPr b="1" dirty="0">
                <a:solidFill>
                  <a:srgbClr val="C00000"/>
                </a:solidFill>
                <a:latin typeface="楷体" panose="02010609060101010101" charset="-122"/>
                <a:ea typeface="楷体" panose="02010609060101010101" charset="-122"/>
                <a:cs typeface="楷体" panose="02010609060101010101" charset="-122"/>
              </a:rPr>
              <a:t>音频视频必须全程开启</a:t>
            </a:r>
            <a:r>
              <a:rPr dirty="0">
                <a:latin typeface="楷体" panose="02010609060101010101" charset="-122"/>
                <a:ea typeface="楷体" panose="02010609060101010101" charset="-122"/>
                <a:cs typeface="楷体" panose="02010609060101010101" charset="-122"/>
              </a:rPr>
              <a:t>，全程正面免冠朝向摄像头，保证头肩部及双手出现在视频画面正中间。</a:t>
            </a:r>
            <a:r>
              <a:rPr b="1" dirty="0">
                <a:solidFill>
                  <a:srgbClr val="C00000"/>
                </a:solidFill>
                <a:latin typeface="楷体" panose="02010609060101010101" charset="-122"/>
                <a:ea typeface="楷体" panose="02010609060101010101" charset="-122"/>
                <a:cs typeface="楷体" panose="02010609060101010101" charset="-122"/>
              </a:rPr>
              <a:t>不得佩戴口罩</a:t>
            </a:r>
            <a:r>
              <a:rPr dirty="0">
                <a:latin typeface="楷体" panose="02010609060101010101" charset="-122"/>
                <a:ea typeface="楷体" panose="02010609060101010101" charset="-122"/>
                <a:cs typeface="楷体" panose="02010609060101010101" charset="-122"/>
              </a:rPr>
              <a:t>保证面部清晰可见，</a:t>
            </a:r>
            <a:r>
              <a:rPr b="1" dirty="0">
                <a:solidFill>
                  <a:srgbClr val="C00000"/>
                </a:solidFill>
                <a:latin typeface="楷体" panose="02010609060101010101" charset="-122"/>
                <a:ea typeface="楷体" panose="02010609060101010101" charset="-122"/>
                <a:cs typeface="楷体" panose="02010609060101010101" charset="-122"/>
              </a:rPr>
              <a:t>头发不可遮挡耳朵</a:t>
            </a:r>
            <a:r>
              <a:rPr dirty="0">
                <a:latin typeface="楷体" panose="02010609060101010101" charset="-122"/>
                <a:ea typeface="楷体" panose="02010609060101010101" charset="-122"/>
                <a:cs typeface="楷体" panose="02010609060101010101" charset="-122"/>
              </a:rPr>
              <a:t>，不得戴耳饰；不得采用任何方式变声、更改人像。</a:t>
            </a:r>
            <a:endParaRPr dirty="0">
              <a:latin typeface="楷体" panose="02010609060101010101" charset="-122"/>
              <a:ea typeface="楷体" panose="02010609060101010101" charset="-122"/>
              <a:cs typeface="楷体" panose="02010609060101010101" charset="-122"/>
            </a:endParaRPr>
          </a:p>
          <a:p>
            <a:pPr marL="12700" marR="5080" algn="just">
              <a:lnSpc>
                <a:spcPct val="150000"/>
              </a:lnSpc>
            </a:pPr>
            <a:r>
              <a:rPr dirty="0">
                <a:latin typeface="楷体" panose="02010609060101010101" charset="-122"/>
                <a:ea typeface="楷体" panose="02010609060101010101" charset="-122"/>
                <a:cs typeface="楷体" panose="02010609060101010101" charset="-122"/>
              </a:rPr>
              <a:t>2、除因</a:t>
            </a:r>
            <a:r>
              <a:rPr b="1" u="sng" dirty="0">
                <a:latin typeface="楷体" panose="02010609060101010101" charset="-122"/>
                <a:ea typeface="楷体" panose="02010609060101010101" charset="-122"/>
                <a:cs typeface="楷体" panose="02010609060101010101" charset="-122"/>
              </a:rPr>
              <a:t>单独网络远程笔试</a:t>
            </a:r>
            <a:r>
              <a:rPr dirty="0">
                <a:latin typeface="楷体" panose="02010609060101010101" charset="-122"/>
                <a:ea typeface="楷体" panose="02010609060101010101" charset="-122"/>
                <a:cs typeface="楷体" panose="02010609060101010101" charset="-122"/>
              </a:rPr>
              <a:t>答题需要低头手写外</a:t>
            </a:r>
            <a:r>
              <a:rPr dirty="0">
                <a:latin typeface="楷体" panose="02010609060101010101" charset="-122"/>
                <a:ea typeface="楷体" panose="02010609060101010101" charset="-122"/>
                <a:cs typeface="楷体" panose="02010609060101010101" charset="-122"/>
              </a:rPr>
              <a:t>,复试全程考生应保持注视摄像头，视线不得离开。</a:t>
            </a:r>
            <a:r>
              <a:rPr b="1" dirty="0">
                <a:solidFill>
                  <a:srgbClr val="C00000"/>
                </a:solidFill>
                <a:latin typeface="楷体" panose="02010609060101010101" charset="-122"/>
                <a:ea typeface="楷体" panose="02010609060101010101" charset="-122"/>
                <a:cs typeface="楷体" panose="02010609060101010101" charset="-122"/>
              </a:rPr>
              <a:t>笔试和复试期间不得以任何方式查阅资料</a:t>
            </a:r>
            <a:r>
              <a:rPr dirty="0">
                <a:latin typeface="楷体" panose="02010609060101010101" charset="-122"/>
                <a:ea typeface="楷体" panose="02010609060101010101" charset="-122"/>
                <a:cs typeface="楷体" panose="02010609060101010101" charset="-122"/>
              </a:rPr>
              <a:t>（如报考学院有特殊规定者，则以学院规定为准）。</a:t>
            </a:r>
            <a:endParaRPr dirty="0">
              <a:latin typeface="楷体" panose="02010609060101010101" charset="-122"/>
              <a:ea typeface="楷体" panose="02010609060101010101" charset="-122"/>
              <a:cs typeface="楷体" panose="02010609060101010101" charset="-122"/>
            </a:endParaRPr>
          </a:p>
        </p:txBody>
      </p:sp>
      <p:sp>
        <p:nvSpPr>
          <p:cNvPr id="3" name="object 3"/>
          <p:cNvSpPr/>
          <p:nvPr/>
        </p:nvSpPr>
        <p:spPr>
          <a:xfrm>
            <a:off x="845819" y="1542288"/>
            <a:ext cx="6720840" cy="4937760"/>
          </a:xfrm>
          <a:prstGeom prst="rect">
            <a:avLst/>
          </a:prstGeom>
          <a:blipFill>
            <a:blip r:embed="rId1" cstate="print"/>
            <a:stretch>
              <a:fillRect/>
            </a:stretch>
          </a:blipFill>
        </p:spPr>
        <p:txBody>
          <a:bodyPr wrap="square" lIns="0" tIns="0" rIns="0" bIns="0" rtlCol="0"/>
          <a:lstStyle/>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391160">
              <a:lnSpc>
                <a:spcPts val="5005"/>
              </a:lnSpc>
            </a:pPr>
            <a:r>
              <a:rPr spc="-5" dirty="0"/>
              <a:t>复试设备及环境要求</a:t>
            </a:r>
            <a:endParaRPr spc="-5" dirty="0"/>
          </a:p>
        </p:txBody>
      </p:sp>
      <p:sp>
        <p:nvSpPr>
          <p:cNvPr id="5" name="object 5"/>
          <p:cNvSpPr/>
          <p:nvPr/>
        </p:nvSpPr>
        <p:spPr>
          <a:xfrm>
            <a:off x="8929116" y="333756"/>
            <a:ext cx="2712720" cy="678180"/>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280160" y="1080516"/>
            <a:ext cx="10361676" cy="45720"/>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357200" y="325120"/>
            <a:ext cx="975207" cy="1126058"/>
          </a:xfrm>
          <a:prstGeom prst="rect">
            <a:avLst/>
          </a:prstGeom>
          <a:blipFill>
            <a:blip r:embed="rId4" cstate="print"/>
            <a:stretch>
              <a:fillRect/>
            </a:stretch>
          </a:blipFill>
        </p:spPr>
        <p:txBody>
          <a:bodyPr wrap="square" lIns="0" tIns="0" rIns="0" bIns="0" rtlCol="0"/>
          <a:lstStyle/>
          <a:p/>
        </p:txBody>
      </p:sp>
      <p:sp>
        <p:nvSpPr>
          <p:cNvPr id="8" name="object 8"/>
          <p:cNvSpPr txBox="1"/>
          <p:nvPr/>
        </p:nvSpPr>
        <p:spPr>
          <a:xfrm>
            <a:off x="395605" y="418465"/>
            <a:ext cx="963295" cy="923290"/>
          </a:xfrm>
          <a:prstGeom prst="rect">
            <a:avLst/>
          </a:prstGeom>
        </p:spPr>
        <p:txBody>
          <a:bodyPr vert="horz" wrap="square" lIns="0" tIns="0" rIns="0" bIns="0" rtlCol="0">
            <a:spAutoFit/>
          </a:bodyPr>
          <a:lstStyle/>
          <a:p>
            <a:pPr marL="12700">
              <a:lnSpc>
                <a:spcPct val="100000"/>
              </a:lnSpc>
            </a:pPr>
            <a:r>
              <a:rPr sz="6000" b="1" dirty="0">
                <a:solidFill>
                  <a:srgbClr val="FFFFFF"/>
                </a:solidFill>
                <a:latin typeface="Calibri" panose="020F0502020204030204"/>
                <a:cs typeface="Calibri" panose="020F0502020204030204"/>
              </a:rPr>
              <a:t>2</a:t>
            </a:r>
            <a:r>
              <a:rPr lang="en-US" sz="6000" b="1" dirty="0">
                <a:solidFill>
                  <a:srgbClr val="FFFFFF"/>
                </a:solidFill>
                <a:latin typeface="Calibri" panose="020F0502020204030204"/>
                <a:cs typeface="Calibri" panose="020F0502020204030204"/>
              </a:rPr>
              <a:t>.</a:t>
            </a:r>
            <a:r>
              <a:rPr lang="en-US" sz="4400" b="1" dirty="0">
                <a:solidFill>
                  <a:srgbClr val="FFFFFF"/>
                </a:solidFill>
                <a:latin typeface="Calibri" panose="020F0502020204030204"/>
                <a:cs typeface="Calibri" panose="020F0502020204030204"/>
              </a:rPr>
              <a:t>5</a:t>
            </a:r>
            <a:endParaRPr lang="en-US" sz="4400" b="1" dirty="0">
              <a:solidFill>
                <a:srgbClr val="FFFFFF"/>
              </a:solidFill>
              <a:latin typeface="Calibri" panose="020F0502020204030204"/>
              <a:cs typeface="Calibri" panose="020F0502020204030204"/>
            </a:endParaRPr>
          </a:p>
        </p:txBody>
      </p:sp>
      <p:sp>
        <p:nvSpPr>
          <p:cNvPr id="9" name="object 9"/>
          <p:cNvSpPr txBox="1"/>
          <p:nvPr/>
        </p:nvSpPr>
        <p:spPr>
          <a:xfrm>
            <a:off x="9043670" y="1495425"/>
            <a:ext cx="2464435" cy="495300"/>
          </a:xfrm>
          <a:prstGeom prst="rect">
            <a:avLst/>
          </a:prstGeom>
        </p:spPr>
        <p:txBody>
          <a:bodyPr vert="horz" wrap="square" lIns="0" tIns="0" rIns="0" bIns="0" rtlCol="0">
            <a:noAutofit/>
          </a:bodyPr>
          <a:lstStyle/>
          <a:p>
            <a:pPr marL="12700">
              <a:lnSpc>
                <a:spcPts val="3750"/>
              </a:lnSpc>
            </a:pPr>
            <a:r>
              <a:rPr sz="3200" dirty="0">
                <a:solidFill>
                  <a:srgbClr val="4F81BC"/>
                </a:solidFill>
                <a:latin typeface="黑体" panose="02010609060101010101" charset="-122"/>
                <a:cs typeface="黑体" panose="02010609060101010101" charset="-122"/>
              </a:rPr>
              <a:t>考试期间要</a:t>
            </a:r>
            <a:r>
              <a:rPr sz="3200" spc="5" dirty="0">
                <a:solidFill>
                  <a:srgbClr val="4F81BC"/>
                </a:solidFill>
                <a:latin typeface="黑体" panose="02010609060101010101" charset="-122"/>
                <a:cs typeface="黑体" panose="02010609060101010101" charset="-122"/>
              </a:rPr>
              <a:t>求</a:t>
            </a:r>
            <a:endParaRPr sz="3200">
              <a:latin typeface="黑体" panose="02010609060101010101" charset="-122"/>
              <a:cs typeface="黑体" panose="02010609060101010101" charset="-122"/>
            </a:endParaRPr>
          </a:p>
        </p:txBody>
      </p:sp>
      <p:sp>
        <p:nvSpPr>
          <p:cNvPr id="10" name="object 10"/>
          <p:cNvSpPr/>
          <p:nvPr/>
        </p:nvSpPr>
        <p:spPr>
          <a:xfrm>
            <a:off x="7848600" y="1295400"/>
            <a:ext cx="882015" cy="1082040"/>
          </a:xfrm>
          <a:prstGeom prst="rect">
            <a:avLst/>
          </a:prstGeom>
          <a:blipFill>
            <a:blip r:embed="rId5" cstate="print"/>
            <a:stretch>
              <a:fillRect/>
            </a:stretch>
          </a:blipFill>
        </p:spPr>
        <p:txBody>
          <a:bodyPr wrap="square" lIns="0" tIns="0" rIns="0" bIns="0" rtlCol="0"/>
          <a:lstStyle/>
          <a:p/>
        </p:txBody>
      </p:sp>
      <p:sp>
        <p:nvSpPr>
          <p:cNvPr id="11" name="object 11"/>
          <p:cNvSpPr/>
          <p:nvPr/>
        </p:nvSpPr>
        <p:spPr>
          <a:xfrm>
            <a:off x="8117205" y="1586865"/>
            <a:ext cx="511175" cy="508000"/>
          </a:xfrm>
          <a:prstGeom prst="rect">
            <a:avLst/>
          </a:prstGeom>
          <a:blipFill>
            <a:blip r:embed="rId6" cstate="print"/>
            <a:stretch>
              <a:fillRect/>
            </a:stretch>
          </a:blipFill>
        </p:spPr>
        <p:txBody>
          <a:bodyPr wrap="square" lIns="0" tIns="0" rIns="0" bIns="0" rtlCol="0"/>
          <a:lstStyle/>
          <a:p/>
        </p:txBody>
      </p:sp>
      <p:sp>
        <p:nvSpPr>
          <p:cNvPr id="12" name="object 12"/>
          <p:cNvSpPr txBox="1"/>
          <p:nvPr/>
        </p:nvSpPr>
        <p:spPr>
          <a:xfrm>
            <a:off x="8244205" y="1682115"/>
            <a:ext cx="255270" cy="283845"/>
          </a:xfrm>
          <a:prstGeom prst="rect">
            <a:avLst/>
          </a:prstGeom>
        </p:spPr>
        <p:txBody>
          <a:bodyPr vert="horz" wrap="square" lIns="0" tIns="0" rIns="0" bIns="0" rtlCol="0">
            <a:noAutofit/>
          </a:bodyPr>
          <a:lstStyle/>
          <a:p>
            <a:pPr marL="12700">
              <a:lnSpc>
                <a:spcPts val="2155"/>
              </a:lnSpc>
            </a:pPr>
            <a:r>
              <a:rPr sz="1800" b="1" dirty="0">
                <a:solidFill>
                  <a:srgbClr val="FFFFFF"/>
                </a:solidFill>
                <a:latin typeface="黑体" panose="02010609060101010101" charset="-122"/>
                <a:cs typeface="黑体" panose="02010609060101010101" charset="-122"/>
              </a:rPr>
              <a:t>0</a:t>
            </a:r>
            <a:r>
              <a:rPr sz="1800" b="1" spc="-10" dirty="0">
                <a:solidFill>
                  <a:srgbClr val="FFFFFF"/>
                </a:solidFill>
                <a:latin typeface="黑体" panose="02010609060101010101" charset="-122"/>
                <a:cs typeface="黑体" panose="02010609060101010101" charset="-122"/>
              </a:rPr>
              <a:t>4</a:t>
            </a:r>
            <a:endParaRPr sz="1800">
              <a:latin typeface="黑体" panose="02010609060101010101" charset="-122"/>
              <a:cs typeface="黑体" panose="0201060906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0163" y="2218944"/>
            <a:ext cx="2694432" cy="2343912"/>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8929116" y="333756"/>
            <a:ext cx="2712720" cy="678180"/>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1280160" y="1080516"/>
            <a:ext cx="10361676" cy="45720"/>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357200" y="325120"/>
            <a:ext cx="975207" cy="1126058"/>
          </a:xfrm>
          <a:prstGeom prst="rect">
            <a:avLst/>
          </a:prstGeom>
          <a:blipFill>
            <a:blip r:embed="rId4" cstate="print"/>
            <a:stretch>
              <a:fillRect/>
            </a:stretch>
          </a:blipFill>
        </p:spPr>
        <p:txBody>
          <a:bodyPr wrap="square" lIns="0" tIns="0" rIns="0" bIns="0" rtlCol="0"/>
          <a:lstStyle/>
          <a:p/>
        </p:txBody>
      </p:sp>
      <p:sp>
        <p:nvSpPr>
          <p:cNvPr id="7" name="object 7"/>
          <p:cNvSpPr txBox="1"/>
          <p:nvPr/>
        </p:nvSpPr>
        <p:spPr>
          <a:xfrm>
            <a:off x="379730" y="418465"/>
            <a:ext cx="901065" cy="923290"/>
          </a:xfrm>
          <a:prstGeom prst="rect">
            <a:avLst/>
          </a:prstGeom>
        </p:spPr>
        <p:txBody>
          <a:bodyPr vert="horz" wrap="square" lIns="0" tIns="0" rIns="0" bIns="0" rtlCol="0">
            <a:spAutoFit/>
          </a:bodyPr>
          <a:lstStyle/>
          <a:p>
            <a:pPr marL="12700">
              <a:lnSpc>
                <a:spcPct val="100000"/>
              </a:lnSpc>
            </a:pPr>
            <a:r>
              <a:rPr sz="6000" b="1" dirty="0">
                <a:solidFill>
                  <a:srgbClr val="FFFFFF"/>
                </a:solidFill>
                <a:latin typeface="Calibri" panose="020F0502020204030204"/>
                <a:cs typeface="Calibri" panose="020F0502020204030204"/>
              </a:rPr>
              <a:t>2</a:t>
            </a:r>
            <a:r>
              <a:rPr lang="en-US" sz="6000" b="1" dirty="0">
                <a:solidFill>
                  <a:srgbClr val="FFFFFF"/>
                </a:solidFill>
                <a:latin typeface="Calibri" panose="020F0502020204030204"/>
                <a:cs typeface="Calibri" panose="020F0502020204030204"/>
              </a:rPr>
              <a:t>.</a:t>
            </a:r>
            <a:r>
              <a:rPr lang="en-US" sz="4400" b="1" dirty="0">
                <a:solidFill>
                  <a:srgbClr val="FFFFFF"/>
                </a:solidFill>
                <a:latin typeface="Calibri" panose="020F0502020204030204"/>
                <a:cs typeface="Calibri" panose="020F0502020204030204"/>
              </a:rPr>
              <a:t>6</a:t>
            </a:r>
            <a:endParaRPr lang="en-US" sz="4400" b="1" dirty="0">
              <a:solidFill>
                <a:srgbClr val="FFFFFF"/>
              </a:solidFill>
              <a:latin typeface="Calibri" panose="020F0502020204030204"/>
              <a:cs typeface="Calibri" panose="020F0502020204030204"/>
            </a:endParaRPr>
          </a:p>
        </p:txBody>
      </p:sp>
      <p:sp>
        <p:nvSpPr>
          <p:cNvPr id="9" name="object 9"/>
          <p:cNvSpPr txBox="1">
            <a:spLocks noGrp="1"/>
          </p:cNvSpPr>
          <p:nvPr>
            <p:ph type="title"/>
          </p:nvPr>
        </p:nvSpPr>
        <p:spPr>
          <a:prstGeom prst="rect">
            <a:avLst/>
          </a:prstGeom>
        </p:spPr>
        <p:txBody>
          <a:bodyPr vert="horz" wrap="square" lIns="0" tIns="0" rIns="0" bIns="0" rtlCol="0">
            <a:spAutoFit/>
          </a:bodyPr>
          <a:lstStyle/>
          <a:p>
            <a:pPr marL="391160">
              <a:lnSpc>
                <a:spcPts val="5005"/>
              </a:lnSpc>
            </a:pPr>
            <a:r>
              <a:rPr spc="-5" dirty="0"/>
              <a:t>考试设备及环境要求</a:t>
            </a:r>
            <a:endParaRPr spc="-5" dirty="0"/>
          </a:p>
        </p:txBody>
      </p:sp>
      <p:sp>
        <p:nvSpPr>
          <p:cNvPr id="10" name="object 10"/>
          <p:cNvSpPr txBox="1"/>
          <p:nvPr/>
        </p:nvSpPr>
        <p:spPr>
          <a:xfrm>
            <a:off x="3581400" y="1828800"/>
            <a:ext cx="7700645" cy="3852545"/>
          </a:xfrm>
          <a:prstGeom prst="rect">
            <a:avLst/>
          </a:prstGeom>
        </p:spPr>
        <p:txBody>
          <a:bodyPr vert="horz" wrap="square" lIns="0" tIns="0" rIns="0" bIns="0" rtlCol="0">
            <a:noAutofit/>
          </a:bodyPr>
          <a:lstStyle/>
          <a:p>
            <a:pPr marL="12700" marR="5080" indent="360045" algn="just">
              <a:lnSpc>
                <a:spcPct val="150000"/>
              </a:lnSpc>
            </a:pPr>
            <a:r>
              <a:rPr lang="en-US" dirty="0">
                <a:solidFill>
                  <a:srgbClr val="404040"/>
                </a:solidFill>
                <a:latin typeface="楷体" panose="02010609060101010101" charset="-122"/>
                <a:ea typeface="楷体" panose="02010609060101010101" charset="-122"/>
                <a:cs typeface="楷体" panose="02010609060101010101" charset="-122"/>
                <a:sym typeface="+mn-ea"/>
              </a:rPr>
              <a:t>   </a:t>
            </a:r>
            <a:r>
              <a:rPr sz="2400" dirty="0">
                <a:solidFill>
                  <a:srgbClr val="404040"/>
                </a:solidFill>
                <a:latin typeface="楷体" panose="02010609060101010101" charset="-122"/>
                <a:ea typeface="楷体" panose="02010609060101010101" charset="-122"/>
                <a:cs typeface="楷体" panose="02010609060101010101" charset="-122"/>
                <a:sym typeface="+mn-ea"/>
              </a:rPr>
              <a:t>远程单独笔试和面试期间，如考生设备或网络发生故障，考生应主动采用与报考学院保持沟通。如确因网络原因，考生在规定时间内按规定要求未完成考试和信息提交工作，考生可申请一次“再次笔试（复试）”，经笔试监考老师（远程单独笔试）和复试小组组长（远程面试）确认同意，</a:t>
            </a:r>
            <a:r>
              <a:rPr lang="zh-CN" sz="2400" dirty="0">
                <a:solidFill>
                  <a:srgbClr val="404040"/>
                </a:solidFill>
                <a:latin typeface="楷体" panose="02010609060101010101" charset="-122"/>
                <a:ea typeface="楷体" panose="02010609060101010101" charset="-122"/>
                <a:cs typeface="楷体" panose="02010609060101010101" charset="-122"/>
                <a:sym typeface="+mn-ea"/>
              </a:rPr>
              <a:t>经</a:t>
            </a:r>
            <a:r>
              <a:rPr sz="2400" dirty="0">
                <a:solidFill>
                  <a:srgbClr val="404040"/>
                </a:solidFill>
                <a:latin typeface="楷体" panose="02010609060101010101" charset="-122"/>
                <a:ea typeface="楷体" panose="02010609060101010101" charset="-122"/>
                <a:cs typeface="楷体" panose="02010609060101010101" charset="-122"/>
                <a:sym typeface="+mn-ea"/>
              </a:rPr>
              <a:t>学院招生工作小组研究同意，报学校招生领导小组审批，通过后方可再次进行再次笔试（复试）。</a:t>
            </a:r>
            <a:endParaRPr sz="2400" dirty="0">
              <a:solidFill>
                <a:srgbClr val="40404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191000" cy="685800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2197607" y="2241804"/>
            <a:ext cx="3454908" cy="229209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740407" y="2141220"/>
            <a:ext cx="4355592" cy="257556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3029178" y="2720022"/>
            <a:ext cx="1761909" cy="1460246"/>
          </a:xfrm>
          <a:prstGeom prst="rect">
            <a:avLst/>
          </a:prstGeom>
          <a:blipFill>
            <a:blip r:embed="rId4" cstate="print"/>
            <a:stretch>
              <a:fillRect/>
            </a:stretch>
          </a:blipFill>
        </p:spPr>
        <p:txBody>
          <a:bodyPr wrap="square" lIns="0" tIns="0" rIns="0" bIns="0" rtlCol="0"/>
          <a:lstStyle/>
          <a:p/>
        </p:txBody>
      </p:sp>
      <p:sp>
        <p:nvSpPr>
          <p:cNvPr id="6" name="object 6"/>
          <p:cNvSpPr txBox="1"/>
          <p:nvPr/>
        </p:nvSpPr>
        <p:spPr>
          <a:xfrm>
            <a:off x="5965151" y="2741307"/>
            <a:ext cx="5614035" cy="830580"/>
          </a:xfrm>
          <a:prstGeom prst="rect">
            <a:avLst/>
          </a:prstGeom>
        </p:spPr>
        <p:txBody>
          <a:bodyPr vert="horz" wrap="square" lIns="0" tIns="0" rIns="0" bIns="0" rtlCol="0">
            <a:spAutoFit/>
          </a:bodyPr>
          <a:lstStyle/>
          <a:p>
            <a:pPr marL="599440" marR="5080" indent="-586740">
              <a:lnSpc>
                <a:spcPts val="6480"/>
              </a:lnSpc>
            </a:pPr>
            <a:r>
              <a:rPr lang="zh-CN" sz="4400" dirty="0">
                <a:latin typeface="黑体" panose="02010609060101010101" charset="-122"/>
                <a:cs typeface="黑体" panose="02010609060101010101" charset="-122"/>
              </a:rPr>
              <a:t>腾讯会议使用说明</a:t>
            </a:r>
            <a:endParaRPr lang="zh-CN" sz="4400" dirty="0">
              <a:latin typeface="黑体" panose="02010609060101010101" charset="-122"/>
              <a:cs typeface="黑体" panose="02010609060101010101" charset="-122"/>
            </a:endParaRPr>
          </a:p>
        </p:txBody>
      </p:sp>
      <p:sp>
        <p:nvSpPr>
          <p:cNvPr id="7" name="object 7"/>
          <p:cNvSpPr/>
          <p:nvPr/>
        </p:nvSpPr>
        <p:spPr>
          <a:xfrm>
            <a:off x="4779264" y="310895"/>
            <a:ext cx="3098291" cy="774191"/>
          </a:xfrm>
          <a:prstGeom prst="rect">
            <a:avLst/>
          </a:prstGeom>
          <a:blipFill>
            <a:blip r:embed="rId5" cstate="print"/>
            <a:stretch>
              <a:fillRect/>
            </a:stretch>
          </a:blipFill>
        </p:spPr>
        <p:txBody>
          <a:bodyPr wrap="square" lIns="0" tIns="0" rIns="0" bIns="0" rtlCol="0"/>
          <a:lstStyle/>
          <a:p/>
        </p:txBody>
      </p:sp>
      <p:sp>
        <p:nvSpPr>
          <p:cNvPr id="8" name="object 8"/>
          <p:cNvSpPr txBox="1">
            <a:spLocks noGrp="1"/>
          </p:cNvSpPr>
          <p:nvPr>
            <p:ph type="ctrTitle"/>
          </p:nvPr>
        </p:nvSpPr>
        <p:spPr>
          <a:xfrm>
            <a:off x="777151" y="1113332"/>
            <a:ext cx="10637697" cy="377825"/>
          </a:xfrm>
          <a:prstGeom prst="rect">
            <a:avLst/>
          </a:prstGeom>
        </p:spPr>
        <p:txBody>
          <a:bodyPr vert="horz" wrap="square" lIns="0" tIns="0" rIns="0" bIns="0" rtlCol="0">
            <a:spAutoFit/>
          </a:bodyPr>
          <a:lstStyle/>
          <a:p>
            <a:pPr marL="4910455">
              <a:lnSpc>
                <a:spcPts val="2950"/>
              </a:lnSpc>
            </a:pPr>
            <a:r>
              <a:rPr lang="en-US" altLang="zh-CN" spc="-5" dirty="0"/>
              <a:t>2024</a:t>
            </a:r>
            <a:r>
              <a:rPr spc="-5" dirty="0"/>
              <a:t>年硕士研究生招生网络远程复试指南</a:t>
            </a:r>
            <a:endParaRPr spc="-5" dirty="0"/>
          </a:p>
        </p:txBody>
      </p:sp>
      <p:sp>
        <p:nvSpPr>
          <p:cNvPr id="9" name="object 9"/>
          <p:cNvSpPr/>
          <p:nvPr/>
        </p:nvSpPr>
        <p:spPr>
          <a:xfrm>
            <a:off x="7985759" y="641604"/>
            <a:ext cx="4206240" cy="99060"/>
          </a:xfrm>
          <a:prstGeom prst="rect">
            <a:avLst/>
          </a:prstGeom>
          <a:blipFill>
            <a:blip r:embed="rId6" cstate="print"/>
            <a:stretch>
              <a:fillRect/>
            </a:stretch>
          </a:blipFill>
        </p:spPr>
        <p:txBody>
          <a:bodyPr wrap="square" lIns="0" tIns="0" rIns="0" bIns="0" rtlCol="0"/>
          <a:lstStyl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892935" y="686435"/>
            <a:ext cx="4320540" cy="582930"/>
          </a:xfrm>
          <a:prstGeom prst="rect">
            <a:avLst/>
          </a:prstGeom>
        </p:spPr>
        <p:txBody>
          <a:bodyPr vert="horz" wrap="square" lIns="0" tIns="0" rIns="0" bIns="0" rtlCol="0">
            <a:spAutoFit/>
          </a:bodyPr>
          <a:lstStyle/>
          <a:p>
            <a:pPr marL="12700">
              <a:lnSpc>
                <a:spcPts val="4550"/>
              </a:lnSpc>
            </a:pPr>
            <a:r>
              <a:rPr lang="zh-CN" sz="3900">
                <a:latin typeface="黑体" panose="02010609060101010101" charset="-122"/>
                <a:cs typeface="黑体" panose="02010609060101010101" charset="-122"/>
              </a:rPr>
              <a:t>腾讯会议使用说明</a:t>
            </a:r>
            <a:endParaRPr lang="zh-CN" sz="3900">
              <a:latin typeface="黑体" panose="02010609060101010101" charset="-122"/>
              <a:cs typeface="黑体" panose="02010609060101010101" charset="-122"/>
            </a:endParaRPr>
          </a:p>
        </p:txBody>
      </p:sp>
      <p:sp>
        <p:nvSpPr>
          <p:cNvPr id="4" name="object 4"/>
          <p:cNvSpPr/>
          <p:nvPr/>
        </p:nvSpPr>
        <p:spPr>
          <a:xfrm>
            <a:off x="8231123" y="425195"/>
            <a:ext cx="3275076" cy="818388"/>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1609344" y="1411224"/>
            <a:ext cx="9896856" cy="45720"/>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355574" y="324180"/>
            <a:ext cx="1313154" cy="1516303"/>
          </a:xfrm>
          <a:prstGeom prst="rect">
            <a:avLst/>
          </a:prstGeom>
          <a:blipFill>
            <a:blip r:embed="rId3" cstate="print"/>
            <a:stretch>
              <a:fillRect/>
            </a:stretch>
          </a:blipFill>
        </p:spPr>
        <p:txBody>
          <a:bodyPr wrap="square" lIns="0" tIns="0" rIns="0" bIns="0" rtlCol="0"/>
          <a:lstStyle/>
          <a:p/>
        </p:txBody>
      </p:sp>
      <p:sp>
        <p:nvSpPr>
          <p:cNvPr id="7" name="object 7"/>
          <p:cNvSpPr txBox="1"/>
          <p:nvPr/>
        </p:nvSpPr>
        <p:spPr>
          <a:xfrm>
            <a:off x="533400" y="624840"/>
            <a:ext cx="1544320" cy="923290"/>
          </a:xfrm>
          <a:prstGeom prst="rect">
            <a:avLst/>
          </a:prstGeom>
        </p:spPr>
        <p:txBody>
          <a:bodyPr vert="horz" wrap="square" lIns="0" tIns="0" rIns="0" bIns="0" rtlCol="0">
            <a:spAutoFit/>
          </a:bodyPr>
          <a:lstStyle/>
          <a:p>
            <a:pPr marL="12700">
              <a:lnSpc>
                <a:spcPct val="100000"/>
              </a:lnSpc>
            </a:pPr>
            <a:r>
              <a:rPr lang="en-US" sz="6000">
                <a:solidFill>
                  <a:schemeClr val="bg1"/>
                </a:solidFill>
                <a:latin typeface="Calibri" panose="020F0502020204030204"/>
                <a:cs typeface="Calibri" panose="020F0502020204030204"/>
              </a:rPr>
              <a:t>3.</a:t>
            </a:r>
            <a:r>
              <a:rPr lang="en-US" sz="4400">
                <a:solidFill>
                  <a:schemeClr val="bg1"/>
                </a:solidFill>
                <a:latin typeface="Calibri" panose="020F0502020204030204"/>
                <a:cs typeface="Calibri" panose="020F0502020204030204"/>
              </a:rPr>
              <a:t>1</a:t>
            </a:r>
            <a:endParaRPr lang="en-US" sz="4400">
              <a:solidFill>
                <a:schemeClr val="bg1"/>
              </a:solidFill>
              <a:latin typeface="Calibri" panose="020F0502020204030204"/>
              <a:cs typeface="Calibri" panose="020F0502020204030204"/>
            </a:endParaRPr>
          </a:p>
        </p:txBody>
      </p:sp>
      <p:sp>
        <p:nvSpPr>
          <p:cNvPr id="8" name="object 8"/>
          <p:cNvSpPr txBox="1"/>
          <p:nvPr/>
        </p:nvSpPr>
        <p:spPr>
          <a:xfrm>
            <a:off x="1205865" y="1588135"/>
            <a:ext cx="10378440" cy="5112385"/>
          </a:xfrm>
          <a:prstGeom prst="rect">
            <a:avLst/>
          </a:prstGeom>
        </p:spPr>
        <p:txBody>
          <a:bodyPr vert="horz" wrap="square" lIns="0" tIns="0" rIns="0" bIns="0" rtlCol="0">
            <a:noAutofit/>
          </a:bodyPr>
          <a:lstStyle/>
          <a:p>
            <a:pPr marL="99695" marR="140970" indent="444500">
              <a:lnSpc>
                <a:spcPct val="150000"/>
              </a:lnSpc>
              <a:spcBef>
                <a:spcPts val="400"/>
              </a:spcBef>
            </a:pPr>
            <a:r>
              <a:rPr sz="1600" b="1" spc="20" dirty="0">
                <a:solidFill>
                  <a:schemeClr val="tx1"/>
                </a:solidFill>
                <a:latin typeface="楷体" panose="02010609060101010101" charset="-122"/>
                <a:ea typeface="楷体" panose="02010609060101010101" charset="-122"/>
                <a:cs typeface="楷体" panose="02010609060101010101" charset="-122"/>
              </a:rPr>
              <a:t>我校202</a:t>
            </a:r>
            <a:r>
              <a:rPr lang="en-US" sz="1600" b="1" spc="20" dirty="0">
                <a:solidFill>
                  <a:schemeClr val="tx1"/>
                </a:solidFill>
                <a:latin typeface="楷体" panose="02010609060101010101" charset="-122"/>
                <a:ea typeface="楷体" panose="02010609060101010101" charset="-122"/>
                <a:cs typeface="楷体" panose="02010609060101010101" charset="-122"/>
              </a:rPr>
              <a:t>4</a:t>
            </a:r>
            <a:r>
              <a:rPr sz="1600" b="1" spc="20" dirty="0">
                <a:solidFill>
                  <a:schemeClr val="tx1"/>
                </a:solidFill>
                <a:latin typeface="楷体" panose="02010609060101010101" charset="-122"/>
                <a:ea typeface="楷体" panose="02010609060101010101" charset="-122"/>
                <a:cs typeface="楷体" panose="02010609060101010101" charset="-122"/>
              </a:rPr>
              <a:t>年所有学科（专业类别）调剂志愿采用</a:t>
            </a:r>
            <a:r>
              <a:rPr lang="en-US" sz="1600" b="1" spc="20" dirty="0">
                <a:solidFill>
                  <a:schemeClr val="tx1"/>
                </a:solidFill>
                <a:latin typeface="楷体" panose="02010609060101010101" charset="-122"/>
                <a:ea typeface="楷体" panose="02010609060101010101" charset="-122"/>
                <a:cs typeface="楷体" panose="02010609060101010101" charset="-122"/>
              </a:rPr>
              <a:t>“</a:t>
            </a:r>
            <a:r>
              <a:rPr sz="1600" b="1" spc="20" dirty="0">
                <a:solidFill>
                  <a:schemeClr val="tx1"/>
                </a:solidFill>
                <a:latin typeface="楷体" panose="02010609060101010101" charset="-122"/>
                <a:ea typeface="楷体" panose="02010609060101010101" charset="-122"/>
                <a:cs typeface="楷体" panose="02010609060101010101" charset="-122"/>
                <a:sym typeface="+mn-ea"/>
              </a:rPr>
              <a:t>双机位”</a:t>
            </a:r>
            <a:r>
              <a:rPr sz="1600" b="1" spc="20" dirty="0">
                <a:solidFill>
                  <a:schemeClr val="tx1"/>
                </a:solidFill>
                <a:latin typeface="楷体" panose="02010609060101010101" charset="-122"/>
                <a:ea typeface="楷体" panose="02010609060101010101" charset="-122"/>
                <a:cs typeface="楷体" panose="02010609060101010101" charset="-122"/>
              </a:rPr>
              <a:t>网络远程复试方式</a:t>
            </a:r>
            <a:r>
              <a:rPr lang="zh-CN" sz="1600" b="1" spc="20" dirty="0">
                <a:solidFill>
                  <a:schemeClr val="tx1"/>
                </a:solidFill>
                <a:latin typeface="楷体" panose="02010609060101010101" charset="-122"/>
                <a:ea typeface="楷体" panose="02010609060101010101" charset="-122"/>
                <a:cs typeface="楷体" panose="02010609060101010101" charset="-122"/>
              </a:rPr>
              <a:t>，</a:t>
            </a:r>
            <a:r>
              <a:rPr sz="1600" b="1" spc="20" dirty="0">
                <a:solidFill>
                  <a:schemeClr val="tx1"/>
                </a:solidFill>
                <a:latin typeface="楷体" panose="02010609060101010101" charset="-122"/>
                <a:ea typeface="楷体" panose="02010609060101010101" charset="-122"/>
                <a:cs typeface="楷体" panose="02010609060101010101" charset="-122"/>
              </a:rPr>
              <a:t>【主机位】</a:t>
            </a:r>
            <a:r>
              <a:rPr lang="en-US" sz="1600" b="1" spc="20" dirty="0">
                <a:solidFill>
                  <a:schemeClr val="tx1"/>
                </a:solidFill>
                <a:latin typeface="楷体" panose="02010609060101010101" charset="-122"/>
                <a:ea typeface="楷体" panose="02010609060101010101" charset="-122"/>
                <a:cs typeface="楷体" panose="02010609060101010101" charset="-122"/>
              </a:rPr>
              <a:t>1</a:t>
            </a:r>
            <a:r>
              <a:rPr sz="1600" b="1" spc="20" dirty="0">
                <a:solidFill>
                  <a:schemeClr val="tx1"/>
                </a:solidFill>
                <a:latin typeface="楷体" panose="02010609060101010101" charset="-122"/>
                <a:ea typeface="楷体" panose="02010609060101010101" charset="-122"/>
                <a:cs typeface="楷体" panose="02010609060101010101" charset="-122"/>
              </a:rPr>
              <a:t>和【辅机位】</a:t>
            </a:r>
            <a:r>
              <a:rPr lang="en-US" sz="1600" b="1" spc="20" dirty="0">
                <a:solidFill>
                  <a:schemeClr val="tx1"/>
                </a:solidFill>
                <a:latin typeface="楷体" panose="02010609060101010101" charset="-122"/>
                <a:ea typeface="楷体" panose="02010609060101010101" charset="-122"/>
                <a:cs typeface="楷体" panose="02010609060101010101" charset="-122"/>
              </a:rPr>
              <a:t>2</a:t>
            </a:r>
            <a:r>
              <a:rPr sz="1600" b="1" spc="20" dirty="0">
                <a:solidFill>
                  <a:schemeClr val="tx1"/>
                </a:solidFill>
                <a:latin typeface="楷体" panose="02010609060101010101" charset="-122"/>
                <a:ea typeface="楷体" panose="02010609060101010101" charset="-122"/>
                <a:cs typeface="楷体" panose="02010609060101010101" charset="-122"/>
              </a:rPr>
              <a:t>均采用</a:t>
            </a:r>
            <a:r>
              <a:rPr lang="zh-CN" sz="1600" b="1" spc="20" dirty="0">
                <a:solidFill>
                  <a:schemeClr val="tx1"/>
                </a:solidFill>
                <a:latin typeface="楷体" panose="02010609060101010101" charset="-122"/>
                <a:ea typeface="楷体" panose="02010609060101010101" charset="-122"/>
                <a:cs typeface="楷体" panose="02010609060101010101" charset="-122"/>
              </a:rPr>
              <a:t>腾讯会议</a:t>
            </a:r>
            <a:r>
              <a:rPr sz="1600" b="1" spc="-5" dirty="0">
                <a:solidFill>
                  <a:schemeClr val="tx1"/>
                </a:solidFill>
                <a:latin typeface="楷体" panose="02010609060101010101" charset="-122"/>
                <a:ea typeface="楷体" panose="02010609060101010101" charset="-122"/>
                <a:cs typeface="楷体" panose="02010609060101010101" charset="-122"/>
              </a:rPr>
              <a:t>。</a:t>
            </a:r>
            <a:r>
              <a:rPr sz="1600" b="1" dirty="0">
                <a:solidFill>
                  <a:srgbClr val="C00000"/>
                </a:solidFill>
                <a:latin typeface="楷体" panose="02010609060101010101" charset="-122"/>
                <a:ea typeface="楷体" panose="02010609060101010101" charset="-122"/>
                <a:cs typeface="楷体" panose="02010609060101010101" charset="-122"/>
              </a:rPr>
              <a:t>每位考生须提前登录我校研究生招生管理系统，提交用于“双机位”的手</a:t>
            </a:r>
            <a:r>
              <a:rPr sz="1600" b="1" spc="20" dirty="0">
                <a:solidFill>
                  <a:srgbClr val="C00000"/>
                </a:solidFill>
                <a:latin typeface="楷体" panose="02010609060101010101" charset="-122"/>
                <a:ea typeface="楷体" panose="02010609060101010101" charset="-122"/>
                <a:cs typeface="楷体" panose="02010609060101010101" charset="-122"/>
              </a:rPr>
              <a:t>机号</a:t>
            </a:r>
            <a:r>
              <a:rPr lang="zh-CN" sz="1600" b="1" spc="20" dirty="0">
                <a:solidFill>
                  <a:srgbClr val="C00000"/>
                </a:solidFill>
                <a:latin typeface="楷体" panose="02010609060101010101" charset="-122"/>
                <a:ea typeface="楷体" panose="02010609060101010101" charset="-122"/>
                <a:cs typeface="楷体" panose="02010609060101010101" charset="-122"/>
              </a:rPr>
              <a:t>。</a:t>
            </a:r>
            <a:endParaRPr sz="1600" spc="20" dirty="0">
              <a:latin typeface="楷体" panose="02010609060101010101" charset="-122"/>
              <a:ea typeface="楷体" panose="02010609060101010101" charset="-122"/>
              <a:cs typeface="楷体" panose="02010609060101010101" charset="-122"/>
            </a:endParaRPr>
          </a:p>
          <a:p>
            <a:pPr marL="369570" marR="236220" algn="just">
              <a:lnSpc>
                <a:spcPct val="150000"/>
              </a:lnSpc>
            </a:pPr>
            <a:r>
              <a:rPr sz="1600" b="1" spc="20" dirty="0">
                <a:solidFill>
                  <a:srgbClr val="C00000"/>
                </a:solidFill>
                <a:latin typeface="楷体" panose="02010609060101010101" charset="-122"/>
                <a:ea typeface="楷体" panose="02010609060101010101" charset="-122"/>
                <a:cs typeface="楷体" panose="02010609060101010101" charset="-122"/>
                <a:sym typeface="+mn-ea"/>
              </a:rPr>
              <a:t>【主机位】</a:t>
            </a:r>
            <a:r>
              <a:rPr lang="en-US" sz="1600" b="1" spc="20" dirty="0">
                <a:solidFill>
                  <a:srgbClr val="C00000"/>
                </a:solidFill>
                <a:latin typeface="楷体" panose="02010609060101010101" charset="-122"/>
                <a:ea typeface="楷体" panose="02010609060101010101" charset="-122"/>
                <a:cs typeface="楷体" panose="02010609060101010101" charset="-122"/>
                <a:sym typeface="+mn-ea"/>
              </a:rPr>
              <a:t>1</a:t>
            </a:r>
            <a:r>
              <a:rPr lang="en-US" altLang="zh-CN" sz="1600">
                <a:latin typeface="楷体" panose="02010609060101010101" charset="-122"/>
                <a:ea typeface="楷体" panose="02010609060101010101" charset="-122"/>
                <a:cs typeface="楷体" panose="02010609060101010101" charset="-122"/>
              </a:rPr>
              <a:t> </a:t>
            </a:r>
            <a:endParaRPr lang="en-US" altLang="zh-CN" sz="1600">
              <a:latin typeface="楷体" panose="02010609060101010101" charset="-122"/>
              <a:ea typeface="楷体" panose="02010609060101010101" charset="-122"/>
              <a:cs typeface="楷体" panose="02010609060101010101" charset="-122"/>
            </a:endParaRPr>
          </a:p>
          <a:p>
            <a:pPr marL="369570" marR="236220" algn="just">
              <a:lnSpc>
                <a:spcPct val="150000"/>
              </a:lnSpc>
            </a:pPr>
            <a:r>
              <a:rPr lang="zh-CN" altLang="en-US" sz="1600">
                <a:latin typeface="楷体" panose="02010609060101010101" charset="-122"/>
                <a:ea typeface="楷体" panose="02010609060101010101" charset="-122"/>
                <a:cs typeface="楷体" panose="02010609060101010101" charset="-122"/>
              </a:rPr>
              <a:t>第一步，在电脑上运行腾讯会议客户端，通过申报的手机号登录腾讯会议</a:t>
            </a:r>
            <a:r>
              <a:rPr lang="en-US" altLang="zh-CN" sz="1600">
                <a:latin typeface="楷体" panose="02010609060101010101" charset="-122"/>
                <a:ea typeface="楷体" panose="02010609060101010101" charset="-122"/>
                <a:cs typeface="楷体" panose="02010609060101010101" charset="-122"/>
              </a:rPr>
              <a:t>PC</a:t>
            </a:r>
            <a:r>
              <a:rPr lang="zh-CN" altLang="en-US" sz="1600">
                <a:latin typeface="楷体" panose="02010609060101010101" charset="-122"/>
                <a:ea typeface="楷体" panose="02010609060101010101" charset="-122"/>
                <a:cs typeface="楷体" panose="02010609060101010101" charset="-122"/>
              </a:rPr>
              <a:t>客户端点击</a:t>
            </a:r>
            <a:r>
              <a:rPr lang="en-US" altLang="zh-CN" sz="1600">
                <a:latin typeface="楷体" panose="02010609060101010101" charset="-122"/>
                <a:ea typeface="楷体" panose="02010609060101010101" charset="-122"/>
                <a:cs typeface="楷体" panose="02010609060101010101" charset="-122"/>
              </a:rPr>
              <a:t>“</a:t>
            </a:r>
            <a:r>
              <a:rPr lang="zh-CN" altLang="en-US" sz="1600">
                <a:latin typeface="楷体" panose="02010609060101010101" charset="-122"/>
                <a:ea typeface="楷体" panose="02010609060101010101" charset="-122"/>
                <a:cs typeface="楷体" panose="02010609060101010101" charset="-122"/>
              </a:rPr>
              <a:t>加入会议</a:t>
            </a:r>
            <a:r>
              <a:rPr lang="en-US" altLang="zh-CN" sz="1600">
                <a:latin typeface="楷体" panose="02010609060101010101" charset="-122"/>
                <a:ea typeface="楷体" panose="02010609060101010101" charset="-122"/>
                <a:cs typeface="楷体" panose="02010609060101010101" charset="-122"/>
              </a:rPr>
              <a:t>”</a:t>
            </a:r>
            <a:r>
              <a:rPr lang="zh-CN" altLang="en-US" sz="1600">
                <a:latin typeface="楷体" panose="02010609060101010101" charset="-122"/>
                <a:ea typeface="楷体" panose="02010609060101010101" charset="-122"/>
                <a:cs typeface="楷体" panose="02010609060101010101" charset="-122"/>
              </a:rPr>
              <a:t>图标</a:t>
            </a:r>
            <a:endParaRPr lang="zh-CN" altLang="en-US" sz="1600">
              <a:latin typeface="楷体" panose="02010609060101010101" charset="-122"/>
              <a:ea typeface="楷体" panose="02010609060101010101" charset="-122"/>
              <a:cs typeface="楷体" panose="02010609060101010101" charset="-122"/>
            </a:endParaRPr>
          </a:p>
          <a:p>
            <a:pPr marL="369570" marR="236220" algn="just">
              <a:lnSpc>
                <a:spcPct val="150000"/>
              </a:lnSpc>
            </a:pPr>
            <a:r>
              <a:rPr lang="zh-CN" altLang="en-US" sz="1600">
                <a:latin typeface="楷体" panose="02010609060101010101" charset="-122"/>
                <a:ea typeface="楷体" panose="02010609060101010101" charset="-122"/>
                <a:cs typeface="楷体" panose="02010609060101010101" charset="-122"/>
              </a:rPr>
              <a:t>第二步，输入会议</a:t>
            </a:r>
            <a:r>
              <a:rPr lang="en-US" altLang="zh-CN" sz="1600">
                <a:latin typeface="楷体" panose="02010609060101010101" charset="-122"/>
                <a:ea typeface="楷体" panose="02010609060101010101" charset="-122"/>
                <a:cs typeface="楷体" panose="02010609060101010101" charset="-122"/>
              </a:rPr>
              <a:t>ID</a:t>
            </a:r>
            <a:r>
              <a:rPr lang="zh-CN" altLang="en-US" sz="1600">
                <a:latin typeface="楷体" panose="02010609060101010101" charset="-122"/>
                <a:ea typeface="楷体" panose="02010609060101010101" charset="-122"/>
                <a:cs typeface="楷体" panose="02010609060101010101" charset="-122"/>
              </a:rPr>
              <a:t>，如</a:t>
            </a:r>
            <a:r>
              <a:rPr lang="en-US" altLang="zh-CN" sz="1600">
                <a:latin typeface="楷体" panose="02010609060101010101" charset="-122"/>
                <a:ea typeface="楷体" panose="02010609060101010101" charset="-122"/>
                <a:cs typeface="楷体" panose="02010609060101010101" charset="-122"/>
              </a:rPr>
              <a:t>12345678</a:t>
            </a:r>
            <a:endParaRPr lang="en-US" altLang="zh-CN" sz="1600">
              <a:latin typeface="楷体" panose="02010609060101010101" charset="-122"/>
              <a:ea typeface="楷体" panose="02010609060101010101" charset="-122"/>
              <a:cs typeface="楷体" panose="02010609060101010101" charset="-122"/>
            </a:endParaRPr>
          </a:p>
          <a:p>
            <a:pPr marL="369570" marR="236220" algn="just">
              <a:lnSpc>
                <a:spcPct val="150000"/>
              </a:lnSpc>
            </a:pPr>
            <a:r>
              <a:rPr lang="zh-CN" altLang="en-US" sz="1600">
                <a:latin typeface="楷体" panose="02010609060101010101" charset="-122"/>
                <a:ea typeface="楷体" panose="02010609060101010101" charset="-122"/>
                <a:cs typeface="楷体" panose="02010609060101010101" charset="-122"/>
              </a:rPr>
              <a:t>第三步，输入考生编号后</a:t>
            </a:r>
            <a:r>
              <a:rPr lang="en-US" altLang="zh-CN" sz="1600">
                <a:latin typeface="楷体" panose="02010609060101010101" charset="-122"/>
                <a:ea typeface="楷体" panose="02010609060101010101" charset="-122"/>
                <a:cs typeface="楷体" panose="02010609060101010101" charset="-122"/>
              </a:rPr>
              <a:t>5</a:t>
            </a:r>
            <a:r>
              <a:rPr lang="zh-CN" altLang="en-US" sz="1600">
                <a:latin typeface="楷体" panose="02010609060101010101" charset="-122"/>
                <a:ea typeface="楷体" panose="02010609060101010101" charset="-122"/>
                <a:cs typeface="楷体" panose="02010609060101010101" charset="-122"/>
              </a:rPr>
              <a:t>位</a:t>
            </a:r>
            <a:r>
              <a:rPr lang="en-US" altLang="zh-CN" sz="1600">
                <a:latin typeface="楷体" panose="02010609060101010101" charset="-122"/>
                <a:ea typeface="楷体" panose="02010609060101010101" charset="-122"/>
                <a:cs typeface="楷体" panose="02010609060101010101" charset="-122"/>
              </a:rPr>
              <a:t>+</a:t>
            </a:r>
            <a:r>
              <a:rPr lang="zh-CN" altLang="en-US" sz="1600">
                <a:latin typeface="楷体" panose="02010609060101010101" charset="-122"/>
                <a:ea typeface="楷体" panose="02010609060101010101" charset="-122"/>
                <a:cs typeface="楷体" panose="02010609060101010101" charset="-122"/>
              </a:rPr>
              <a:t>考生姓名</a:t>
            </a:r>
            <a:r>
              <a:rPr lang="en-US" altLang="zh-CN" sz="1600">
                <a:latin typeface="楷体" panose="02010609060101010101" charset="-122"/>
                <a:ea typeface="楷体" panose="02010609060101010101" charset="-122"/>
                <a:cs typeface="楷体" panose="02010609060101010101" charset="-122"/>
              </a:rPr>
              <a:t>1</a:t>
            </a:r>
            <a:r>
              <a:rPr lang="zh-CN" altLang="en-US" sz="1600">
                <a:latin typeface="楷体" panose="02010609060101010101" charset="-122"/>
                <a:ea typeface="楷体" panose="02010609060101010101" charset="-122"/>
                <a:cs typeface="楷体" panose="02010609060101010101" charset="-122"/>
              </a:rPr>
              <a:t>，如</a:t>
            </a:r>
            <a:r>
              <a:rPr lang="en-US" altLang="zh-CN" sz="1600">
                <a:latin typeface="楷体" panose="02010609060101010101" charset="-122"/>
                <a:ea typeface="楷体" panose="02010609060101010101" charset="-122"/>
                <a:cs typeface="楷体" panose="02010609060101010101" charset="-122"/>
              </a:rPr>
              <a:t>12345+</a:t>
            </a:r>
            <a:r>
              <a:rPr lang="zh-CN" altLang="en-US" sz="1600">
                <a:latin typeface="楷体" panose="02010609060101010101" charset="-122"/>
                <a:ea typeface="楷体" panose="02010609060101010101" charset="-122"/>
                <a:cs typeface="楷体" panose="02010609060101010101" charset="-122"/>
              </a:rPr>
              <a:t>张三</a:t>
            </a:r>
            <a:r>
              <a:rPr lang="en-US" altLang="zh-CN" sz="1600">
                <a:latin typeface="楷体" panose="02010609060101010101" charset="-122"/>
                <a:ea typeface="楷体" panose="02010609060101010101" charset="-122"/>
                <a:cs typeface="楷体" panose="02010609060101010101" charset="-122"/>
              </a:rPr>
              <a:t>1</a:t>
            </a:r>
            <a:endParaRPr lang="en-US" altLang="zh-CN" sz="1600">
              <a:latin typeface="楷体" panose="02010609060101010101" charset="-122"/>
              <a:ea typeface="楷体" panose="02010609060101010101" charset="-122"/>
              <a:cs typeface="楷体" panose="02010609060101010101" charset="-122"/>
            </a:endParaRPr>
          </a:p>
          <a:p>
            <a:pPr marL="369570" marR="236220" algn="just">
              <a:lnSpc>
                <a:spcPct val="150000"/>
              </a:lnSpc>
            </a:pPr>
            <a:r>
              <a:rPr lang="zh-CN" altLang="en-US" sz="1600">
                <a:latin typeface="楷体" panose="02010609060101010101" charset="-122"/>
                <a:ea typeface="楷体" panose="02010609060101010101" charset="-122"/>
                <a:cs typeface="楷体" panose="02010609060101010101" charset="-122"/>
              </a:rPr>
              <a:t>第四步，勾选入会开启摄像头，点击加入会议</a:t>
            </a:r>
            <a:endParaRPr lang="en-US" altLang="zh-CN" sz="1600">
              <a:latin typeface="楷体" panose="02010609060101010101" charset="-122"/>
              <a:ea typeface="楷体" panose="02010609060101010101" charset="-122"/>
              <a:cs typeface="楷体" panose="02010609060101010101" charset="-122"/>
            </a:endParaRPr>
          </a:p>
          <a:p>
            <a:pPr marL="369570" marR="236220" algn="just">
              <a:lnSpc>
                <a:spcPct val="150000"/>
              </a:lnSpc>
            </a:pPr>
            <a:r>
              <a:rPr sz="1600" b="1" spc="20" dirty="0">
                <a:solidFill>
                  <a:srgbClr val="C00000"/>
                </a:solidFill>
                <a:latin typeface="楷体" panose="02010609060101010101" charset="-122"/>
                <a:ea typeface="楷体" panose="02010609060101010101" charset="-122"/>
                <a:cs typeface="楷体" panose="02010609060101010101" charset="-122"/>
                <a:sym typeface="+mn-ea"/>
              </a:rPr>
              <a:t>【辅机位】</a:t>
            </a:r>
            <a:r>
              <a:rPr lang="en-US" sz="1600" b="1" spc="20" dirty="0">
                <a:solidFill>
                  <a:srgbClr val="C00000"/>
                </a:solidFill>
                <a:latin typeface="楷体" panose="02010609060101010101" charset="-122"/>
                <a:ea typeface="楷体" panose="02010609060101010101" charset="-122"/>
                <a:cs typeface="楷体" panose="02010609060101010101" charset="-122"/>
                <a:sym typeface="+mn-ea"/>
              </a:rPr>
              <a:t>2</a:t>
            </a:r>
            <a:endParaRPr lang="en-US" sz="1600" b="1" spc="20" dirty="0">
              <a:solidFill>
                <a:srgbClr val="C00000"/>
              </a:solidFill>
              <a:latin typeface="楷体" panose="02010609060101010101" charset="-122"/>
              <a:ea typeface="楷体" panose="02010609060101010101" charset="-122"/>
              <a:cs typeface="楷体" panose="02010609060101010101" charset="-122"/>
              <a:sym typeface="+mn-ea"/>
            </a:endParaRPr>
          </a:p>
          <a:p>
            <a:pPr marL="369570" marR="236220" algn="just">
              <a:lnSpc>
                <a:spcPct val="150000"/>
              </a:lnSpc>
            </a:pPr>
            <a:r>
              <a:rPr lang="zh-CN" altLang="en-US" sz="1600">
                <a:latin typeface="楷体" panose="02010609060101010101" charset="-122"/>
                <a:ea typeface="楷体" panose="02010609060101010101" charset="-122"/>
                <a:cs typeface="楷体" panose="02010609060101010101" charset="-122"/>
                <a:sym typeface="+mn-ea"/>
              </a:rPr>
              <a:t>第一步，在手机微信中打开</a:t>
            </a:r>
            <a:r>
              <a:rPr lang="en-US" altLang="zh-CN" sz="1600">
                <a:latin typeface="楷体" panose="02010609060101010101" charset="-122"/>
                <a:ea typeface="楷体" panose="02010609060101010101" charset="-122"/>
                <a:cs typeface="楷体" panose="02010609060101010101" charset="-122"/>
                <a:sym typeface="+mn-ea"/>
              </a:rPr>
              <a:t>“</a:t>
            </a:r>
            <a:r>
              <a:rPr lang="zh-CN" altLang="en-US" sz="1600">
                <a:latin typeface="楷体" panose="02010609060101010101" charset="-122"/>
                <a:ea typeface="楷体" panose="02010609060101010101" charset="-122"/>
                <a:cs typeface="楷体" panose="02010609060101010101" charset="-122"/>
                <a:sym typeface="+mn-ea"/>
              </a:rPr>
              <a:t>腾讯会议</a:t>
            </a:r>
            <a:r>
              <a:rPr lang="en-US" altLang="zh-CN" sz="1600">
                <a:latin typeface="楷体" panose="02010609060101010101" charset="-122"/>
                <a:ea typeface="楷体" panose="02010609060101010101" charset="-122"/>
                <a:cs typeface="楷体" panose="02010609060101010101" charset="-122"/>
                <a:sym typeface="+mn-ea"/>
              </a:rPr>
              <a:t>”</a:t>
            </a:r>
            <a:r>
              <a:rPr lang="zh-CN" altLang="en-US" sz="1600">
                <a:latin typeface="楷体" panose="02010609060101010101" charset="-122"/>
                <a:ea typeface="楷体" panose="02010609060101010101" charset="-122"/>
                <a:cs typeface="楷体" panose="02010609060101010101" charset="-122"/>
                <a:sym typeface="+mn-ea"/>
              </a:rPr>
              <a:t>小程序；</a:t>
            </a:r>
            <a:endParaRPr lang="zh-CN" altLang="en-US" sz="1600">
              <a:latin typeface="楷体" panose="02010609060101010101" charset="-122"/>
              <a:ea typeface="楷体" panose="02010609060101010101" charset="-122"/>
              <a:cs typeface="楷体" panose="02010609060101010101" charset="-122"/>
              <a:sym typeface="+mn-ea"/>
            </a:endParaRPr>
          </a:p>
          <a:p>
            <a:pPr marL="369570" marR="236220" algn="just">
              <a:lnSpc>
                <a:spcPct val="150000"/>
              </a:lnSpc>
            </a:pPr>
            <a:r>
              <a:rPr lang="zh-CN" altLang="en-US" sz="1600">
                <a:latin typeface="楷体" panose="02010609060101010101" charset="-122"/>
                <a:ea typeface="楷体" panose="02010609060101010101" charset="-122"/>
                <a:cs typeface="楷体" panose="02010609060101010101" charset="-122"/>
                <a:sym typeface="+mn-ea"/>
              </a:rPr>
              <a:t>第二步，输入会议</a:t>
            </a:r>
            <a:r>
              <a:rPr lang="en-US" altLang="zh-CN" sz="1600">
                <a:latin typeface="楷体" panose="02010609060101010101" charset="-122"/>
                <a:ea typeface="楷体" panose="02010609060101010101" charset="-122"/>
                <a:cs typeface="楷体" panose="02010609060101010101" charset="-122"/>
                <a:sym typeface="+mn-ea"/>
              </a:rPr>
              <a:t>ID</a:t>
            </a:r>
            <a:r>
              <a:rPr lang="zh-CN" altLang="en-US" sz="1600">
                <a:latin typeface="楷体" panose="02010609060101010101" charset="-122"/>
                <a:ea typeface="楷体" panose="02010609060101010101" charset="-122"/>
                <a:cs typeface="楷体" panose="02010609060101010101" charset="-122"/>
                <a:sym typeface="+mn-ea"/>
              </a:rPr>
              <a:t>，如</a:t>
            </a:r>
            <a:r>
              <a:rPr lang="en-US" altLang="zh-CN" sz="1600">
                <a:latin typeface="楷体" panose="02010609060101010101" charset="-122"/>
                <a:ea typeface="楷体" panose="02010609060101010101" charset="-122"/>
                <a:cs typeface="楷体" panose="02010609060101010101" charset="-122"/>
                <a:sym typeface="+mn-ea"/>
              </a:rPr>
              <a:t>12345678</a:t>
            </a:r>
            <a:endParaRPr lang="en-US" altLang="zh-CN" sz="1600">
              <a:latin typeface="楷体" panose="02010609060101010101" charset="-122"/>
              <a:ea typeface="楷体" panose="02010609060101010101" charset="-122"/>
              <a:cs typeface="楷体" panose="02010609060101010101" charset="-122"/>
              <a:sym typeface="+mn-ea"/>
            </a:endParaRPr>
          </a:p>
          <a:p>
            <a:pPr marL="369570" marR="236220" algn="just">
              <a:lnSpc>
                <a:spcPct val="150000"/>
              </a:lnSpc>
            </a:pPr>
            <a:r>
              <a:rPr lang="zh-CN" altLang="en-US" sz="1600">
                <a:latin typeface="楷体" panose="02010609060101010101" charset="-122"/>
                <a:ea typeface="楷体" panose="02010609060101010101" charset="-122"/>
                <a:cs typeface="楷体" panose="02010609060101010101" charset="-122"/>
                <a:sym typeface="+mn-ea"/>
              </a:rPr>
              <a:t>第三步，输入考生编号后</a:t>
            </a:r>
            <a:r>
              <a:rPr lang="en-US" altLang="zh-CN" sz="1600">
                <a:latin typeface="楷体" panose="02010609060101010101" charset="-122"/>
                <a:ea typeface="楷体" panose="02010609060101010101" charset="-122"/>
                <a:cs typeface="楷体" panose="02010609060101010101" charset="-122"/>
                <a:sym typeface="+mn-ea"/>
              </a:rPr>
              <a:t>5</a:t>
            </a:r>
            <a:r>
              <a:rPr lang="zh-CN" altLang="en-US" sz="1600">
                <a:latin typeface="楷体" panose="02010609060101010101" charset="-122"/>
                <a:ea typeface="楷体" panose="02010609060101010101" charset="-122"/>
                <a:cs typeface="楷体" panose="02010609060101010101" charset="-122"/>
                <a:sym typeface="+mn-ea"/>
              </a:rPr>
              <a:t>位</a:t>
            </a:r>
            <a:r>
              <a:rPr lang="en-US" altLang="zh-CN" sz="1600">
                <a:latin typeface="楷体" panose="02010609060101010101" charset="-122"/>
                <a:ea typeface="楷体" panose="02010609060101010101" charset="-122"/>
                <a:cs typeface="楷体" panose="02010609060101010101" charset="-122"/>
                <a:sym typeface="+mn-ea"/>
              </a:rPr>
              <a:t>+</a:t>
            </a:r>
            <a:r>
              <a:rPr lang="zh-CN" altLang="en-US" sz="1600">
                <a:latin typeface="楷体" panose="02010609060101010101" charset="-122"/>
                <a:ea typeface="楷体" panose="02010609060101010101" charset="-122"/>
                <a:cs typeface="楷体" panose="02010609060101010101" charset="-122"/>
                <a:sym typeface="+mn-ea"/>
              </a:rPr>
              <a:t>考生姓名</a:t>
            </a:r>
            <a:r>
              <a:rPr lang="en-US" altLang="zh-CN" sz="1600">
                <a:latin typeface="楷体" panose="02010609060101010101" charset="-122"/>
                <a:ea typeface="楷体" panose="02010609060101010101" charset="-122"/>
                <a:cs typeface="楷体" panose="02010609060101010101" charset="-122"/>
                <a:sym typeface="+mn-ea"/>
              </a:rPr>
              <a:t>2</a:t>
            </a:r>
            <a:r>
              <a:rPr lang="zh-CN" altLang="en-US" sz="1600">
                <a:latin typeface="楷体" panose="02010609060101010101" charset="-122"/>
                <a:ea typeface="楷体" panose="02010609060101010101" charset="-122"/>
                <a:cs typeface="楷体" panose="02010609060101010101" charset="-122"/>
                <a:sym typeface="+mn-ea"/>
              </a:rPr>
              <a:t>，如</a:t>
            </a:r>
            <a:r>
              <a:rPr lang="en-US" altLang="zh-CN" sz="1600">
                <a:latin typeface="楷体" panose="02010609060101010101" charset="-122"/>
                <a:ea typeface="楷体" panose="02010609060101010101" charset="-122"/>
                <a:cs typeface="楷体" panose="02010609060101010101" charset="-122"/>
                <a:sym typeface="+mn-ea"/>
              </a:rPr>
              <a:t>12345+</a:t>
            </a:r>
            <a:r>
              <a:rPr lang="zh-CN" altLang="en-US" sz="1600">
                <a:latin typeface="楷体" panose="02010609060101010101" charset="-122"/>
                <a:ea typeface="楷体" panose="02010609060101010101" charset="-122"/>
                <a:cs typeface="楷体" panose="02010609060101010101" charset="-122"/>
                <a:sym typeface="+mn-ea"/>
              </a:rPr>
              <a:t>张三</a:t>
            </a:r>
            <a:r>
              <a:rPr lang="en-US" altLang="zh-CN" sz="1600">
                <a:latin typeface="楷体" panose="02010609060101010101" charset="-122"/>
                <a:ea typeface="楷体" panose="02010609060101010101" charset="-122"/>
                <a:cs typeface="楷体" panose="02010609060101010101" charset="-122"/>
                <a:sym typeface="+mn-ea"/>
              </a:rPr>
              <a:t>2</a:t>
            </a:r>
            <a:endParaRPr lang="en-US" altLang="zh-CN" sz="1600">
              <a:latin typeface="楷体" panose="02010609060101010101" charset="-122"/>
              <a:ea typeface="楷体" panose="02010609060101010101" charset="-122"/>
              <a:cs typeface="楷体" panose="02010609060101010101" charset="-122"/>
              <a:sym typeface="+mn-ea"/>
            </a:endParaRPr>
          </a:p>
          <a:p>
            <a:pPr marL="369570" marR="236220" algn="just">
              <a:lnSpc>
                <a:spcPct val="150000"/>
              </a:lnSpc>
            </a:pPr>
            <a:r>
              <a:rPr lang="zh-CN" altLang="en-US" sz="1600">
                <a:latin typeface="楷体" panose="02010609060101010101" charset="-122"/>
                <a:ea typeface="楷体" panose="02010609060101010101" charset="-122"/>
                <a:cs typeface="楷体" panose="02010609060101010101" charset="-122"/>
                <a:sym typeface="+mn-ea"/>
              </a:rPr>
              <a:t>第四步，勾选入会开启摄像头，点击加入会议</a:t>
            </a:r>
            <a:endParaRPr lang="en-US" altLang="zh-CN" sz="1600">
              <a:latin typeface="楷体" panose="02010609060101010101" charset="-122"/>
              <a:ea typeface="楷体" panose="02010609060101010101" charset="-122"/>
              <a:cs typeface="楷体" panose="02010609060101010101" charset="-122"/>
            </a:endParaRPr>
          </a:p>
          <a:p>
            <a:pPr marL="369570" marR="236220" algn="just">
              <a:lnSpc>
                <a:spcPct val="150000"/>
              </a:lnSpc>
            </a:pPr>
            <a:r>
              <a:rPr lang="zh-CN" altLang="en-US" sz="1600" b="1">
                <a:solidFill>
                  <a:srgbClr val="C00000"/>
                </a:solidFill>
                <a:latin typeface="楷体" panose="02010609060101010101" charset="-122"/>
                <a:ea typeface="楷体" panose="02010609060101010101" charset="-122"/>
                <a:cs typeface="楷体" panose="02010609060101010101" charset="-122"/>
                <a:sym typeface="+mn-ea"/>
              </a:rPr>
              <a:t>注意：面试期间请考生保持电话畅通，收到会议邀请后及时入会。</a:t>
            </a:r>
            <a:endParaRPr lang="zh-CN" altLang="en-US" sz="1600" b="1">
              <a:solidFill>
                <a:srgbClr val="C00000"/>
              </a:solidFill>
              <a:latin typeface="楷体" panose="02010609060101010101" charset="-122"/>
              <a:ea typeface="楷体" panose="02010609060101010101" charset="-122"/>
              <a:cs typeface="楷体" panose="02010609060101010101" charset="-122"/>
              <a:sym typeface="+mn-ea"/>
            </a:endParaRPr>
          </a:p>
        </p:txBody>
      </p:sp>
      <p:pic>
        <p:nvPicPr>
          <p:cNvPr id="10" name="图片 9" descr="正方形"/>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71600" y="2438400"/>
            <a:ext cx="144000" cy="144000"/>
          </a:xfrm>
          <a:prstGeom prst="rect">
            <a:avLst/>
          </a:prstGeom>
        </p:spPr>
      </p:pic>
      <p:pic>
        <p:nvPicPr>
          <p:cNvPr id="12" name="图片 11" descr="正方形"/>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1371600" y="4267200"/>
            <a:ext cx="144000" cy="144000"/>
          </a:xfrm>
          <a:prstGeom prst="rect">
            <a:avLst/>
          </a:prstGeom>
        </p:spPr>
      </p:pic>
      <p:pic>
        <p:nvPicPr>
          <p:cNvPr id="13" name="图片 12"/>
          <p:cNvPicPr>
            <a:picLocks noChangeAspect="1"/>
          </p:cNvPicPr>
          <p:nvPr/>
        </p:nvPicPr>
        <p:blipFill>
          <a:blip r:embed="rId7"/>
          <a:stretch>
            <a:fillRect/>
          </a:stretch>
        </p:blipFill>
        <p:spPr>
          <a:xfrm>
            <a:off x="6400800" y="3810000"/>
            <a:ext cx="1534160" cy="1360170"/>
          </a:xfrm>
          <a:prstGeom prst="rect">
            <a:avLst/>
          </a:prstGeom>
        </p:spPr>
      </p:pic>
      <p:pic>
        <p:nvPicPr>
          <p:cNvPr id="20" name="图片 19"/>
          <p:cNvPicPr>
            <a:picLocks noChangeAspect="1"/>
          </p:cNvPicPr>
          <p:nvPr/>
        </p:nvPicPr>
        <p:blipFill>
          <a:blip r:embed="rId8"/>
          <a:stretch>
            <a:fillRect/>
          </a:stretch>
        </p:blipFill>
        <p:spPr>
          <a:xfrm>
            <a:off x="7934960" y="3200400"/>
            <a:ext cx="1801495" cy="3169920"/>
          </a:xfrm>
          <a:prstGeom prst="rect">
            <a:avLst/>
          </a:prstGeom>
        </p:spPr>
      </p:pic>
      <p:pic>
        <p:nvPicPr>
          <p:cNvPr id="21" name="图片 20"/>
          <p:cNvPicPr>
            <a:picLocks noChangeAspect="1"/>
          </p:cNvPicPr>
          <p:nvPr/>
        </p:nvPicPr>
        <p:blipFill>
          <a:blip r:embed="rId9"/>
          <a:stretch>
            <a:fillRect/>
          </a:stretch>
        </p:blipFill>
        <p:spPr>
          <a:xfrm>
            <a:off x="9753600" y="3169920"/>
            <a:ext cx="1727200" cy="3200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892935" y="686435"/>
            <a:ext cx="4204335" cy="582930"/>
          </a:xfrm>
          <a:prstGeom prst="rect">
            <a:avLst/>
          </a:prstGeom>
        </p:spPr>
        <p:txBody>
          <a:bodyPr vert="horz" wrap="square" lIns="0" tIns="0" rIns="0" bIns="0" rtlCol="0">
            <a:spAutoFit/>
          </a:bodyPr>
          <a:lstStyle/>
          <a:p>
            <a:pPr marL="12700">
              <a:lnSpc>
                <a:spcPts val="4550"/>
              </a:lnSpc>
            </a:pPr>
            <a:r>
              <a:rPr lang="zh-CN" sz="3900">
                <a:latin typeface="黑体" panose="02010609060101010101" charset="-122"/>
                <a:cs typeface="黑体" panose="02010609060101010101" charset="-122"/>
              </a:rPr>
              <a:t>腾讯会议使用说明</a:t>
            </a:r>
            <a:endParaRPr lang="zh-CN" sz="3900">
              <a:latin typeface="黑体" panose="02010609060101010101" charset="-122"/>
              <a:cs typeface="黑体" panose="02010609060101010101" charset="-122"/>
            </a:endParaRPr>
          </a:p>
        </p:txBody>
      </p:sp>
      <p:sp>
        <p:nvSpPr>
          <p:cNvPr id="4" name="object 4"/>
          <p:cNvSpPr/>
          <p:nvPr/>
        </p:nvSpPr>
        <p:spPr>
          <a:xfrm>
            <a:off x="8231123" y="425195"/>
            <a:ext cx="3275076" cy="818388"/>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1609344" y="1411224"/>
            <a:ext cx="9896856" cy="45720"/>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355574" y="324180"/>
            <a:ext cx="1313154" cy="1516303"/>
          </a:xfrm>
          <a:prstGeom prst="rect">
            <a:avLst/>
          </a:prstGeom>
          <a:blipFill>
            <a:blip r:embed="rId3" cstate="print"/>
            <a:stretch>
              <a:fillRect/>
            </a:stretch>
          </a:blipFill>
        </p:spPr>
        <p:txBody>
          <a:bodyPr wrap="square" lIns="0" tIns="0" rIns="0" bIns="0" rtlCol="0"/>
          <a:lstStyle/>
          <a:p/>
        </p:txBody>
      </p:sp>
      <p:sp>
        <p:nvSpPr>
          <p:cNvPr id="7" name="object 7"/>
          <p:cNvSpPr txBox="1"/>
          <p:nvPr/>
        </p:nvSpPr>
        <p:spPr>
          <a:xfrm>
            <a:off x="479425" y="624840"/>
            <a:ext cx="1026795" cy="923290"/>
          </a:xfrm>
          <a:prstGeom prst="rect">
            <a:avLst/>
          </a:prstGeom>
        </p:spPr>
        <p:txBody>
          <a:bodyPr vert="horz" wrap="square" lIns="0" tIns="0" rIns="0" bIns="0" rtlCol="0">
            <a:spAutoFit/>
          </a:bodyPr>
          <a:lstStyle/>
          <a:p>
            <a:pPr marL="12700">
              <a:lnSpc>
                <a:spcPct val="100000"/>
              </a:lnSpc>
            </a:pPr>
            <a:r>
              <a:rPr lang="en-US" sz="6000">
                <a:solidFill>
                  <a:schemeClr val="bg1"/>
                </a:solidFill>
                <a:latin typeface="Calibri" panose="020F0502020204030204"/>
                <a:cs typeface="Calibri" panose="020F0502020204030204"/>
              </a:rPr>
              <a:t>3.</a:t>
            </a:r>
            <a:r>
              <a:rPr lang="en-US" sz="4400">
                <a:solidFill>
                  <a:schemeClr val="bg1"/>
                </a:solidFill>
                <a:latin typeface="Calibri" panose="020F0502020204030204"/>
                <a:cs typeface="Calibri" panose="020F0502020204030204"/>
              </a:rPr>
              <a:t>2</a:t>
            </a:r>
            <a:endParaRPr lang="en-US" sz="4400">
              <a:solidFill>
                <a:schemeClr val="bg1"/>
              </a:solidFill>
              <a:latin typeface="Calibri" panose="020F0502020204030204"/>
              <a:cs typeface="Calibri" panose="020F0502020204030204"/>
            </a:endParaRPr>
          </a:p>
        </p:txBody>
      </p:sp>
      <p:sp>
        <p:nvSpPr>
          <p:cNvPr id="8" name="object 8"/>
          <p:cNvSpPr txBox="1"/>
          <p:nvPr/>
        </p:nvSpPr>
        <p:spPr>
          <a:xfrm>
            <a:off x="1205865" y="1588135"/>
            <a:ext cx="9998710" cy="5112385"/>
          </a:xfrm>
          <a:prstGeom prst="rect">
            <a:avLst/>
          </a:prstGeom>
        </p:spPr>
        <p:txBody>
          <a:bodyPr vert="horz" wrap="square" lIns="0" tIns="0" rIns="0" bIns="0" rtlCol="0">
            <a:noAutofit/>
          </a:bodyPr>
          <a:lstStyle/>
          <a:p>
            <a:pPr marL="99695" marR="140970" indent="444500">
              <a:lnSpc>
                <a:spcPct val="150000"/>
              </a:lnSpc>
              <a:spcBef>
                <a:spcPts val="400"/>
              </a:spcBef>
            </a:pPr>
            <a:r>
              <a:rPr lang="zh-CN" altLang="en-US" sz="1600" b="1">
                <a:solidFill>
                  <a:srgbClr val="C00000"/>
                </a:solidFill>
                <a:latin typeface="黑体" panose="02010609060101010101" charset="-122"/>
                <a:cs typeface="黑体" panose="02010609060101010101" charset="-122"/>
                <a:sym typeface="+mn-ea"/>
              </a:rPr>
              <a:t>考生加入会议后，进入等候区，为保证介入效果，可进行语音设备测试，点击扬声器和麦克风即可；考生在等待区检测完音频效果后，等待主持人批准加入面试会议。</a:t>
            </a:r>
            <a:endParaRPr lang="zh-CN" altLang="en-US" sz="1600" b="1">
              <a:solidFill>
                <a:srgbClr val="C00000"/>
              </a:solidFill>
              <a:latin typeface="黑体" panose="02010609060101010101" charset="-122"/>
              <a:cs typeface="黑体" panose="02010609060101010101" charset="-122"/>
              <a:sym typeface="+mn-ea"/>
            </a:endParaRPr>
          </a:p>
        </p:txBody>
      </p:sp>
      <p:pic>
        <p:nvPicPr>
          <p:cNvPr id="2" name="图片 1"/>
          <p:cNvPicPr>
            <a:picLocks noChangeAspect="1"/>
          </p:cNvPicPr>
          <p:nvPr/>
        </p:nvPicPr>
        <p:blipFill>
          <a:blip r:embed="rId4"/>
          <a:stretch>
            <a:fillRect/>
          </a:stretch>
        </p:blipFill>
        <p:spPr>
          <a:xfrm>
            <a:off x="1600200" y="2895600"/>
            <a:ext cx="4423410" cy="2797810"/>
          </a:xfrm>
          <a:prstGeom prst="rect">
            <a:avLst/>
          </a:prstGeom>
        </p:spPr>
      </p:pic>
      <p:pic>
        <p:nvPicPr>
          <p:cNvPr id="9" name="图片 8"/>
          <p:cNvPicPr>
            <a:picLocks noChangeAspect="1"/>
          </p:cNvPicPr>
          <p:nvPr/>
        </p:nvPicPr>
        <p:blipFill>
          <a:blip r:embed="rId5"/>
          <a:stretch>
            <a:fillRect/>
          </a:stretch>
        </p:blipFill>
        <p:spPr>
          <a:xfrm>
            <a:off x="6477000" y="2895600"/>
            <a:ext cx="4283075" cy="279844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191000" cy="685800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2197607" y="2241804"/>
            <a:ext cx="3454908" cy="229209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740407" y="2141220"/>
            <a:ext cx="4355592" cy="2575560"/>
          </a:xfrm>
          <a:prstGeom prst="rect">
            <a:avLst/>
          </a:prstGeom>
          <a:blipFill>
            <a:blip r:embed="rId3" cstate="print"/>
            <a:stretch>
              <a:fillRect/>
            </a:stretch>
          </a:blipFill>
        </p:spPr>
        <p:txBody>
          <a:bodyPr wrap="square" lIns="0" tIns="0" rIns="0" bIns="0" rtlCol="0"/>
          <a:lstStyle/>
          <a:p/>
        </p:txBody>
      </p:sp>
      <p:sp>
        <p:nvSpPr>
          <p:cNvPr id="6" name="object 6"/>
          <p:cNvSpPr txBox="1"/>
          <p:nvPr/>
        </p:nvSpPr>
        <p:spPr>
          <a:xfrm>
            <a:off x="6010186" y="2747530"/>
            <a:ext cx="5614035" cy="656590"/>
          </a:xfrm>
          <a:prstGeom prst="rect">
            <a:avLst/>
          </a:prstGeom>
        </p:spPr>
        <p:txBody>
          <a:bodyPr vert="horz" wrap="square" lIns="0" tIns="0" rIns="0" bIns="0" rtlCol="0">
            <a:spAutoFit/>
          </a:bodyPr>
          <a:lstStyle/>
          <a:p>
            <a:pPr marL="12700">
              <a:lnSpc>
                <a:spcPts val="5120"/>
              </a:lnSpc>
            </a:pPr>
            <a:r>
              <a:rPr lang="zh-CN" sz="4400">
                <a:latin typeface="黑体" panose="02010609060101010101" charset="-122"/>
                <a:cs typeface="黑体" panose="02010609060101010101" charset="-122"/>
              </a:rPr>
              <a:t>审核材料及答卷上传</a:t>
            </a:r>
            <a:endParaRPr lang="zh-CN" sz="4400">
              <a:latin typeface="黑体" panose="02010609060101010101" charset="-122"/>
              <a:cs typeface="黑体" panose="02010609060101010101" charset="-122"/>
            </a:endParaRPr>
          </a:p>
        </p:txBody>
      </p:sp>
      <p:sp>
        <p:nvSpPr>
          <p:cNvPr id="7" name="object 7"/>
          <p:cNvSpPr/>
          <p:nvPr/>
        </p:nvSpPr>
        <p:spPr>
          <a:xfrm>
            <a:off x="4779264" y="310895"/>
            <a:ext cx="3098291" cy="774191"/>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7985759" y="641604"/>
            <a:ext cx="4206240" cy="99060"/>
          </a:xfrm>
          <a:prstGeom prst="rect">
            <a:avLst/>
          </a:prstGeom>
          <a:blipFill>
            <a:blip r:embed="rId5" cstate="print"/>
            <a:stretch>
              <a:fillRect/>
            </a:stretch>
          </a:blipFill>
        </p:spPr>
        <p:txBody>
          <a:bodyPr wrap="square" lIns="0" tIns="0" rIns="0" bIns="0" rtlCol="0"/>
          <a:lstStyle/>
          <a:p/>
        </p:txBody>
      </p:sp>
      <p:sp>
        <p:nvSpPr>
          <p:cNvPr id="9" name="object 9"/>
          <p:cNvSpPr txBox="1">
            <a:spLocks noGrp="1"/>
          </p:cNvSpPr>
          <p:nvPr>
            <p:ph type="ctrTitle"/>
          </p:nvPr>
        </p:nvSpPr>
        <p:spPr>
          <a:xfrm>
            <a:off x="777151" y="1113332"/>
            <a:ext cx="10637697" cy="377825"/>
          </a:xfrm>
          <a:prstGeom prst="rect">
            <a:avLst/>
          </a:prstGeom>
        </p:spPr>
        <p:txBody>
          <a:bodyPr vert="horz" wrap="square" lIns="0" tIns="0" rIns="0" bIns="0" rtlCol="0">
            <a:spAutoFit/>
          </a:bodyPr>
          <a:lstStyle/>
          <a:p>
            <a:pPr marL="4910455">
              <a:lnSpc>
                <a:spcPts val="2950"/>
              </a:lnSpc>
            </a:pPr>
            <a:r>
              <a:rPr lang="en-US" altLang="zh-CN" spc="-5" dirty="0"/>
              <a:t>2024</a:t>
            </a:r>
            <a:r>
              <a:rPr spc="-5" dirty="0"/>
              <a:t>年硕士研究生招生网络远程复试指南</a:t>
            </a:r>
            <a:endParaRPr spc="-5" dirty="0"/>
          </a:p>
        </p:txBody>
      </p:sp>
      <p:sp>
        <p:nvSpPr>
          <p:cNvPr id="10" name="文本框 9"/>
          <p:cNvSpPr txBox="1"/>
          <p:nvPr/>
        </p:nvSpPr>
        <p:spPr>
          <a:xfrm>
            <a:off x="3276600" y="2644775"/>
            <a:ext cx="1449705" cy="1568450"/>
          </a:xfrm>
          <a:prstGeom prst="rect">
            <a:avLst/>
          </a:prstGeom>
          <a:noFill/>
        </p:spPr>
        <p:txBody>
          <a:bodyPr wrap="square" rtlCol="0">
            <a:spAutoFit/>
          </a:bodyPr>
          <a:p>
            <a:r>
              <a:rPr lang="en-US" altLang="zh-CN" sz="9600">
                <a:solidFill>
                  <a:schemeClr val="bg1"/>
                </a:solidFill>
              </a:rPr>
              <a:t>04</a:t>
            </a:r>
            <a:endParaRPr lang="en-US" altLang="zh-CN" sz="96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72085" y="1332865"/>
            <a:ext cx="11710035" cy="5421630"/>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1524127" y="1676145"/>
            <a:ext cx="4651248" cy="3107436"/>
          </a:xfrm>
          <a:prstGeom prst="rect">
            <a:avLst/>
          </a:prstGeom>
          <a:blipFill>
            <a:blip r:embed="rId2" cstate="print"/>
            <a:stretch>
              <a:fillRect/>
            </a:stretch>
          </a:blipFill>
        </p:spPr>
        <p:txBody>
          <a:bodyPr wrap="square" lIns="0" tIns="0" rIns="0" bIns="0" rtlCol="0"/>
          <a:lstStyle/>
          <a:p/>
        </p:txBody>
      </p:sp>
      <p:sp>
        <p:nvSpPr>
          <p:cNvPr id="7" name="object 7"/>
          <p:cNvSpPr txBox="1"/>
          <p:nvPr/>
        </p:nvSpPr>
        <p:spPr>
          <a:xfrm>
            <a:off x="541655" y="5029200"/>
            <a:ext cx="6599555" cy="553720"/>
          </a:xfrm>
          <a:prstGeom prst="rect">
            <a:avLst/>
          </a:prstGeom>
        </p:spPr>
        <p:txBody>
          <a:bodyPr vert="horz" wrap="square" lIns="0" tIns="0" rIns="0" bIns="0" rtlCol="0">
            <a:spAutoFit/>
          </a:bodyPr>
          <a:lstStyle/>
          <a:p>
            <a:pPr marL="12700" marR="5080">
              <a:lnSpc>
                <a:spcPct val="100000"/>
              </a:lnSpc>
            </a:pPr>
            <a:r>
              <a:rPr lang="zh-CN" b="1" dirty="0">
                <a:solidFill>
                  <a:srgbClr val="FF0000"/>
                </a:solidFill>
                <a:highlight>
                  <a:srgbClr val="FFFF00"/>
                </a:highlight>
                <a:latin typeface="楷体" panose="02010609060101010101" charset="-122"/>
                <a:ea typeface="楷体" panose="02010609060101010101" charset="-122"/>
                <a:cs typeface="楷体" panose="02010609060101010101" charset="-122"/>
              </a:rPr>
              <a:t>复试审核材料上传请登录</a:t>
            </a:r>
            <a:r>
              <a:rPr b="1" dirty="0">
                <a:solidFill>
                  <a:srgbClr val="FF0000"/>
                </a:solidFill>
                <a:highlight>
                  <a:srgbClr val="FFFF00"/>
                </a:highlight>
                <a:latin typeface="楷体" panose="02010609060101010101" charset="-122"/>
                <a:ea typeface="楷体" panose="02010609060101010101" charset="-122"/>
                <a:cs typeface="楷体" panose="02010609060101010101" charset="-122"/>
              </a:rPr>
              <a:t>青岛理工大学研究生招生管理信息系统</a:t>
            </a:r>
            <a:r>
              <a:rPr b="1" spc="-5" dirty="0">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https://yjsxt.qut.edu.cn/Open/Master/Signin.aspx</a:t>
            </a:r>
            <a:endParaRPr lang="zh-CN" b="1" spc="-5" dirty="0">
              <a:solidFill>
                <a:srgbClr val="FF0000"/>
              </a:solidFill>
              <a:highlight>
                <a:srgbClr val="FFFF00"/>
              </a:highlight>
              <a:latin typeface="楷体" panose="02010609060101010101" charset="-122"/>
              <a:ea typeface="楷体" panose="02010609060101010101" charset="-122"/>
              <a:cs typeface="楷体" panose="02010609060101010101" charset="-122"/>
              <a:sym typeface="+mn-ea"/>
            </a:endParaRPr>
          </a:p>
        </p:txBody>
      </p:sp>
      <p:sp>
        <p:nvSpPr>
          <p:cNvPr id="8" name="文本框 7"/>
          <p:cNvSpPr txBox="1"/>
          <p:nvPr/>
        </p:nvSpPr>
        <p:spPr>
          <a:xfrm>
            <a:off x="2025383" y="1828704"/>
            <a:ext cx="3525011" cy="706755"/>
          </a:xfrm>
          <a:prstGeom prst="rect">
            <a:avLst/>
          </a:prstGeom>
          <a:solidFill>
            <a:schemeClr val="bg1"/>
          </a:solidFill>
        </p:spPr>
        <p:txBody>
          <a:bodyPr wrap="square" rtlCol="0">
            <a:spAutoFit/>
          </a:bodyPr>
          <a:lstStyle/>
          <a:p>
            <a:pPr algn="ctr"/>
            <a:r>
              <a:rPr lang="zh-CN" altLang="en-US" sz="1600" dirty="0">
                <a:latin typeface="黑体" panose="02010609060101010101" charset="-122"/>
                <a:ea typeface="黑体" panose="02010609060101010101" charset="-122"/>
              </a:rPr>
              <a:t>青岛理工大学</a:t>
            </a:r>
            <a:endParaRPr lang="en-US" altLang="zh-CN" sz="1600" dirty="0">
              <a:latin typeface="黑体" panose="02010609060101010101" charset="-122"/>
              <a:ea typeface="黑体" panose="02010609060101010101" charset="-122"/>
            </a:endParaRPr>
          </a:p>
          <a:p>
            <a:pPr algn="ctr">
              <a:lnSpc>
                <a:spcPct val="150000"/>
              </a:lnSpc>
            </a:pPr>
            <a:r>
              <a:rPr lang="en-US" altLang="zh-CN" sz="1600" dirty="0">
                <a:latin typeface="黑体" panose="02010609060101010101" charset="-122"/>
                <a:ea typeface="黑体" panose="02010609060101010101" charset="-122"/>
              </a:rPr>
              <a:t>2024</a:t>
            </a:r>
            <a:r>
              <a:rPr lang="zh-CN" altLang="en-US" sz="1600" dirty="0">
                <a:latin typeface="黑体" panose="02010609060101010101" charset="-122"/>
                <a:ea typeface="黑体" panose="02010609060101010101" charset="-122"/>
              </a:rPr>
              <a:t>年硕士研究生招生管理系统</a:t>
            </a:r>
            <a:endParaRPr lang="zh-CN" altLang="en-US" sz="1600" dirty="0">
              <a:latin typeface="黑体" panose="02010609060101010101" charset="-122"/>
              <a:ea typeface="黑体" panose="02010609060101010101" charset="-122"/>
            </a:endParaRPr>
          </a:p>
        </p:txBody>
      </p:sp>
      <p:sp>
        <p:nvSpPr>
          <p:cNvPr id="10" name="object 3"/>
          <p:cNvSpPr txBox="1">
            <a:spLocks noGrp="1"/>
          </p:cNvSpPr>
          <p:nvPr>
            <p:ph type="title"/>
            <p:custDataLst>
              <p:tags r:id="rId3"/>
            </p:custDataLst>
          </p:nvPr>
        </p:nvSpPr>
        <p:spPr>
          <a:xfrm>
            <a:off x="1358163" y="351866"/>
            <a:ext cx="9475673" cy="641350"/>
          </a:xfrm>
          <a:prstGeom prst="rect">
            <a:avLst/>
          </a:prstGeom>
        </p:spPr>
        <p:txBody>
          <a:bodyPr vert="horz" wrap="square" lIns="0" tIns="0" rIns="0" bIns="0" rtlCol="0">
            <a:spAutoFit/>
          </a:bodyPr>
          <a:p>
            <a:pPr marL="391160">
              <a:lnSpc>
                <a:spcPts val="5005"/>
              </a:lnSpc>
            </a:pPr>
            <a:r>
              <a:rPr lang="zh-CN">
                <a:sym typeface="+mn-ea"/>
              </a:rPr>
              <a:t>复试审核材料上传</a:t>
            </a:r>
            <a:endParaRPr lang="zh-CN" spc="-5" dirty="0"/>
          </a:p>
        </p:txBody>
      </p:sp>
      <p:sp>
        <p:nvSpPr>
          <p:cNvPr id="11" name="object 4"/>
          <p:cNvSpPr/>
          <p:nvPr>
            <p:custDataLst>
              <p:tags r:id="rId4"/>
            </p:custDataLst>
          </p:nvPr>
        </p:nvSpPr>
        <p:spPr>
          <a:xfrm>
            <a:off x="8929116" y="333756"/>
            <a:ext cx="2712720" cy="678180"/>
          </a:xfrm>
          <a:prstGeom prst="rect">
            <a:avLst/>
          </a:prstGeom>
          <a:blipFill>
            <a:blip r:embed="rId5" cstate="print"/>
            <a:stretch>
              <a:fillRect/>
            </a:stretch>
          </a:blipFill>
        </p:spPr>
        <p:txBody>
          <a:bodyPr wrap="square" lIns="0" tIns="0" rIns="0" bIns="0" rtlCol="0"/>
          <a:p/>
        </p:txBody>
      </p:sp>
      <p:sp>
        <p:nvSpPr>
          <p:cNvPr id="12" name="object 5"/>
          <p:cNvSpPr/>
          <p:nvPr>
            <p:custDataLst>
              <p:tags r:id="rId6"/>
            </p:custDataLst>
          </p:nvPr>
        </p:nvSpPr>
        <p:spPr>
          <a:xfrm>
            <a:off x="1280160" y="1080516"/>
            <a:ext cx="10361676" cy="45720"/>
          </a:xfrm>
          <a:prstGeom prst="rect">
            <a:avLst/>
          </a:prstGeom>
          <a:blipFill>
            <a:blip r:embed="rId7" cstate="print"/>
            <a:stretch>
              <a:fillRect/>
            </a:stretch>
          </a:blipFill>
        </p:spPr>
        <p:txBody>
          <a:bodyPr wrap="square" lIns="0" tIns="0" rIns="0" bIns="0" rtlCol="0"/>
          <a:p/>
        </p:txBody>
      </p:sp>
      <p:sp>
        <p:nvSpPr>
          <p:cNvPr id="13" name="object 6"/>
          <p:cNvSpPr/>
          <p:nvPr>
            <p:custDataLst>
              <p:tags r:id="rId8"/>
            </p:custDataLst>
          </p:nvPr>
        </p:nvSpPr>
        <p:spPr>
          <a:xfrm>
            <a:off x="357200" y="325120"/>
            <a:ext cx="975207" cy="1126058"/>
          </a:xfrm>
          <a:prstGeom prst="rect">
            <a:avLst/>
          </a:prstGeom>
          <a:blipFill>
            <a:blip r:embed="rId9" cstate="print"/>
            <a:stretch>
              <a:fillRect/>
            </a:stretch>
          </a:blipFill>
        </p:spPr>
        <p:txBody>
          <a:bodyPr wrap="square" lIns="0" tIns="0" rIns="0" bIns="0" rtlCol="0"/>
          <a:p/>
        </p:txBody>
      </p:sp>
      <p:sp>
        <p:nvSpPr>
          <p:cNvPr id="14" name="object 7"/>
          <p:cNvSpPr txBox="1"/>
          <p:nvPr>
            <p:custDataLst>
              <p:tags r:id="rId10"/>
            </p:custDataLst>
          </p:nvPr>
        </p:nvSpPr>
        <p:spPr>
          <a:xfrm>
            <a:off x="393700" y="418465"/>
            <a:ext cx="907415" cy="923290"/>
          </a:xfrm>
          <a:prstGeom prst="rect">
            <a:avLst/>
          </a:prstGeom>
        </p:spPr>
        <p:txBody>
          <a:bodyPr vert="horz" wrap="square" lIns="0" tIns="0" rIns="0" bIns="0" rtlCol="0">
            <a:spAutoFit/>
          </a:bodyPr>
          <a:p>
            <a:pPr marL="12700">
              <a:lnSpc>
                <a:spcPct val="100000"/>
              </a:lnSpc>
            </a:pPr>
            <a:r>
              <a:rPr lang="en-US" sz="6000" b="1" dirty="0">
                <a:solidFill>
                  <a:srgbClr val="FFFFFF"/>
                </a:solidFill>
                <a:latin typeface="Calibri" panose="020F0502020204030204"/>
                <a:cs typeface="Calibri" panose="020F0502020204030204"/>
              </a:rPr>
              <a:t>4.</a:t>
            </a:r>
            <a:r>
              <a:rPr lang="en-US" sz="4400" b="1" dirty="0">
                <a:solidFill>
                  <a:srgbClr val="FFFFFF"/>
                </a:solidFill>
                <a:latin typeface="Calibri" panose="020F0502020204030204"/>
                <a:cs typeface="Calibri" panose="020F0502020204030204"/>
              </a:rPr>
              <a:t>1</a:t>
            </a:r>
            <a:endParaRPr lang="en-US" sz="4400" b="1" dirty="0">
              <a:solidFill>
                <a:srgbClr val="FFFFFF"/>
              </a:solidFill>
              <a:latin typeface="Calibri" panose="020F0502020204030204"/>
              <a:cs typeface="Calibri" panose="020F0502020204030204"/>
            </a:endParaRPr>
          </a:p>
        </p:txBody>
      </p:sp>
      <p:pic>
        <p:nvPicPr>
          <p:cNvPr id="2" name="图片 1"/>
          <p:cNvPicPr>
            <a:picLocks noChangeAspect="1"/>
          </p:cNvPicPr>
          <p:nvPr/>
        </p:nvPicPr>
        <p:blipFill>
          <a:blip r:embed="rId11"/>
          <a:stretch>
            <a:fillRect/>
          </a:stretch>
        </p:blipFill>
        <p:spPr>
          <a:xfrm>
            <a:off x="7162800" y="1676400"/>
            <a:ext cx="3562350" cy="4724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3"/>
          <p:cNvSpPr/>
          <p:nvPr>
            <p:custDataLst>
              <p:tags r:id="rId1"/>
            </p:custDataLst>
          </p:nvPr>
        </p:nvSpPr>
        <p:spPr>
          <a:xfrm>
            <a:off x="241935" y="1332865"/>
            <a:ext cx="11362690" cy="5421630"/>
          </a:xfrm>
          <a:prstGeom prst="rect">
            <a:avLst/>
          </a:prstGeom>
          <a:blipFill>
            <a:blip r:embed="rId2" cstate="print"/>
            <a:stretch>
              <a:fillRect/>
            </a:stretch>
          </a:blipFill>
        </p:spPr>
        <p:txBody>
          <a:bodyPr wrap="square" lIns="0" tIns="0" rIns="0" bIns="0" rtlCol="0"/>
          <a:p/>
        </p:txBody>
      </p:sp>
      <p:sp>
        <p:nvSpPr>
          <p:cNvPr id="10" name="文本框 9"/>
          <p:cNvSpPr txBox="1"/>
          <p:nvPr>
            <p:custDataLst>
              <p:tags r:id="rId3"/>
            </p:custDataLst>
          </p:nvPr>
        </p:nvSpPr>
        <p:spPr>
          <a:xfrm>
            <a:off x="8610600" y="5617843"/>
            <a:ext cx="1066800" cy="183515"/>
          </a:xfrm>
          <a:prstGeom prst="rect">
            <a:avLst/>
          </a:prstGeom>
          <a:solidFill>
            <a:schemeClr val="bg1"/>
          </a:solidFill>
        </p:spPr>
        <p:txBody>
          <a:bodyPr wrap="square" rtlCol="0">
            <a:spAutoFit/>
          </a:bodyPr>
          <a:p>
            <a:r>
              <a:rPr lang="zh-CN" altLang="en-US" sz="600" dirty="0">
                <a:latin typeface="+mj-ea"/>
                <a:ea typeface="+mj-ea"/>
              </a:rPr>
              <a:t>日期：</a:t>
            </a:r>
            <a:r>
              <a:rPr lang="en-US" altLang="zh-CN" sz="600" dirty="0">
                <a:latin typeface="+mj-ea"/>
                <a:ea typeface="+mj-ea"/>
              </a:rPr>
              <a:t>2023</a:t>
            </a:r>
            <a:r>
              <a:rPr lang="zh-CN" altLang="en-US" sz="600" dirty="0">
                <a:latin typeface="+mj-ea"/>
                <a:ea typeface="+mj-ea"/>
              </a:rPr>
              <a:t>年</a:t>
            </a:r>
            <a:r>
              <a:rPr lang="en-US" altLang="zh-CN" sz="600" b="1" dirty="0">
                <a:latin typeface="+mj-ea"/>
                <a:ea typeface="+mj-ea"/>
              </a:rPr>
              <a:t>___</a:t>
            </a:r>
            <a:r>
              <a:rPr lang="zh-CN" altLang="en-US" sz="600" dirty="0">
                <a:latin typeface="+mj-ea"/>
                <a:ea typeface="+mj-ea"/>
              </a:rPr>
              <a:t>月</a:t>
            </a:r>
            <a:r>
              <a:rPr lang="en-US" altLang="zh-CN" sz="600" b="1" dirty="0">
                <a:latin typeface="+mj-ea"/>
                <a:ea typeface="+mj-ea"/>
              </a:rPr>
              <a:t>___</a:t>
            </a:r>
            <a:r>
              <a:rPr lang="zh-CN" altLang="en-US" sz="600" b="1" dirty="0">
                <a:latin typeface="+mj-ea"/>
                <a:ea typeface="+mj-ea"/>
              </a:rPr>
              <a:t>日</a:t>
            </a:r>
            <a:endParaRPr lang="zh-CN" altLang="en-US" sz="600" dirty="0">
              <a:latin typeface="+mj-ea"/>
              <a:ea typeface="+mj-ea"/>
            </a:endParaRPr>
          </a:p>
        </p:txBody>
      </p:sp>
      <p:sp>
        <p:nvSpPr>
          <p:cNvPr id="11" name="object 3"/>
          <p:cNvSpPr txBox="1">
            <a:spLocks noGrp="1"/>
          </p:cNvSpPr>
          <p:nvPr>
            <p:ph type="title"/>
            <p:custDataLst>
              <p:tags r:id="rId4"/>
            </p:custDataLst>
          </p:nvPr>
        </p:nvSpPr>
        <p:spPr>
          <a:xfrm>
            <a:off x="1358163" y="351866"/>
            <a:ext cx="9475673" cy="641350"/>
          </a:xfrm>
          <a:prstGeom prst="rect">
            <a:avLst/>
          </a:prstGeom>
        </p:spPr>
        <p:txBody>
          <a:bodyPr vert="horz" wrap="square" lIns="0" tIns="0" rIns="0" bIns="0" rtlCol="0">
            <a:spAutoFit/>
          </a:bodyPr>
          <a:p>
            <a:pPr marL="391160">
              <a:lnSpc>
                <a:spcPts val="5005"/>
              </a:lnSpc>
            </a:pPr>
            <a:r>
              <a:rPr lang="zh-CN">
                <a:sym typeface="+mn-ea"/>
              </a:rPr>
              <a:t>复试审核材料上传要求</a:t>
            </a:r>
            <a:endParaRPr lang="zh-CN" spc="-5" dirty="0"/>
          </a:p>
        </p:txBody>
      </p:sp>
      <p:sp>
        <p:nvSpPr>
          <p:cNvPr id="12" name="object 4"/>
          <p:cNvSpPr/>
          <p:nvPr>
            <p:custDataLst>
              <p:tags r:id="rId5"/>
            </p:custDataLst>
          </p:nvPr>
        </p:nvSpPr>
        <p:spPr>
          <a:xfrm>
            <a:off x="8929116" y="333756"/>
            <a:ext cx="2712720" cy="678180"/>
          </a:xfrm>
          <a:prstGeom prst="rect">
            <a:avLst/>
          </a:prstGeom>
          <a:blipFill>
            <a:blip r:embed="rId6" cstate="print"/>
            <a:stretch>
              <a:fillRect/>
            </a:stretch>
          </a:blipFill>
        </p:spPr>
        <p:txBody>
          <a:bodyPr wrap="square" lIns="0" tIns="0" rIns="0" bIns="0" rtlCol="0"/>
          <a:p/>
        </p:txBody>
      </p:sp>
      <p:sp>
        <p:nvSpPr>
          <p:cNvPr id="13" name="object 5"/>
          <p:cNvSpPr/>
          <p:nvPr>
            <p:custDataLst>
              <p:tags r:id="rId7"/>
            </p:custDataLst>
          </p:nvPr>
        </p:nvSpPr>
        <p:spPr>
          <a:xfrm>
            <a:off x="1280160" y="1080516"/>
            <a:ext cx="10361676" cy="45720"/>
          </a:xfrm>
          <a:prstGeom prst="rect">
            <a:avLst/>
          </a:prstGeom>
          <a:blipFill>
            <a:blip r:embed="rId8" cstate="print"/>
            <a:stretch>
              <a:fillRect/>
            </a:stretch>
          </a:blipFill>
        </p:spPr>
        <p:txBody>
          <a:bodyPr wrap="square" lIns="0" tIns="0" rIns="0" bIns="0" rtlCol="0"/>
          <a:p/>
        </p:txBody>
      </p:sp>
      <p:sp>
        <p:nvSpPr>
          <p:cNvPr id="14" name="object 6"/>
          <p:cNvSpPr/>
          <p:nvPr>
            <p:custDataLst>
              <p:tags r:id="rId9"/>
            </p:custDataLst>
          </p:nvPr>
        </p:nvSpPr>
        <p:spPr>
          <a:xfrm>
            <a:off x="357200" y="325120"/>
            <a:ext cx="975207" cy="1126058"/>
          </a:xfrm>
          <a:prstGeom prst="rect">
            <a:avLst/>
          </a:prstGeom>
          <a:blipFill>
            <a:blip r:embed="rId10" cstate="print"/>
            <a:stretch>
              <a:fillRect/>
            </a:stretch>
          </a:blipFill>
        </p:spPr>
        <p:txBody>
          <a:bodyPr wrap="square" lIns="0" tIns="0" rIns="0" bIns="0" rtlCol="0"/>
          <a:p/>
        </p:txBody>
      </p:sp>
      <p:sp>
        <p:nvSpPr>
          <p:cNvPr id="15" name="object 7"/>
          <p:cNvSpPr txBox="1"/>
          <p:nvPr>
            <p:custDataLst>
              <p:tags r:id="rId11"/>
            </p:custDataLst>
          </p:nvPr>
        </p:nvSpPr>
        <p:spPr>
          <a:xfrm>
            <a:off x="357505" y="418465"/>
            <a:ext cx="972820" cy="923290"/>
          </a:xfrm>
          <a:prstGeom prst="rect">
            <a:avLst/>
          </a:prstGeom>
        </p:spPr>
        <p:txBody>
          <a:bodyPr vert="horz" wrap="square" lIns="0" tIns="0" rIns="0" bIns="0" rtlCol="0">
            <a:spAutoFit/>
          </a:bodyPr>
          <a:p>
            <a:pPr marL="12700">
              <a:lnSpc>
                <a:spcPct val="100000"/>
              </a:lnSpc>
            </a:pPr>
            <a:r>
              <a:rPr lang="en-US" sz="6000" b="1" dirty="0">
                <a:solidFill>
                  <a:srgbClr val="FFFFFF"/>
                </a:solidFill>
                <a:latin typeface="Calibri" panose="020F0502020204030204"/>
                <a:cs typeface="Calibri" panose="020F0502020204030204"/>
              </a:rPr>
              <a:t>4.</a:t>
            </a:r>
            <a:r>
              <a:rPr lang="en-US" sz="4400" b="1" dirty="0">
                <a:solidFill>
                  <a:srgbClr val="FFFFFF"/>
                </a:solidFill>
                <a:latin typeface="Calibri" panose="020F0502020204030204"/>
                <a:cs typeface="Calibri" panose="020F0502020204030204"/>
              </a:rPr>
              <a:t>2</a:t>
            </a:r>
            <a:endParaRPr lang="en-US" sz="4400" b="1" dirty="0">
              <a:solidFill>
                <a:srgbClr val="FFFFFF"/>
              </a:solidFill>
              <a:latin typeface="Calibri" panose="020F0502020204030204"/>
              <a:cs typeface="Calibri" panose="020F0502020204030204"/>
            </a:endParaRPr>
          </a:p>
        </p:txBody>
      </p:sp>
      <p:pic>
        <p:nvPicPr>
          <p:cNvPr id="16" name="图片 15"/>
          <p:cNvPicPr>
            <a:picLocks noChangeAspect="1"/>
          </p:cNvPicPr>
          <p:nvPr/>
        </p:nvPicPr>
        <p:blipFill>
          <a:blip r:embed="rId12"/>
          <a:stretch>
            <a:fillRect/>
          </a:stretch>
        </p:blipFill>
        <p:spPr>
          <a:xfrm>
            <a:off x="1143000" y="1817370"/>
            <a:ext cx="9758680" cy="47002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05655" y="1235963"/>
            <a:ext cx="7328916" cy="2025395"/>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990600" y="1235963"/>
            <a:ext cx="4354068" cy="2023872"/>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034796" y="329184"/>
            <a:ext cx="905255" cy="769620"/>
          </a:xfrm>
          <a:prstGeom prst="rect">
            <a:avLst/>
          </a:prstGeom>
          <a:blipFill>
            <a:blip r:embed="rId3" cstate="print"/>
            <a:stretch>
              <a:fillRect/>
            </a:stretch>
          </a:blipFill>
        </p:spPr>
        <p:txBody>
          <a:bodyPr wrap="square" lIns="0" tIns="0" rIns="0" bIns="0" rtlCol="0"/>
          <a:lstStyle/>
          <a:p/>
        </p:txBody>
      </p:sp>
      <p:sp>
        <p:nvSpPr>
          <p:cNvPr id="5" name="object 5"/>
          <p:cNvSpPr txBox="1"/>
          <p:nvPr/>
        </p:nvSpPr>
        <p:spPr>
          <a:xfrm>
            <a:off x="1490345" y="477520"/>
            <a:ext cx="9833610" cy="413385"/>
          </a:xfrm>
          <a:prstGeom prst="rect">
            <a:avLst/>
          </a:prstGeom>
        </p:spPr>
        <p:txBody>
          <a:bodyPr vert="horz" wrap="square" lIns="0" tIns="0" rIns="0" bIns="0" rtlCol="0">
            <a:noAutofit/>
          </a:bodyPr>
          <a:lstStyle/>
          <a:p>
            <a:pPr marL="523875">
              <a:lnSpc>
                <a:spcPct val="100000"/>
              </a:lnSpc>
            </a:pPr>
            <a:r>
              <a:rPr sz="2800" b="1" dirty="0">
                <a:latin typeface="黑体" panose="02010609060101010101" charset="-122"/>
                <a:cs typeface="黑体" panose="02010609060101010101" charset="-122"/>
              </a:rPr>
              <a:t>青岛理工大学</a:t>
            </a:r>
            <a:r>
              <a:rPr lang="en-US" altLang="zh-CN" sz="2800" b="1" dirty="0">
                <a:latin typeface="黑体" panose="02010609060101010101" charset="-122"/>
                <a:cs typeface="黑体" panose="02010609060101010101" charset="-122"/>
              </a:rPr>
              <a:t>2024</a:t>
            </a:r>
            <a:r>
              <a:rPr sz="2800" b="1" dirty="0">
                <a:latin typeface="黑体" panose="02010609060101010101" charset="-122"/>
                <a:cs typeface="黑体" panose="02010609060101010101" charset="-122"/>
              </a:rPr>
              <a:t>年硕士研究生招生网络远程复试操作指南</a:t>
            </a:r>
            <a:endParaRPr sz="2800" dirty="0">
              <a:latin typeface="黑体" panose="02010609060101010101" charset="-122"/>
              <a:cs typeface="黑体" panose="02010609060101010101" charset="-122"/>
            </a:endParaRPr>
          </a:p>
          <a:p>
            <a:pPr>
              <a:lnSpc>
                <a:spcPct val="100000"/>
              </a:lnSpc>
            </a:pPr>
            <a:endParaRPr sz="2800" dirty="0">
              <a:latin typeface="Times New Roman" panose="02020603050405020304"/>
              <a:cs typeface="Times New Roman" panose="02020603050405020304"/>
            </a:endParaRPr>
          </a:p>
          <a:p>
            <a:pPr marL="12700">
              <a:lnSpc>
                <a:spcPts val="6935"/>
              </a:lnSpc>
              <a:spcBef>
                <a:spcPts val="1660"/>
              </a:spcBef>
            </a:pPr>
            <a:r>
              <a:rPr sz="6000" dirty="0">
                <a:solidFill>
                  <a:srgbClr val="FFFFFF"/>
                </a:solidFill>
                <a:latin typeface="黑体" panose="02010609060101010101" charset="-122"/>
                <a:cs typeface="黑体" panose="02010609060101010101" charset="-122"/>
              </a:rPr>
              <a:t>目录</a:t>
            </a:r>
            <a:endParaRPr sz="6000" dirty="0">
              <a:latin typeface="黑体" panose="02010609060101010101" charset="-122"/>
              <a:cs typeface="黑体" panose="02010609060101010101" charset="-122"/>
            </a:endParaRPr>
          </a:p>
          <a:p>
            <a:pPr marL="37465">
              <a:lnSpc>
                <a:spcPts val="3575"/>
              </a:lnSpc>
            </a:pPr>
            <a:r>
              <a:rPr sz="3200" spc="-10" dirty="0">
                <a:solidFill>
                  <a:srgbClr val="FFFFFF"/>
                </a:solidFill>
                <a:latin typeface="Calibri" panose="020F0502020204030204"/>
                <a:cs typeface="Calibri" panose="020F0502020204030204"/>
              </a:rPr>
              <a:t>CONTENTS</a:t>
            </a:r>
            <a:endParaRPr sz="3200" dirty="0">
              <a:latin typeface="Calibri" panose="020F0502020204030204"/>
              <a:cs typeface="Calibri" panose="020F0502020204030204"/>
            </a:endParaRPr>
          </a:p>
        </p:txBody>
      </p:sp>
      <p:sp>
        <p:nvSpPr>
          <p:cNvPr id="6" name="object 6"/>
          <p:cNvSpPr txBox="1"/>
          <p:nvPr/>
        </p:nvSpPr>
        <p:spPr>
          <a:xfrm>
            <a:off x="2717634" y="3810202"/>
            <a:ext cx="2158365" cy="422275"/>
          </a:xfrm>
          <a:prstGeom prst="rect">
            <a:avLst/>
          </a:prstGeom>
        </p:spPr>
        <p:txBody>
          <a:bodyPr vert="horz" wrap="square" lIns="0" tIns="0" rIns="0" bIns="0" rtlCol="0">
            <a:spAutoFit/>
          </a:bodyPr>
          <a:lstStyle/>
          <a:p>
            <a:pPr marL="12700">
              <a:lnSpc>
                <a:spcPts val="3295"/>
              </a:lnSpc>
            </a:pPr>
            <a:r>
              <a:rPr sz="2800" dirty="0">
                <a:solidFill>
                  <a:srgbClr val="0D0D0D"/>
                </a:solidFill>
                <a:latin typeface="楷体" panose="02010609060101010101" charset="-122"/>
                <a:ea typeface="楷体" panose="02010609060101010101" charset="-122"/>
                <a:cs typeface="黑体" panose="02010609060101010101" charset="-122"/>
              </a:rPr>
              <a:t>复试流程图</a:t>
            </a:r>
            <a:r>
              <a:rPr sz="2800" spc="-5" dirty="0">
                <a:solidFill>
                  <a:srgbClr val="0D0D0D"/>
                </a:solidFill>
                <a:latin typeface="楷体" panose="02010609060101010101" charset="-122"/>
                <a:ea typeface="楷体" panose="02010609060101010101" charset="-122"/>
                <a:cs typeface="黑体" panose="02010609060101010101" charset="-122"/>
              </a:rPr>
              <a:t>解</a:t>
            </a:r>
            <a:endParaRPr sz="2800">
              <a:latin typeface="楷体" panose="02010609060101010101" charset="-122"/>
              <a:ea typeface="楷体" panose="02010609060101010101" charset="-122"/>
              <a:cs typeface="黑体" panose="02010609060101010101" charset="-122"/>
            </a:endParaRPr>
          </a:p>
        </p:txBody>
      </p:sp>
      <p:sp>
        <p:nvSpPr>
          <p:cNvPr id="7" name="object 7"/>
          <p:cNvSpPr/>
          <p:nvPr/>
        </p:nvSpPr>
        <p:spPr>
          <a:xfrm>
            <a:off x="2628595" y="3727665"/>
            <a:ext cx="0" cy="659765"/>
          </a:xfrm>
          <a:custGeom>
            <a:avLst/>
            <a:gdLst/>
            <a:ahLst/>
            <a:cxnLst/>
            <a:rect l="l" t="t" r="r" b="b"/>
            <a:pathLst>
              <a:path h="659764">
                <a:moveTo>
                  <a:pt x="0" y="0"/>
                </a:moveTo>
                <a:lnTo>
                  <a:pt x="0" y="659612"/>
                </a:lnTo>
              </a:path>
            </a:pathLst>
          </a:custGeom>
          <a:ln w="9525">
            <a:solidFill>
              <a:srgbClr val="497DBA"/>
            </a:solidFill>
          </a:ln>
        </p:spPr>
        <p:txBody>
          <a:bodyPr wrap="square" lIns="0" tIns="0" rIns="0" bIns="0" rtlCol="0"/>
          <a:lstStyle/>
          <a:p>
            <a:endParaRPr>
              <a:latin typeface="楷体" panose="02010609060101010101" charset="-122"/>
              <a:ea typeface="楷体" panose="02010609060101010101" charset="-122"/>
            </a:endParaRPr>
          </a:p>
        </p:txBody>
      </p:sp>
      <p:sp>
        <p:nvSpPr>
          <p:cNvPr id="8" name="object 8"/>
          <p:cNvSpPr txBox="1"/>
          <p:nvPr/>
        </p:nvSpPr>
        <p:spPr>
          <a:xfrm>
            <a:off x="7376706" y="3807688"/>
            <a:ext cx="3225165" cy="418465"/>
          </a:xfrm>
          <a:prstGeom prst="rect">
            <a:avLst/>
          </a:prstGeom>
        </p:spPr>
        <p:txBody>
          <a:bodyPr vert="horz" wrap="square" lIns="0" tIns="0" rIns="0" bIns="0" rtlCol="0">
            <a:spAutoFit/>
          </a:bodyPr>
          <a:lstStyle/>
          <a:p>
            <a:pPr marL="12700">
              <a:lnSpc>
                <a:spcPts val="3295"/>
              </a:lnSpc>
            </a:pPr>
            <a:r>
              <a:rPr sz="2800" spc="-5" dirty="0">
                <a:solidFill>
                  <a:srgbClr val="0D0D0D"/>
                </a:solidFill>
                <a:latin typeface="楷体" panose="02010609060101010101" charset="-122"/>
                <a:ea typeface="楷体" panose="02010609060101010101" charset="-122"/>
                <a:cs typeface="黑体" panose="02010609060101010101" charset="-122"/>
              </a:rPr>
              <a:t>复试设备及环境要求</a:t>
            </a:r>
            <a:endParaRPr sz="2800" spc="-5" dirty="0">
              <a:solidFill>
                <a:srgbClr val="0D0D0D"/>
              </a:solidFill>
              <a:latin typeface="楷体" panose="02010609060101010101" charset="-122"/>
              <a:ea typeface="楷体" panose="02010609060101010101" charset="-122"/>
              <a:cs typeface="黑体" panose="02010609060101010101" charset="-122"/>
            </a:endParaRPr>
          </a:p>
        </p:txBody>
      </p:sp>
      <p:sp>
        <p:nvSpPr>
          <p:cNvPr id="9" name="object 9"/>
          <p:cNvSpPr/>
          <p:nvPr/>
        </p:nvSpPr>
        <p:spPr>
          <a:xfrm>
            <a:off x="7287653" y="3656571"/>
            <a:ext cx="0" cy="659765"/>
          </a:xfrm>
          <a:custGeom>
            <a:avLst/>
            <a:gdLst/>
            <a:ahLst/>
            <a:cxnLst/>
            <a:rect l="l" t="t" r="r" b="b"/>
            <a:pathLst>
              <a:path h="659764">
                <a:moveTo>
                  <a:pt x="0" y="0"/>
                </a:moveTo>
                <a:lnTo>
                  <a:pt x="0" y="659612"/>
                </a:lnTo>
              </a:path>
            </a:pathLst>
          </a:custGeom>
          <a:ln w="9525">
            <a:solidFill>
              <a:srgbClr val="497DBA"/>
            </a:solidFill>
          </a:ln>
        </p:spPr>
        <p:txBody>
          <a:bodyPr wrap="square" lIns="0" tIns="0" rIns="0" bIns="0" rtlCol="0"/>
          <a:lstStyle/>
          <a:p>
            <a:endParaRPr>
              <a:latin typeface="楷体" panose="02010609060101010101" charset="-122"/>
              <a:ea typeface="楷体" panose="02010609060101010101" charset="-122"/>
            </a:endParaRPr>
          </a:p>
        </p:txBody>
      </p:sp>
      <p:sp>
        <p:nvSpPr>
          <p:cNvPr id="10" name="object 10"/>
          <p:cNvSpPr txBox="1"/>
          <p:nvPr/>
        </p:nvSpPr>
        <p:spPr>
          <a:xfrm>
            <a:off x="2717800" y="4865370"/>
            <a:ext cx="3067685" cy="422275"/>
          </a:xfrm>
          <a:prstGeom prst="rect">
            <a:avLst/>
          </a:prstGeom>
        </p:spPr>
        <p:txBody>
          <a:bodyPr vert="horz" wrap="square" lIns="0" tIns="0" rIns="0" bIns="0" rtlCol="0">
            <a:spAutoFit/>
          </a:bodyPr>
          <a:lstStyle/>
          <a:p>
            <a:pPr marL="12700">
              <a:lnSpc>
                <a:spcPts val="3295"/>
              </a:lnSpc>
            </a:pPr>
            <a:r>
              <a:rPr lang="zh-CN" sz="2800" dirty="0">
                <a:solidFill>
                  <a:srgbClr val="0D0D0D"/>
                </a:solidFill>
                <a:latin typeface="楷体" panose="02010609060101010101" charset="-122"/>
                <a:ea typeface="楷体" panose="02010609060101010101" charset="-122"/>
                <a:cs typeface="黑体" panose="02010609060101010101" charset="-122"/>
              </a:rPr>
              <a:t>腾讯会议使用说明</a:t>
            </a:r>
            <a:endParaRPr lang="zh-CN" sz="2800" dirty="0">
              <a:solidFill>
                <a:srgbClr val="0D0D0D"/>
              </a:solidFill>
              <a:latin typeface="楷体" panose="02010609060101010101" charset="-122"/>
              <a:ea typeface="楷体" panose="02010609060101010101" charset="-122"/>
              <a:cs typeface="黑体" panose="02010609060101010101" charset="-122"/>
            </a:endParaRPr>
          </a:p>
        </p:txBody>
      </p:sp>
      <p:sp>
        <p:nvSpPr>
          <p:cNvPr id="11" name="object 11"/>
          <p:cNvSpPr/>
          <p:nvPr/>
        </p:nvSpPr>
        <p:spPr>
          <a:xfrm>
            <a:off x="2628595" y="4792840"/>
            <a:ext cx="0" cy="659765"/>
          </a:xfrm>
          <a:custGeom>
            <a:avLst/>
            <a:gdLst/>
            <a:ahLst/>
            <a:cxnLst/>
            <a:rect l="l" t="t" r="r" b="b"/>
            <a:pathLst>
              <a:path h="659764">
                <a:moveTo>
                  <a:pt x="0" y="0"/>
                </a:moveTo>
                <a:lnTo>
                  <a:pt x="0" y="659612"/>
                </a:lnTo>
              </a:path>
            </a:pathLst>
          </a:custGeom>
          <a:ln w="9525">
            <a:solidFill>
              <a:srgbClr val="497DBA"/>
            </a:solidFill>
          </a:ln>
        </p:spPr>
        <p:txBody>
          <a:bodyPr wrap="square" lIns="0" tIns="0" rIns="0" bIns="0" rtlCol="0"/>
          <a:lstStyle/>
          <a:p>
            <a:endParaRPr>
              <a:latin typeface="楷体" panose="02010609060101010101" charset="-122"/>
              <a:ea typeface="楷体" panose="02010609060101010101" charset="-122"/>
            </a:endParaRPr>
          </a:p>
        </p:txBody>
      </p:sp>
      <p:sp>
        <p:nvSpPr>
          <p:cNvPr id="12" name="object 12"/>
          <p:cNvSpPr txBox="1"/>
          <p:nvPr/>
        </p:nvSpPr>
        <p:spPr>
          <a:xfrm>
            <a:off x="7376706" y="4806657"/>
            <a:ext cx="3225165" cy="422275"/>
          </a:xfrm>
          <a:prstGeom prst="rect">
            <a:avLst/>
          </a:prstGeom>
        </p:spPr>
        <p:txBody>
          <a:bodyPr vert="horz" wrap="square" lIns="0" tIns="0" rIns="0" bIns="0" rtlCol="0">
            <a:spAutoFit/>
          </a:bodyPr>
          <a:lstStyle/>
          <a:p>
            <a:pPr marL="12700">
              <a:lnSpc>
                <a:spcPts val="3295"/>
              </a:lnSpc>
            </a:pPr>
            <a:r>
              <a:rPr lang="zh-CN" sz="2800">
                <a:latin typeface="楷体" panose="02010609060101010101" charset="-122"/>
                <a:ea typeface="楷体" panose="02010609060101010101" charset="-122"/>
                <a:cs typeface="黑体" panose="02010609060101010101" charset="-122"/>
                <a:sym typeface="+mn-ea"/>
              </a:rPr>
              <a:t>审核材料及答卷上传</a:t>
            </a:r>
            <a:endParaRPr sz="2800" spc="-5" dirty="0">
              <a:solidFill>
                <a:srgbClr val="0D0D0D"/>
              </a:solidFill>
              <a:latin typeface="楷体" panose="02010609060101010101" charset="-122"/>
              <a:ea typeface="楷体" panose="02010609060101010101" charset="-122"/>
              <a:cs typeface="黑体" panose="02010609060101010101" charset="-122"/>
            </a:endParaRPr>
          </a:p>
        </p:txBody>
      </p:sp>
      <p:sp>
        <p:nvSpPr>
          <p:cNvPr id="13" name="object 13"/>
          <p:cNvSpPr/>
          <p:nvPr/>
        </p:nvSpPr>
        <p:spPr>
          <a:xfrm>
            <a:off x="7287653" y="4741074"/>
            <a:ext cx="0" cy="659765"/>
          </a:xfrm>
          <a:custGeom>
            <a:avLst/>
            <a:gdLst/>
            <a:ahLst/>
            <a:cxnLst/>
            <a:rect l="l" t="t" r="r" b="b"/>
            <a:pathLst>
              <a:path h="659764">
                <a:moveTo>
                  <a:pt x="0" y="0"/>
                </a:moveTo>
                <a:lnTo>
                  <a:pt x="0" y="659612"/>
                </a:lnTo>
              </a:path>
            </a:pathLst>
          </a:custGeom>
          <a:ln w="9525">
            <a:solidFill>
              <a:srgbClr val="497DBA"/>
            </a:solidFill>
          </a:ln>
        </p:spPr>
        <p:txBody>
          <a:bodyPr wrap="square" lIns="0" tIns="0" rIns="0" bIns="0" rtlCol="0"/>
          <a:lstStyle/>
          <a:p>
            <a:endParaRPr>
              <a:latin typeface="楷体" panose="02010609060101010101" charset="-122"/>
              <a:ea typeface="楷体" panose="02010609060101010101" charset="-122"/>
            </a:endParaRPr>
          </a:p>
        </p:txBody>
      </p:sp>
      <p:sp>
        <p:nvSpPr>
          <p:cNvPr id="14" name="object 14"/>
          <p:cNvSpPr txBox="1"/>
          <p:nvPr/>
        </p:nvSpPr>
        <p:spPr>
          <a:xfrm>
            <a:off x="1847621" y="3773906"/>
            <a:ext cx="692150" cy="2649855"/>
          </a:xfrm>
          <a:prstGeom prst="rect">
            <a:avLst/>
          </a:prstGeom>
        </p:spPr>
        <p:txBody>
          <a:bodyPr vert="horz" wrap="square" lIns="0" tIns="0" rIns="0" bIns="0" rtlCol="0">
            <a:spAutoFit/>
          </a:bodyPr>
          <a:lstStyle/>
          <a:p>
            <a:pPr marL="12700">
              <a:lnSpc>
                <a:spcPct val="100000"/>
              </a:lnSpc>
            </a:pPr>
            <a:r>
              <a:rPr sz="4800" spc="-150" dirty="0">
                <a:solidFill>
                  <a:srgbClr val="808080"/>
                </a:solidFill>
                <a:latin typeface="楷体" panose="02010609060101010101" charset="-122"/>
                <a:ea typeface="楷体" panose="02010609060101010101" charset="-122"/>
                <a:cs typeface="黑体" panose="02010609060101010101" charset="-122"/>
              </a:rPr>
              <a:t>0</a:t>
            </a:r>
            <a:r>
              <a:rPr sz="4800" dirty="0">
                <a:solidFill>
                  <a:srgbClr val="808080"/>
                </a:solidFill>
                <a:latin typeface="楷体" panose="02010609060101010101" charset="-122"/>
                <a:ea typeface="楷体" panose="02010609060101010101" charset="-122"/>
                <a:cs typeface="黑体" panose="02010609060101010101" charset="-122"/>
              </a:rPr>
              <a:t>1</a:t>
            </a:r>
            <a:endParaRPr sz="4800">
              <a:latin typeface="楷体" panose="02010609060101010101" charset="-122"/>
              <a:ea typeface="楷体" panose="02010609060101010101" charset="-122"/>
              <a:cs typeface="黑体" panose="02010609060101010101" charset="-122"/>
            </a:endParaRPr>
          </a:p>
          <a:p>
            <a:pPr marL="12700">
              <a:lnSpc>
                <a:spcPct val="100000"/>
              </a:lnSpc>
              <a:spcBef>
                <a:spcPts val="1905"/>
              </a:spcBef>
            </a:pPr>
            <a:r>
              <a:rPr sz="4800" spc="-150" dirty="0">
                <a:solidFill>
                  <a:srgbClr val="808080"/>
                </a:solidFill>
                <a:latin typeface="楷体" panose="02010609060101010101" charset="-122"/>
                <a:ea typeface="楷体" panose="02010609060101010101" charset="-122"/>
                <a:cs typeface="黑体" panose="02010609060101010101" charset="-122"/>
              </a:rPr>
              <a:t>0</a:t>
            </a:r>
            <a:r>
              <a:rPr sz="4800" dirty="0">
                <a:solidFill>
                  <a:srgbClr val="808080"/>
                </a:solidFill>
                <a:latin typeface="楷体" panose="02010609060101010101" charset="-122"/>
                <a:ea typeface="楷体" panose="02010609060101010101" charset="-122"/>
                <a:cs typeface="黑体" panose="02010609060101010101" charset="-122"/>
              </a:rPr>
              <a:t>3</a:t>
            </a:r>
            <a:endParaRPr sz="4800">
              <a:latin typeface="楷体" panose="02010609060101010101" charset="-122"/>
              <a:ea typeface="楷体" panose="02010609060101010101" charset="-122"/>
              <a:cs typeface="黑体" panose="02010609060101010101" charset="-122"/>
            </a:endParaRPr>
          </a:p>
          <a:p>
            <a:pPr marL="12700">
              <a:lnSpc>
                <a:spcPts val="6260"/>
              </a:lnSpc>
              <a:spcBef>
                <a:spcPts val="980"/>
              </a:spcBef>
            </a:pPr>
            <a:r>
              <a:rPr sz="4800" spc="-150" dirty="0">
                <a:solidFill>
                  <a:srgbClr val="808080"/>
                </a:solidFill>
                <a:latin typeface="楷体" panose="02010609060101010101" charset="-122"/>
                <a:ea typeface="楷体" panose="02010609060101010101" charset="-122"/>
                <a:cs typeface="黑体" panose="02010609060101010101" charset="-122"/>
              </a:rPr>
              <a:t>0</a:t>
            </a:r>
            <a:r>
              <a:rPr sz="4800" dirty="0">
                <a:solidFill>
                  <a:srgbClr val="808080"/>
                </a:solidFill>
                <a:latin typeface="楷体" panose="02010609060101010101" charset="-122"/>
                <a:ea typeface="楷体" panose="02010609060101010101" charset="-122"/>
                <a:cs typeface="黑体" panose="02010609060101010101" charset="-122"/>
              </a:rPr>
              <a:t>5</a:t>
            </a:r>
            <a:endParaRPr sz="4800">
              <a:latin typeface="楷体" panose="02010609060101010101" charset="-122"/>
              <a:ea typeface="楷体" panose="02010609060101010101" charset="-122"/>
              <a:cs typeface="黑体" panose="02010609060101010101" charset="-122"/>
            </a:endParaRPr>
          </a:p>
        </p:txBody>
      </p:sp>
      <p:sp>
        <p:nvSpPr>
          <p:cNvPr id="16" name="object 16"/>
          <p:cNvSpPr/>
          <p:nvPr/>
        </p:nvSpPr>
        <p:spPr>
          <a:xfrm>
            <a:off x="2628595" y="5740412"/>
            <a:ext cx="0" cy="659765"/>
          </a:xfrm>
          <a:custGeom>
            <a:avLst/>
            <a:gdLst/>
            <a:ahLst/>
            <a:cxnLst/>
            <a:rect l="l" t="t" r="r" b="b"/>
            <a:pathLst>
              <a:path h="659764">
                <a:moveTo>
                  <a:pt x="0" y="0"/>
                </a:moveTo>
                <a:lnTo>
                  <a:pt x="0" y="659612"/>
                </a:lnTo>
              </a:path>
            </a:pathLst>
          </a:custGeom>
          <a:ln w="9525">
            <a:solidFill>
              <a:srgbClr val="497DBA"/>
            </a:solidFill>
          </a:ln>
        </p:spPr>
        <p:txBody>
          <a:bodyPr wrap="square" lIns="0" tIns="0" rIns="0" bIns="0" rtlCol="0"/>
          <a:lstStyle/>
          <a:p>
            <a:endParaRPr>
              <a:latin typeface="楷体" panose="02010609060101010101" charset="-122"/>
              <a:ea typeface="楷体" panose="02010609060101010101" charset="-122"/>
            </a:endParaRPr>
          </a:p>
        </p:txBody>
      </p:sp>
      <p:sp>
        <p:nvSpPr>
          <p:cNvPr id="17" name="object 17"/>
          <p:cNvSpPr txBox="1"/>
          <p:nvPr/>
        </p:nvSpPr>
        <p:spPr>
          <a:xfrm>
            <a:off x="6511772" y="3733926"/>
            <a:ext cx="737235" cy="2743835"/>
          </a:xfrm>
          <a:prstGeom prst="rect">
            <a:avLst/>
          </a:prstGeom>
        </p:spPr>
        <p:txBody>
          <a:bodyPr vert="horz" wrap="square" lIns="0" tIns="0" rIns="0" bIns="0" rtlCol="0">
            <a:spAutoFit/>
          </a:bodyPr>
          <a:lstStyle/>
          <a:p>
            <a:pPr marL="12700">
              <a:lnSpc>
                <a:spcPct val="100000"/>
              </a:lnSpc>
            </a:pPr>
            <a:r>
              <a:rPr sz="4800" spc="-75" dirty="0">
                <a:solidFill>
                  <a:srgbClr val="808080"/>
                </a:solidFill>
                <a:latin typeface="黑体" panose="02010609060101010101" charset="-122"/>
                <a:cs typeface="黑体" panose="02010609060101010101" charset="-122"/>
              </a:rPr>
              <a:t>02</a:t>
            </a:r>
            <a:endParaRPr sz="4800">
              <a:latin typeface="黑体" panose="02010609060101010101" charset="-122"/>
              <a:cs typeface="黑体" panose="02010609060101010101" charset="-122"/>
            </a:endParaRPr>
          </a:p>
          <a:p>
            <a:pPr marL="12700">
              <a:lnSpc>
                <a:spcPct val="100000"/>
              </a:lnSpc>
              <a:spcBef>
                <a:spcPts val="2060"/>
              </a:spcBef>
            </a:pPr>
            <a:r>
              <a:rPr sz="4800" spc="-75" dirty="0">
                <a:solidFill>
                  <a:srgbClr val="808080"/>
                </a:solidFill>
                <a:latin typeface="黑体" panose="02010609060101010101" charset="-122"/>
                <a:cs typeface="黑体" panose="02010609060101010101" charset="-122"/>
              </a:rPr>
              <a:t>04</a:t>
            </a:r>
            <a:endParaRPr sz="4800">
              <a:latin typeface="黑体" panose="02010609060101010101" charset="-122"/>
              <a:cs typeface="黑体" panose="02010609060101010101" charset="-122"/>
            </a:endParaRPr>
          </a:p>
          <a:p>
            <a:pPr marL="12700">
              <a:lnSpc>
                <a:spcPct val="100000"/>
              </a:lnSpc>
              <a:spcBef>
                <a:spcPts val="2060"/>
              </a:spcBef>
            </a:pPr>
            <a:endParaRPr lang="en-US" sz="4800" spc="-75" dirty="0">
              <a:solidFill>
                <a:srgbClr val="808080"/>
              </a:solidFill>
              <a:latin typeface="黑体" panose="02010609060101010101" charset="-122"/>
              <a:cs typeface="黑体" panose="02010609060101010101" charset="-122"/>
              <a:sym typeface="+mn-ea"/>
            </a:endParaRPr>
          </a:p>
        </p:txBody>
      </p:sp>
      <p:sp>
        <p:nvSpPr>
          <p:cNvPr id="23" name="object 18"/>
          <p:cNvSpPr txBox="1"/>
          <p:nvPr>
            <p:custDataLst>
              <p:tags r:id="rId4"/>
            </p:custDataLst>
          </p:nvPr>
        </p:nvSpPr>
        <p:spPr>
          <a:xfrm>
            <a:off x="2767533" y="5867565"/>
            <a:ext cx="3225165" cy="422275"/>
          </a:xfrm>
          <a:prstGeom prst="rect">
            <a:avLst/>
          </a:prstGeom>
        </p:spPr>
        <p:txBody>
          <a:bodyPr vert="horz" wrap="square" lIns="0" tIns="0" rIns="0" bIns="0" rtlCol="0">
            <a:spAutoFit/>
          </a:bodyPr>
          <a:p>
            <a:pPr marL="12700">
              <a:lnSpc>
                <a:spcPts val="3295"/>
              </a:lnSpc>
            </a:pPr>
            <a:r>
              <a:rPr sz="2800" spc="-5" dirty="0">
                <a:solidFill>
                  <a:srgbClr val="0D0D0D"/>
                </a:solidFill>
                <a:latin typeface="楷体" panose="02010609060101010101" charset="-122"/>
                <a:ea typeface="楷体" panose="02010609060101010101" charset="-122"/>
                <a:cs typeface="黑体" panose="02010609060101010101" charset="-122"/>
                <a:sym typeface="+mn-ea"/>
              </a:rPr>
              <a:t>应急准备及注意事项</a:t>
            </a:r>
            <a:endParaRPr lang="zh-CN" sz="2800">
              <a:latin typeface="楷体" panose="02010609060101010101" charset="-122"/>
              <a:ea typeface="楷体" panose="02010609060101010101" charset="-122"/>
              <a:cs typeface="黑体" panose="0201060906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58163" y="351866"/>
            <a:ext cx="9475673" cy="641350"/>
          </a:xfrm>
          <a:prstGeom prst="rect">
            <a:avLst/>
          </a:prstGeom>
        </p:spPr>
        <p:txBody>
          <a:bodyPr vert="horz" wrap="square" lIns="0" tIns="0" rIns="0" bIns="0" rtlCol="0">
            <a:spAutoFit/>
          </a:bodyPr>
          <a:lstStyle/>
          <a:p>
            <a:pPr marL="391160">
              <a:lnSpc>
                <a:spcPts val="5005"/>
              </a:lnSpc>
            </a:pPr>
            <a:r>
              <a:rPr lang="zh-CN">
                <a:sym typeface="+mn-ea"/>
              </a:rPr>
              <a:t>远程单独笔试答卷上传</a:t>
            </a:r>
            <a:endParaRPr lang="zh-CN"/>
          </a:p>
        </p:txBody>
      </p:sp>
      <p:sp>
        <p:nvSpPr>
          <p:cNvPr id="4" name="object 4"/>
          <p:cNvSpPr/>
          <p:nvPr/>
        </p:nvSpPr>
        <p:spPr>
          <a:xfrm>
            <a:off x="8929116" y="333756"/>
            <a:ext cx="2712720" cy="678180"/>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1280160" y="1080516"/>
            <a:ext cx="10361676" cy="45720"/>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357200" y="325120"/>
            <a:ext cx="975207" cy="1126058"/>
          </a:xfrm>
          <a:prstGeom prst="rect">
            <a:avLst/>
          </a:prstGeom>
          <a:blipFill>
            <a:blip r:embed="rId3" cstate="print"/>
            <a:stretch>
              <a:fillRect/>
            </a:stretch>
          </a:blipFill>
        </p:spPr>
        <p:txBody>
          <a:bodyPr wrap="square" lIns="0" tIns="0" rIns="0" bIns="0" rtlCol="0"/>
          <a:lstStyle/>
          <a:p/>
        </p:txBody>
      </p:sp>
      <p:sp>
        <p:nvSpPr>
          <p:cNvPr id="7" name="object 7"/>
          <p:cNvSpPr txBox="1"/>
          <p:nvPr/>
        </p:nvSpPr>
        <p:spPr>
          <a:xfrm>
            <a:off x="357505" y="418465"/>
            <a:ext cx="963930" cy="923290"/>
          </a:xfrm>
          <a:prstGeom prst="rect">
            <a:avLst/>
          </a:prstGeom>
        </p:spPr>
        <p:txBody>
          <a:bodyPr vert="horz" wrap="square" lIns="0" tIns="0" rIns="0" bIns="0" rtlCol="0">
            <a:spAutoFit/>
          </a:bodyPr>
          <a:lstStyle/>
          <a:p>
            <a:pPr marL="12700">
              <a:lnSpc>
                <a:spcPct val="100000"/>
              </a:lnSpc>
            </a:pPr>
            <a:r>
              <a:rPr lang="en-US" sz="6000" b="1" dirty="0">
                <a:solidFill>
                  <a:srgbClr val="FFFFFF"/>
                </a:solidFill>
                <a:latin typeface="Calibri" panose="020F0502020204030204"/>
                <a:cs typeface="Calibri" panose="020F0502020204030204"/>
              </a:rPr>
              <a:t>4.</a:t>
            </a:r>
            <a:r>
              <a:rPr lang="en-US" sz="4400" b="1" dirty="0">
                <a:solidFill>
                  <a:srgbClr val="FFFFFF"/>
                </a:solidFill>
                <a:latin typeface="Calibri" panose="020F0502020204030204"/>
                <a:cs typeface="Calibri" panose="020F0502020204030204"/>
              </a:rPr>
              <a:t>3</a:t>
            </a:r>
            <a:endParaRPr lang="en-US" sz="4400" b="1" dirty="0">
              <a:solidFill>
                <a:srgbClr val="FFFFFF"/>
              </a:solidFill>
              <a:latin typeface="Calibri" panose="020F0502020204030204"/>
              <a:cs typeface="Calibri" panose="020F0502020204030204"/>
            </a:endParaRPr>
          </a:p>
        </p:txBody>
      </p:sp>
      <p:sp>
        <p:nvSpPr>
          <p:cNvPr id="8" name="object 8"/>
          <p:cNvSpPr txBox="1"/>
          <p:nvPr/>
        </p:nvSpPr>
        <p:spPr>
          <a:xfrm>
            <a:off x="2692400" y="6083300"/>
            <a:ext cx="2173605" cy="215265"/>
          </a:xfrm>
          <a:prstGeom prst="rect">
            <a:avLst/>
          </a:prstGeom>
        </p:spPr>
        <p:txBody>
          <a:bodyPr vert="horz" wrap="square" lIns="0" tIns="0" rIns="0" bIns="0" rtlCol="0">
            <a:spAutoFit/>
          </a:bodyPr>
          <a:lstStyle/>
          <a:p>
            <a:pPr marL="12700">
              <a:lnSpc>
                <a:spcPct val="100000"/>
              </a:lnSpc>
            </a:pPr>
            <a:r>
              <a:rPr sz="1400" b="1" dirty="0">
                <a:latin typeface="楷体" panose="02010609060101010101" charset="-122"/>
                <a:ea typeface="楷体" panose="02010609060101010101" charset="-122"/>
                <a:cs typeface="黑体" panose="02010609060101010101" charset="-122"/>
              </a:rPr>
              <a:t>考生登录笔试答卷上传提交</a:t>
            </a:r>
            <a:endParaRPr sz="1400">
              <a:latin typeface="楷体" panose="02010609060101010101" charset="-122"/>
              <a:ea typeface="楷体" panose="02010609060101010101" charset="-122"/>
              <a:cs typeface="黑体" panose="02010609060101010101" charset="-122"/>
            </a:endParaRPr>
          </a:p>
        </p:txBody>
      </p:sp>
      <p:sp>
        <p:nvSpPr>
          <p:cNvPr id="9" name="object 9"/>
          <p:cNvSpPr txBox="1"/>
          <p:nvPr/>
        </p:nvSpPr>
        <p:spPr>
          <a:xfrm>
            <a:off x="1905635" y="1793240"/>
            <a:ext cx="8681085" cy="1472565"/>
          </a:xfrm>
          <a:prstGeom prst="rect">
            <a:avLst/>
          </a:prstGeom>
        </p:spPr>
        <p:txBody>
          <a:bodyPr vert="horz" wrap="square" lIns="0" tIns="0" rIns="0" bIns="0" rtlCol="0">
            <a:noAutofit/>
          </a:bodyPr>
          <a:lstStyle/>
          <a:p>
            <a:pPr marL="12700" algn="just">
              <a:lnSpc>
                <a:spcPct val="100000"/>
              </a:lnSpc>
            </a:pPr>
            <a:r>
              <a:rPr lang="en-US" altLang="zh-CN" sz="1600" dirty="0">
                <a:latin typeface="楷体" panose="02010609060101010101" charset="-122"/>
                <a:ea typeface="楷体" panose="02010609060101010101" charset="-122"/>
                <a:cs typeface="楷体" panose="02010609060101010101" charset="-122"/>
              </a:rPr>
              <a:t>    </a:t>
            </a:r>
            <a:r>
              <a:rPr lang="zh-CN" sz="1600" dirty="0">
                <a:latin typeface="楷体" panose="02010609060101010101" charset="-122"/>
                <a:ea typeface="楷体" panose="02010609060101010101" charset="-122"/>
                <a:cs typeface="楷体" panose="02010609060101010101" charset="-122"/>
              </a:rPr>
              <a:t>答卷上传</a:t>
            </a:r>
            <a:r>
              <a:rPr sz="1600" dirty="0">
                <a:latin typeface="楷体" panose="02010609060101010101" charset="-122"/>
                <a:ea typeface="楷体" panose="02010609060101010101" charset="-122"/>
                <a:cs typeface="楷体" panose="02010609060101010101" charset="-122"/>
              </a:rPr>
              <a:t>登录地址</a:t>
            </a:r>
            <a:r>
              <a:rPr sz="1600" spc="800" dirty="0">
                <a:latin typeface="楷体" panose="02010609060101010101" charset="-122"/>
                <a:ea typeface="楷体" panose="02010609060101010101" charset="-122"/>
                <a:cs typeface="楷体" panose="02010609060101010101" charset="-122"/>
              </a:rPr>
              <a:t> </a:t>
            </a:r>
            <a:r>
              <a:rPr sz="1600" u="sng" dirty="0">
                <a:solidFill>
                  <a:srgbClr val="0000FF"/>
                </a:solidFill>
                <a:latin typeface="楷体" panose="02010609060101010101" charset="-122"/>
                <a:ea typeface="楷体" panose="02010609060101010101" charset="-122"/>
                <a:cs typeface="楷体" panose="02010609060101010101" charset="-122"/>
              </a:rPr>
              <a:t>https://yjsxt.qut.edu.cn/Open/Master/BsSignin.aspx</a:t>
            </a:r>
            <a:endParaRPr sz="1600" u="sng" dirty="0">
              <a:solidFill>
                <a:srgbClr val="0000FF"/>
              </a:solidFill>
              <a:latin typeface="楷体" panose="02010609060101010101" charset="-122"/>
              <a:ea typeface="楷体" panose="02010609060101010101" charset="-122"/>
              <a:cs typeface="楷体" panose="02010609060101010101" charset="-122"/>
            </a:endParaRPr>
          </a:p>
          <a:p>
            <a:pPr marL="12700" algn="just">
              <a:lnSpc>
                <a:spcPct val="100000"/>
              </a:lnSpc>
            </a:pPr>
            <a:r>
              <a:rPr sz="1600" b="1" spc="-5" dirty="0">
                <a:solidFill>
                  <a:srgbClr val="C00000"/>
                </a:solidFill>
                <a:latin typeface="楷体" panose="02010609060101010101" charset="-122"/>
                <a:ea typeface="楷体" panose="02010609060101010101" charset="-122"/>
                <a:cs typeface="楷体" panose="02010609060101010101" charset="-122"/>
              </a:rPr>
              <a:t>友情提示：</a:t>
            </a:r>
            <a:endParaRPr sz="1600" b="1" spc="-5" dirty="0">
              <a:solidFill>
                <a:srgbClr val="C00000"/>
              </a:solidFill>
              <a:latin typeface="楷体" panose="02010609060101010101" charset="-122"/>
              <a:ea typeface="楷体" panose="02010609060101010101" charset="-122"/>
              <a:cs typeface="楷体" panose="02010609060101010101" charset="-122"/>
            </a:endParaRPr>
          </a:p>
          <a:p>
            <a:pPr marL="12700" algn="just">
              <a:lnSpc>
                <a:spcPct val="100000"/>
              </a:lnSpc>
            </a:pPr>
            <a:r>
              <a:rPr lang="en-US" sz="1600" spc="-5" dirty="0">
                <a:solidFill>
                  <a:srgbClr val="C00000"/>
                </a:solidFill>
                <a:latin typeface="楷体" panose="02010609060101010101" charset="-122"/>
                <a:ea typeface="楷体" panose="02010609060101010101" charset="-122"/>
                <a:cs typeface="楷体" panose="02010609060101010101" charset="-122"/>
              </a:rPr>
              <a:t>    </a:t>
            </a:r>
            <a:r>
              <a:rPr sz="1600" spc="-5" dirty="0">
                <a:solidFill>
                  <a:srgbClr val="C00000"/>
                </a:solidFill>
                <a:latin typeface="楷体" panose="02010609060101010101" charset="-122"/>
                <a:ea typeface="楷体" panose="02010609060101010101" charset="-122"/>
                <a:cs typeface="楷体" panose="02010609060101010101" charset="-122"/>
              </a:rPr>
              <a:t>笔试正式开始前，监考人员将随机生成的考生登录密码告诉考生，考生按照监考人员提供的登录密码在规定的考试时间内按系统要求提交每页答卷扫描件（</a:t>
            </a:r>
            <a:r>
              <a:rPr sz="1600" spc="-5" dirty="0">
                <a:solidFill>
                  <a:srgbClr val="404040"/>
                </a:solidFill>
                <a:latin typeface="楷体" panose="02010609060101010101" charset="-122"/>
                <a:ea typeface="楷体" panose="02010609060101010101" charset="-122"/>
                <a:cs typeface="楷体" panose="02010609060101010101" charset="-122"/>
              </a:rPr>
              <a:t>建议考生用微信小程序“扫描全能王APP”扫描</a:t>
            </a:r>
            <a:r>
              <a:rPr sz="1600" spc="40" dirty="0">
                <a:solidFill>
                  <a:srgbClr val="404040"/>
                </a:solidFill>
                <a:latin typeface="楷体" panose="02010609060101010101" charset="-122"/>
                <a:ea typeface="楷体" panose="02010609060101010101" charset="-122"/>
                <a:cs typeface="楷体" panose="02010609060101010101" charset="-122"/>
              </a:rPr>
              <a:t> </a:t>
            </a:r>
            <a:r>
              <a:rPr sz="1600" spc="-5" dirty="0">
                <a:solidFill>
                  <a:srgbClr val="C00000"/>
                </a:solidFill>
                <a:latin typeface="楷体" panose="02010609060101010101" charset="-122"/>
                <a:ea typeface="楷体" panose="02010609060101010101" charset="-122"/>
                <a:cs typeface="楷体" panose="02010609060101010101" charset="-122"/>
              </a:rPr>
              <a:t>）或照片，方可有效，</a:t>
            </a:r>
            <a:r>
              <a:rPr sz="1600" u="sng" spc="-5" dirty="0">
                <a:solidFill>
                  <a:srgbClr val="C00000"/>
                </a:solidFill>
                <a:latin typeface="楷体" panose="02010609060101010101" charset="-122"/>
                <a:ea typeface="楷体" panose="02010609060101010101" charset="-122"/>
                <a:cs typeface="楷体" panose="02010609060101010101" charset="-122"/>
              </a:rPr>
              <a:t>否则按零分处理</a:t>
            </a:r>
            <a:r>
              <a:rPr sz="1600" spc="-5" dirty="0">
                <a:solidFill>
                  <a:srgbClr val="C00000"/>
                </a:solidFill>
                <a:latin typeface="楷体" panose="02010609060101010101" charset="-122"/>
                <a:ea typeface="楷体" panose="02010609060101010101" charset="-122"/>
                <a:cs typeface="楷体" panose="02010609060101010101" charset="-122"/>
              </a:rPr>
              <a:t>。</a:t>
            </a:r>
            <a:endParaRPr sz="1600">
              <a:latin typeface="楷体" panose="02010609060101010101" charset="-122"/>
              <a:ea typeface="楷体" panose="02010609060101010101" charset="-122"/>
              <a:cs typeface="楷体" panose="02010609060101010101" charset="-122"/>
            </a:endParaRPr>
          </a:p>
        </p:txBody>
      </p:sp>
      <p:sp>
        <p:nvSpPr>
          <p:cNvPr id="10" name="object 10"/>
          <p:cNvSpPr txBox="1"/>
          <p:nvPr/>
        </p:nvSpPr>
        <p:spPr>
          <a:xfrm>
            <a:off x="6096101" y="6095860"/>
            <a:ext cx="4680585" cy="215265"/>
          </a:xfrm>
          <a:prstGeom prst="rect">
            <a:avLst/>
          </a:prstGeom>
        </p:spPr>
        <p:txBody>
          <a:bodyPr vert="horz" wrap="square" lIns="0" tIns="0" rIns="0" bIns="0" rtlCol="0">
            <a:spAutoFit/>
          </a:bodyPr>
          <a:lstStyle/>
          <a:p>
            <a:pPr marL="12700">
              <a:lnSpc>
                <a:spcPct val="100000"/>
              </a:lnSpc>
            </a:pPr>
            <a:r>
              <a:rPr sz="1400" b="1" dirty="0">
                <a:latin typeface="楷体" panose="02010609060101010101" charset="-122"/>
                <a:ea typeface="楷体" panose="02010609060101010101" charset="-122"/>
                <a:cs typeface="黑体" panose="02010609060101010101" charset="-122"/>
              </a:rPr>
              <a:t>考生上传试卷答题信息扫描件，根据下方上传说明进行上传</a:t>
            </a:r>
            <a:endParaRPr sz="1400" b="1" dirty="0">
              <a:latin typeface="楷体" panose="02010609060101010101" charset="-122"/>
              <a:ea typeface="楷体" panose="02010609060101010101" charset="-122"/>
              <a:cs typeface="黑体" panose="02010609060101010101" charset="-122"/>
            </a:endParaRPr>
          </a:p>
        </p:txBody>
      </p:sp>
      <p:sp>
        <p:nvSpPr>
          <p:cNvPr id="11" name="object 11"/>
          <p:cNvSpPr/>
          <p:nvPr/>
        </p:nvSpPr>
        <p:spPr>
          <a:xfrm>
            <a:off x="6477000" y="3352545"/>
            <a:ext cx="3695700" cy="2461260"/>
          </a:xfrm>
          <a:prstGeom prst="rect">
            <a:avLst/>
          </a:prstGeom>
          <a:blipFill>
            <a:blip r:embed="rId4" cstate="print"/>
            <a:stretch>
              <a:fillRect/>
            </a:stretch>
          </a:blipFill>
        </p:spPr>
        <p:txBody>
          <a:bodyPr wrap="square" lIns="0" tIns="0" rIns="0" bIns="0" rtlCol="0"/>
          <a:lstStyle/>
          <a:p/>
        </p:txBody>
      </p:sp>
      <p:sp>
        <p:nvSpPr>
          <p:cNvPr id="12" name="object 12"/>
          <p:cNvSpPr/>
          <p:nvPr/>
        </p:nvSpPr>
        <p:spPr>
          <a:xfrm>
            <a:off x="6457950" y="3333495"/>
            <a:ext cx="3714750" cy="2480310"/>
          </a:xfrm>
          <a:custGeom>
            <a:avLst/>
            <a:gdLst/>
            <a:ahLst/>
            <a:cxnLst/>
            <a:rect l="l" t="t" r="r" b="b"/>
            <a:pathLst>
              <a:path w="3714750" h="2480310">
                <a:moveTo>
                  <a:pt x="3709987" y="2480310"/>
                </a:moveTo>
                <a:lnTo>
                  <a:pt x="4762" y="2480310"/>
                </a:lnTo>
                <a:lnTo>
                  <a:pt x="3289" y="2480081"/>
                </a:lnTo>
                <a:lnTo>
                  <a:pt x="1968" y="2479395"/>
                </a:lnTo>
                <a:lnTo>
                  <a:pt x="914" y="2478341"/>
                </a:lnTo>
                <a:lnTo>
                  <a:pt x="228" y="2477020"/>
                </a:lnTo>
                <a:lnTo>
                  <a:pt x="0" y="2475547"/>
                </a:lnTo>
                <a:lnTo>
                  <a:pt x="0" y="4762"/>
                </a:lnTo>
                <a:lnTo>
                  <a:pt x="4762" y="0"/>
                </a:lnTo>
                <a:lnTo>
                  <a:pt x="3709987" y="0"/>
                </a:lnTo>
                <a:lnTo>
                  <a:pt x="3714750" y="4762"/>
                </a:lnTo>
                <a:lnTo>
                  <a:pt x="9525" y="4762"/>
                </a:lnTo>
                <a:lnTo>
                  <a:pt x="4762" y="9525"/>
                </a:lnTo>
                <a:lnTo>
                  <a:pt x="9525" y="9525"/>
                </a:lnTo>
                <a:lnTo>
                  <a:pt x="9525" y="2470785"/>
                </a:lnTo>
                <a:lnTo>
                  <a:pt x="4762" y="2470785"/>
                </a:lnTo>
                <a:lnTo>
                  <a:pt x="9525" y="2475547"/>
                </a:lnTo>
                <a:lnTo>
                  <a:pt x="3714750" y="2475547"/>
                </a:lnTo>
                <a:lnTo>
                  <a:pt x="3714521" y="2477020"/>
                </a:lnTo>
                <a:lnTo>
                  <a:pt x="3713835" y="2478341"/>
                </a:lnTo>
                <a:lnTo>
                  <a:pt x="3712781" y="2479395"/>
                </a:lnTo>
                <a:lnTo>
                  <a:pt x="3711460" y="2480081"/>
                </a:lnTo>
                <a:lnTo>
                  <a:pt x="3709987" y="2480310"/>
                </a:lnTo>
                <a:close/>
              </a:path>
              <a:path w="3714750" h="2480310">
                <a:moveTo>
                  <a:pt x="9525" y="9525"/>
                </a:moveTo>
                <a:lnTo>
                  <a:pt x="4762" y="9525"/>
                </a:lnTo>
                <a:lnTo>
                  <a:pt x="9525" y="4762"/>
                </a:lnTo>
                <a:lnTo>
                  <a:pt x="9525" y="9525"/>
                </a:lnTo>
                <a:close/>
              </a:path>
              <a:path w="3714750" h="2480310">
                <a:moveTo>
                  <a:pt x="3705225" y="9525"/>
                </a:moveTo>
                <a:lnTo>
                  <a:pt x="9525" y="9525"/>
                </a:lnTo>
                <a:lnTo>
                  <a:pt x="9525" y="4762"/>
                </a:lnTo>
                <a:lnTo>
                  <a:pt x="3705225" y="4762"/>
                </a:lnTo>
                <a:lnTo>
                  <a:pt x="3705225" y="9525"/>
                </a:lnTo>
                <a:close/>
              </a:path>
              <a:path w="3714750" h="2480310">
                <a:moveTo>
                  <a:pt x="3705225" y="2475547"/>
                </a:moveTo>
                <a:lnTo>
                  <a:pt x="3705225" y="4762"/>
                </a:lnTo>
                <a:lnTo>
                  <a:pt x="3709987" y="9525"/>
                </a:lnTo>
                <a:lnTo>
                  <a:pt x="3714750" y="9525"/>
                </a:lnTo>
                <a:lnTo>
                  <a:pt x="3714750" y="2470785"/>
                </a:lnTo>
                <a:lnTo>
                  <a:pt x="3709987" y="2470785"/>
                </a:lnTo>
                <a:lnTo>
                  <a:pt x="3705225" y="2475547"/>
                </a:lnTo>
                <a:close/>
              </a:path>
              <a:path w="3714750" h="2480310">
                <a:moveTo>
                  <a:pt x="3714750" y="9525"/>
                </a:moveTo>
                <a:lnTo>
                  <a:pt x="3709987" y="9525"/>
                </a:lnTo>
                <a:lnTo>
                  <a:pt x="3705225" y="4762"/>
                </a:lnTo>
                <a:lnTo>
                  <a:pt x="3714750" y="4762"/>
                </a:lnTo>
                <a:lnTo>
                  <a:pt x="3714750" y="9525"/>
                </a:lnTo>
                <a:close/>
              </a:path>
              <a:path w="3714750" h="2480310">
                <a:moveTo>
                  <a:pt x="9525" y="2475547"/>
                </a:moveTo>
                <a:lnTo>
                  <a:pt x="4762" y="2470785"/>
                </a:lnTo>
                <a:lnTo>
                  <a:pt x="9525" y="2470785"/>
                </a:lnTo>
                <a:lnTo>
                  <a:pt x="9525" y="2475547"/>
                </a:lnTo>
                <a:close/>
              </a:path>
              <a:path w="3714750" h="2480310">
                <a:moveTo>
                  <a:pt x="3705225" y="2475547"/>
                </a:moveTo>
                <a:lnTo>
                  <a:pt x="9525" y="2475547"/>
                </a:lnTo>
                <a:lnTo>
                  <a:pt x="9525" y="2470785"/>
                </a:lnTo>
                <a:lnTo>
                  <a:pt x="3705225" y="2470785"/>
                </a:lnTo>
                <a:lnTo>
                  <a:pt x="3705225" y="2475547"/>
                </a:lnTo>
                <a:close/>
              </a:path>
              <a:path w="3714750" h="2480310">
                <a:moveTo>
                  <a:pt x="3714750" y="2475547"/>
                </a:moveTo>
                <a:lnTo>
                  <a:pt x="3705225" y="2475547"/>
                </a:lnTo>
                <a:lnTo>
                  <a:pt x="3709987" y="2470785"/>
                </a:lnTo>
                <a:lnTo>
                  <a:pt x="3714750" y="2470785"/>
                </a:lnTo>
                <a:lnTo>
                  <a:pt x="3714750" y="2475547"/>
                </a:lnTo>
                <a:close/>
              </a:path>
            </a:pathLst>
          </a:custGeom>
          <a:solidFill>
            <a:srgbClr val="BEBEBE"/>
          </a:solidFill>
        </p:spPr>
        <p:txBody>
          <a:bodyPr wrap="square" lIns="0" tIns="0" rIns="0" bIns="0" rtlCol="0"/>
          <a:lstStyle/>
          <a:p/>
        </p:txBody>
      </p:sp>
      <p:sp>
        <p:nvSpPr>
          <p:cNvPr id="14" name="object 14"/>
          <p:cNvSpPr/>
          <p:nvPr/>
        </p:nvSpPr>
        <p:spPr>
          <a:xfrm>
            <a:off x="1905000" y="1295400"/>
            <a:ext cx="8695690" cy="282575"/>
          </a:xfrm>
          <a:custGeom>
            <a:avLst/>
            <a:gdLst/>
            <a:ahLst/>
            <a:cxnLst/>
            <a:rect l="l" t="t" r="r" b="b"/>
            <a:pathLst>
              <a:path w="3339465" h="585469">
                <a:moveTo>
                  <a:pt x="0" y="0"/>
                </a:moveTo>
                <a:lnTo>
                  <a:pt x="3339083" y="0"/>
                </a:lnTo>
                <a:lnTo>
                  <a:pt x="3339083" y="585215"/>
                </a:lnTo>
                <a:lnTo>
                  <a:pt x="0" y="585215"/>
                </a:lnTo>
                <a:lnTo>
                  <a:pt x="0" y="0"/>
                </a:lnTo>
                <a:close/>
              </a:path>
            </a:pathLst>
          </a:custGeom>
          <a:solidFill>
            <a:srgbClr val="D3D3D3"/>
          </a:solidFill>
        </p:spPr>
        <p:txBody>
          <a:bodyPr wrap="square" lIns="0" tIns="0" rIns="0" bIns="0" rtlCol="0"/>
          <a:lstStyle/>
          <a:p/>
        </p:txBody>
      </p:sp>
      <p:sp>
        <p:nvSpPr>
          <p:cNvPr id="15" name="object 15"/>
          <p:cNvSpPr txBox="1"/>
          <p:nvPr/>
        </p:nvSpPr>
        <p:spPr>
          <a:xfrm>
            <a:off x="3087370" y="1329055"/>
            <a:ext cx="6747510" cy="296545"/>
          </a:xfrm>
          <a:prstGeom prst="rect">
            <a:avLst/>
          </a:prstGeom>
        </p:spPr>
        <p:txBody>
          <a:bodyPr vert="horz" wrap="square" lIns="0" tIns="0" rIns="0" bIns="0" rtlCol="0">
            <a:noAutofit/>
          </a:bodyPr>
          <a:lstStyle/>
          <a:p>
            <a:pPr marL="12700">
              <a:lnSpc>
                <a:spcPct val="100000"/>
              </a:lnSpc>
            </a:pPr>
            <a:r>
              <a:rPr sz="1600" b="1" dirty="0">
                <a:solidFill>
                  <a:srgbClr val="C00000"/>
                </a:solidFill>
                <a:latin typeface="楷体" panose="02010609060101010101" charset="-122"/>
                <a:ea typeface="楷体" panose="02010609060101010101" charset="-122"/>
                <a:cs typeface="黑体" panose="02010609060101010101" charset="-122"/>
              </a:rPr>
              <a:t>如报考学院笔试有特殊要求，以学</a:t>
            </a:r>
            <a:r>
              <a:rPr sz="1600" b="1" dirty="0">
                <a:solidFill>
                  <a:srgbClr val="C00000"/>
                </a:solidFill>
                <a:latin typeface="楷体" panose="02010609060101010101" charset="-122"/>
                <a:ea typeface="楷体" panose="02010609060101010101" charset="-122"/>
                <a:cs typeface="黑体" panose="02010609060101010101" charset="-122"/>
                <a:sym typeface="+mn-ea"/>
              </a:rPr>
              <a:t>院公布复试实施细则规定要求为准</a:t>
            </a:r>
            <a:endParaRPr sz="1600">
              <a:latin typeface="楷体" panose="02010609060101010101" charset="-122"/>
              <a:ea typeface="楷体" panose="02010609060101010101" charset="-122"/>
              <a:cs typeface="黑体" panose="02010609060101010101" charset="-122"/>
            </a:endParaRPr>
          </a:p>
        </p:txBody>
      </p:sp>
      <p:pic>
        <p:nvPicPr>
          <p:cNvPr id="2" name="图片 1"/>
          <p:cNvPicPr>
            <a:picLocks noChangeAspect="1"/>
          </p:cNvPicPr>
          <p:nvPr/>
        </p:nvPicPr>
        <p:blipFill>
          <a:blip r:embed="rId5"/>
          <a:stretch>
            <a:fillRect/>
          </a:stretch>
        </p:blipFill>
        <p:spPr>
          <a:xfrm>
            <a:off x="1981200" y="3352800"/>
            <a:ext cx="4210050" cy="25336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8163" y="351866"/>
            <a:ext cx="9475673" cy="641350"/>
          </a:xfrm>
          <a:prstGeom prst="rect">
            <a:avLst/>
          </a:prstGeom>
        </p:spPr>
        <p:txBody>
          <a:bodyPr vert="horz" wrap="square" lIns="0" tIns="0" rIns="0" bIns="0" rtlCol="0">
            <a:spAutoFit/>
          </a:bodyPr>
          <a:lstStyle/>
          <a:p>
            <a:pPr marL="391160">
              <a:lnSpc>
                <a:spcPts val="5005"/>
              </a:lnSpc>
            </a:pPr>
            <a:r>
              <a:rPr lang="zh-CN">
                <a:sym typeface="+mn-ea"/>
              </a:rPr>
              <a:t>远程单独笔试答卷上传</a:t>
            </a:r>
            <a:endParaRPr lang="zh-CN" spc="-5" dirty="0"/>
          </a:p>
        </p:txBody>
      </p:sp>
      <p:sp>
        <p:nvSpPr>
          <p:cNvPr id="3" name="object 3"/>
          <p:cNvSpPr/>
          <p:nvPr/>
        </p:nvSpPr>
        <p:spPr>
          <a:xfrm>
            <a:off x="8929116" y="333756"/>
            <a:ext cx="2712720" cy="678180"/>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1280160" y="1080516"/>
            <a:ext cx="10361676" cy="45720"/>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357200" y="325120"/>
            <a:ext cx="975207" cy="1126058"/>
          </a:xfrm>
          <a:prstGeom prst="rect">
            <a:avLst/>
          </a:prstGeom>
          <a:blipFill>
            <a:blip r:embed="rId3" cstate="print"/>
            <a:stretch>
              <a:fillRect/>
            </a:stretch>
          </a:blipFill>
        </p:spPr>
        <p:txBody>
          <a:bodyPr wrap="square" lIns="0" tIns="0" rIns="0" bIns="0" rtlCol="0"/>
          <a:lstStyle/>
          <a:p/>
        </p:txBody>
      </p:sp>
      <p:sp>
        <p:nvSpPr>
          <p:cNvPr id="6" name="object 6"/>
          <p:cNvSpPr txBox="1"/>
          <p:nvPr/>
        </p:nvSpPr>
        <p:spPr>
          <a:xfrm>
            <a:off x="357505" y="418465"/>
            <a:ext cx="963930" cy="923290"/>
          </a:xfrm>
          <a:prstGeom prst="rect">
            <a:avLst/>
          </a:prstGeom>
        </p:spPr>
        <p:txBody>
          <a:bodyPr vert="horz" wrap="square" lIns="0" tIns="0" rIns="0" bIns="0" rtlCol="0">
            <a:spAutoFit/>
          </a:bodyPr>
          <a:lstStyle/>
          <a:p>
            <a:pPr marL="12700">
              <a:lnSpc>
                <a:spcPct val="100000"/>
              </a:lnSpc>
            </a:pPr>
            <a:r>
              <a:rPr lang="en-US" sz="6000" b="1" dirty="0">
                <a:solidFill>
                  <a:srgbClr val="FFFFFF"/>
                </a:solidFill>
                <a:latin typeface="Calibri" panose="020F0502020204030204"/>
                <a:cs typeface="Calibri" panose="020F0502020204030204"/>
              </a:rPr>
              <a:t>4.</a:t>
            </a:r>
            <a:r>
              <a:rPr sz="4400" b="1" dirty="0">
                <a:solidFill>
                  <a:srgbClr val="FFFFFF"/>
                </a:solidFill>
                <a:latin typeface="Calibri" panose="020F0502020204030204"/>
                <a:cs typeface="Calibri" panose="020F0502020204030204"/>
              </a:rPr>
              <a:t>4</a:t>
            </a:r>
            <a:endParaRPr sz="4400">
              <a:latin typeface="Calibri" panose="020F0502020204030204"/>
              <a:cs typeface="Calibri" panose="020F0502020204030204"/>
            </a:endParaRPr>
          </a:p>
        </p:txBody>
      </p:sp>
      <p:sp>
        <p:nvSpPr>
          <p:cNvPr id="7" name="object 7"/>
          <p:cNvSpPr txBox="1"/>
          <p:nvPr/>
        </p:nvSpPr>
        <p:spPr>
          <a:xfrm>
            <a:off x="1478813" y="5308993"/>
            <a:ext cx="9874250" cy="830580"/>
          </a:xfrm>
          <a:prstGeom prst="rect">
            <a:avLst/>
          </a:prstGeom>
        </p:spPr>
        <p:txBody>
          <a:bodyPr vert="horz" wrap="square" lIns="0" tIns="0" rIns="0" bIns="0" rtlCol="0">
            <a:spAutoFit/>
          </a:bodyPr>
          <a:lstStyle/>
          <a:p>
            <a:pPr marL="12700" marR="5080">
              <a:lnSpc>
                <a:spcPct val="150000"/>
              </a:lnSpc>
            </a:pPr>
            <a:r>
              <a:rPr sz="1800" dirty="0">
                <a:latin typeface="楷体" panose="02010609060101010101" charset="-122"/>
                <a:ea typeface="楷体" panose="02010609060101010101" charset="-122"/>
                <a:cs typeface="楷体" panose="02010609060101010101" charset="-122"/>
              </a:rPr>
              <a:t>友情提示：考生提交答卷信息后，</a:t>
            </a:r>
            <a:r>
              <a:rPr sz="1800" b="1" u="sng" dirty="0">
                <a:solidFill>
                  <a:srgbClr val="C00000"/>
                </a:solidFill>
                <a:latin typeface="楷体" panose="02010609060101010101" charset="-122"/>
                <a:ea typeface="楷体" panose="02010609060101010101" charset="-122"/>
                <a:cs typeface="楷体" panose="02010609060101010101" charset="-122"/>
              </a:rPr>
              <a:t>待监考员确认无误，方可离开考场</a:t>
            </a:r>
            <a:r>
              <a:rPr sz="1800" dirty="0">
                <a:solidFill>
                  <a:srgbClr val="C00000"/>
                </a:solidFill>
                <a:latin typeface="楷体" panose="02010609060101010101" charset="-122"/>
                <a:ea typeface="楷体" panose="02010609060101010101" charset="-122"/>
                <a:cs typeface="楷体" panose="02010609060101010101" charset="-122"/>
              </a:rPr>
              <a:t>。</a:t>
            </a:r>
            <a:r>
              <a:rPr sz="1800" dirty="0">
                <a:latin typeface="楷体" panose="02010609060101010101" charset="-122"/>
                <a:ea typeface="楷体" panose="02010609060101010101" charset="-122"/>
                <a:cs typeface="楷体" panose="02010609060101010101" charset="-122"/>
              </a:rPr>
              <a:t>如果考生上传答卷有误，监  考老师会及时通知考生重新提交答卷。</a:t>
            </a:r>
            <a:endParaRPr sz="1800">
              <a:latin typeface="楷体" panose="02010609060101010101" charset="-122"/>
              <a:ea typeface="楷体" panose="02010609060101010101" charset="-122"/>
              <a:cs typeface="楷体" panose="02010609060101010101" charset="-122"/>
            </a:endParaRPr>
          </a:p>
        </p:txBody>
      </p:sp>
      <p:sp>
        <p:nvSpPr>
          <p:cNvPr id="8" name="object 8"/>
          <p:cNvSpPr/>
          <p:nvPr/>
        </p:nvSpPr>
        <p:spPr>
          <a:xfrm>
            <a:off x="1400555" y="2125979"/>
            <a:ext cx="4582668" cy="2828544"/>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391030" y="2116454"/>
            <a:ext cx="4601845" cy="2847975"/>
          </a:xfrm>
          <a:custGeom>
            <a:avLst/>
            <a:gdLst/>
            <a:ahLst/>
            <a:cxnLst/>
            <a:rect l="l" t="t" r="r" b="b"/>
            <a:pathLst>
              <a:path w="4601845" h="2847975">
                <a:moveTo>
                  <a:pt x="4596955" y="2847594"/>
                </a:moveTo>
                <a:lnTo>
                  <a:pt x="4762" y="2847594"/>
                </a:lnTo>
                <a:lnTo>
                  <a:pt x="3289" y="2847365"/>
                </a:lnTo>
                <a:lnTo>
                  <a:pt x="1968" y="2846679"/>
                </a:lnTo>
                <a:lnTo>
                  <a:pt x="914" y="2845625"/>
                </a:lnTo>
                <a:lnTo>
                  <a:pt x="228" y="2844304"/>
                </a:lnTo>
                <a:lnTo>
                  <a:pt x="0" y="2842831"/>
                </a:lnTo>
                <a:lnTo>
                  <a:pt x="0" y="4762"/>
                </a:lnTo>
                <a:lnTo>
                  <a:pt x="4762" y="0"/>
                </a:lnTo>
                <a:lnTo>
                  <a:pt x="4596955" y="0"/>
                </a:lnTo>
                <a:lnTo>
                  <a:pt x="4601718" y="4762"/>
                </a:lnTo>
                <a:lnTo>
                  <a:pt x="9525" y="4762"/>
                </a:lnTo>
                <a:lnTo>
                  <a:pt x="4762" y="9525"/>
                </a:lnTo>
                <a:lnTo>
                  <a:pt x="9525" y="9525"/>
                </a:lnTo>
                <a:lnTo>
                  <a:pt x="9525" y="2838069"/>
                </a:lnTo>
                <a:lnTo>
                  <a:pt x="4762" y="2838069"/>
                </a:lnTo>
                <a:lnTo>
                  <a:pt x="9525" y="2842831"/>
                </a:lnTo>
                <a:lnTo>
                  <a:pt x="4601718" y="2842831"/>
                </a:lnTo>
                <a:lnTo>
                  <a:pt x="4601489" y="2844304"/>
                </a:lnTo>
                <a:lnTo>
                  <a:pt x="4600803" y="2845625"/>
                </a:lnTo>
                <a:lnTo>
                  <a:pt x="4599749" y="2846679"/>
                </a:lnTo>
                <a:lnTo>
                  <a:pt x="4598428" y="2847365"/>
                </a:lnTo>
                <a:lnTo>
                  <a:pt x="4596955" y="2847594"/>
                </a:lnTo>
                <a:close/>
              </a:path>
              <a:path w="4601845" h="2847975">
                <a:moveTo>
                  <a:pt x="9525" y="9525"/>
                </a:moveTo>
                <a:lnTo>
                  <a:pt x="4762" y="9525"/>
                </a:lnTo>
                <a:lnTo>
                  <a:pt x="9525" y="4762"/>
                </a:lnTo>
                <a:lnTo>
                  <a:pt x="9525" y="9525"/>
                </a:lnTo>
                <a:close/>
              </a:path>
              <a:path w="4601845" h="2847975">
                <a:moveTo>
                  <a:pt x="4592193" y="9525"/>
                </a:moveTo>
                <a:lnTo>
                  <a:pt x="9525" y="9525"/>
                </a:lnTo>
                <a:lnTo>
                  <a:pt x="9525" y="4762"/>
                </a:lnTo>
                <a:lnTo>
                  <a:pt x="4592193" y="4762"/>
                </a:lnTo>
                <a:lnTo>
                  <a:pt x="4592193" y="9525"/>
                </a:lnTo>
                <a:close/>
              </a:path>
              <a:path w="4601845" h="2847975">
                <a:moveTo>
                  <a:pt x="4592193" y="2842831"/>
                </a:moveTo>
                <a:lnTo>
                  <a:pt x="4592193" y="4762"/>
                </a:lnTo>
                <a:lnTo>
                  <a:pt x="4596955" y="9525"/>
                </a:lnTo>
                <a:lnTo>
                  <a:pt x="4601718" y="9525"/>
                </a:lnTo>
                <a:lnTo>
                  <a:pt x="4601718" y="2838069"/>
                </a:lnTo>
                <a:lnTo>
                  <a:pt x="4596955" y="2838069"/>
                </a:lnTo>
                <a:lnTo>
                  <a:pt x="4592193" y="2842831"/>
                </a:lnTo>
                <a:close/>
              </a:path>
              <a:path w="4601845" h="2847975">
                <a:moveTo>
                  <a:pt x="4601718" y="9525"/>
                </a:moveTo>
                <a:lnTo>
                  <a:pt x="4596955" y="9525"/>
                </a:lnTo>
                <a:lnTo>
                  <a:pt x="4592193" y="4762"/>
                </a:lnTo>
                <a:lnTo>
                  <a:pt x="4601718" y="4762"/>
                </a:lnTo>
                <a:lnTo>
                  <a:pt x="4601718" y="9525"/>
                </a:lnTo>
                <a:close/>
              </a:path>
              <a:path w="4601845" h="2847975">
                <a:moveTo>
                  <a:pt x="9525" y="2842831"/>
                </a:moveTo>
                <a:lnTo>
                  <a:pt x="4762" y="2838069"/>
                </a:lnTo>
                <a:lnTo>
                  <a:pt x="9525" y="2838069"/>
                </a:lnTo>
                <a:lnTo>
                  <a:pt x="9525" y="2842831"/>
                </a:lnTo>
                <a:close/>
              </a:path>
              <a:path w="4601845" h="2847975">
                <a:moveTo>
                  <a:pt x="4592193" y="2842831"/>
                </a:moveTo>
                <a:lnTo>
                  <a:pt x="9525" y="2842831"/>
                </a:lnTo>
                <a:lnTo>
                  <a:pt x="9525" y="2838069"/>
                </a:lnTo>
                <a:lnTo>
                  <a:pt x="4592193" y="2838069"/>
                </a:lnTo>
                <a:lnTo>
                  <a:pt x="4592193" y="2842831"/>
                </a:lnTo>
                <a:close/>
              </a:path>
              <a:path w="4601845" h="2847975">
                <a:moveTo>
                  <a:pt x="4601718" y="2842831"/>
                </a:moveTo>
                <a:lnTo>
                  <a:pt x="4592193" y="2842831"/>
                </a:lnTo>
                <a:lnTo>
                  <a:pt x="4596955" y="2838069"/>
                </a:lnTo>
                <a:lnTo>
                  <a:pt x="4601718" y="2838069"/>
                </a:lnTo>
                <a:lnTo>
                  <a:pt x="4601718" y="2842831"/>
                </a:lnTo>
                <a:close/>
              </a:path>
            </a:pathLst>
          </a:custGeom>
          <a:solidFill>
            <a:srgbClr val="BEBEBE"/>
          </a:solidFill>
        </p:spPr>
        <p:txBody>
          <a:bodyPr wrap="square" lIns="0" tIns="0" rIns="0" bIns="0" rtlCol="0"/>
          <a:lstStyle/>
          <a:p/>
        </p:txBody>
      </p:sp>
      <p:sp>
        <p:nvSpPr>
          <p:cNvPr id="10" name="object 10"/>
          <p:cNvSpPr/>
          <p:nvPr/>
        </p:nvSpPr>
        <p:spPr>
          <a:xfrm>
            <a:off x="6211823" y="2125979"/>
            <a:ext cx="5170932" cy="2828544"/>
          </a:xfrm>
          <a:prstGeom prst="rect">
            <a:avLst/>
          </a:prstGeom>
          <a:blipFill>
            <a:blip r:embed="rId5" cstate="print"/>
            <a:stretch>
              <a:fillRect/>
            </a:stretch>
          </a:blipFill>
        </p:spPr>
        <p:txBody>
          <a:bodyPr wrap="square" lIns="0" tIns="0" rIns="0" bIns="0" rtlCol="0"/>
          <a:lstStyle/>
          <a:p/>
        </p:txBody>
      </p:sp>
      <p:sp>
        <p:nvSpPr>
          <p:cNvPr id="11" name="object 11"/>
          <p:cNvSpPr/>
          <p:nvPr/>
        </p:nvSpPr>
        <p:spPr>
          <a:xfrm>
            <a:off x="6202298" y="2116454"/>
            <a:ext cx="5190490" cy="2847975"/>
          </a:xfrm>
          <a:custGeom>
            <a:avLst/>
            <a:gdLst/>
            <a:ahLst/>
            <a:cxnLst/>
            <a:rect l="l" t="t" r="r" b="b"/>
            <a:pathLst>
              <a:path w="5190490" h="2847975">
                <a:moveTo>
                  <a:pt x="5185219" y="2847594"/>
                </a:moveTo>
                <a:lnTo>
                  <a:pt x="4762" y="2847594"/>
                </a:lnTo>
                <a:lnTo>
                  <a:pt x="3289" y="2847365"/>
                </a:lnTo>
                <a:lnTo>
                  <a:pt x="1968" y="2846679"/>
                </a:lnTo>
                <a:lnTo>
                  <a:pt x="914" y="2845625"/>
                </a:lnTo>
                <a:lnTo>
                  <a:pt x="228" y="2844304"/>
                </a:lnTo>
                <a:lnTo>
                  <a:pt x="0" y="2842831"/>
                </a:lnTo>
                <a:lnTo>
                  <a:pt x="0" y="4762"/>
                </a:lnTo>
                <a:lnTo>
                  <a:pt x="4762" y="0"/>
                </a:lnTo>
                <a:lnTo>
                  <a:pt x="5185219" y="0"/>
                </a:lnTo>
                <a:lnTo>
                  <a:pt x="5189982" y="4762"/>
                </a:lnTo>
                <a:lnTo>
                  <a:pt x="9525" y="4762"/>
                </a:lnTo>
                <a:lnTo>
                  <a:pt x="4762" y="9525"/>
                </a:lnTo>
                <a:lnTo>
                  <a:pt x="9525" y="9525"/>
                </a:lnTo>
                <a:lnTo>
                  <a:pt x="9525" y="2838069"/>
                </a:lnTo>
                <a:lnTo>
                  <a:pt x="4762" y="2838069"/>
                </a:lnTo>
                <a:lnTo>
                  <a:pt x="9525" y="2842831"/>
                </a:lnTo>
                <a:lnTo>
                  <a:pt x="5189982" y="2842831"/>
                </a:lnTo>
                <a:lnTo>
                  <a:pt x="5189753" y="2844304"/>
                </a:lnTo>
                <a:lnTo>
                  <a:pt x="5189067" y="2845625"/>
                </a:lnTo>
                <a:lnTo>
                  <a:pt x="5188013" y="2846679"/>
                </a:lnTo>
                <a:lnTo>
                  <a:pt x="5186692" y="2847365"/>
                </a:lnTo>
                <a:lnTo>
                  <a:pt x="5185219" y="2847594"/>
                </a:lnTo>
                <a:close/>
              </a:path>
              <a:path w="5190490" h="2847975">
                <a:moveTo>
                  <a:pt x="9525" y="9525"/>
                </a:moveTo>
                <a:lnTo>
                  <a:pt x="4762" y="9525"/>
                </a:lnTo>
                <a:lnTo>
                  <a:pt x="9525" y="4762"/>
                </a:lnTo>
                <a:lnTo>
                  <a:pt x="9525" y="9525"/>
                </a:lnTo>
                <a:close/>
              </a:path>
              <a:path w="5190490" h="2847975">
                <a:moveTo>
                  <a:pt x="5180457" y="9525"/>
                </a:moveTo>
                <a:lnTo>
                  <a:pt x="9525" y="9525"/>
                </a:lnTo>
                <a:lnTo>
                  <a:pt x="9525" y="4762"/>
                </a:lnTo>
                <a:lnTo>
                  <a:pt x="5180457" y="4762"/>
                </a:lnTo>
                <a:lnTo>
                  <a:pt x="5180457" y="9525"/>
                </a:lnTo>
                <a:close/>
              </a:path>
              <a:path w="5190490" h="2847975">
                <a:moveTo>
                  <a:pt x="5180457" y="2842831"/>
                </a:moveTo>
                <a:lnTo>
                  <a:pt x="5180457" y="4762"/>
                </a:lnTo>
                <a:lnTo>
                  <a:pt x="5185219" y="9525"/>
                </a:lnTo>
                <a:lnTo>
                  <a:pt x="5189982" y="9525"/>
                </a:lnTo>
                <a:lnTo>
                  <a:pt x="5189982" y="2838069"/>
                </a:lnTo>
                <a:lnTo>
                  <a:pt x="5185219" y="2838069"/>
                </a:lnTo>
                <a:lnTo>
                  <a:pt x="5180457" y="2842831"/>
                </a:lnTo>
                <a:close/>
              </a:path>
              <a:path w="5190490" h="2847975">
                <a:moveTo>
                  <a:pt x="5189982" y="9525"/>
                </a:moveTo>
                <a:lnTo>
                  <a:pt x="5185219" y="9525"/>
                </a:lnTo>
                <a:lnTo>
                  <a:pt x="5180457" y="4762"/>
                </a:lnTo>
                <a:lnTo>
                  <a:pt x="5189982" y="4762"/>
                </a:lnTo>
                <a:lnTo>
                  <a:pt x="5189982" y="9525"/>
                </a:lnTo>
                <a:close/>
              </a:path>
              <a:path w="5190490" h="2847975">
                <a:moveTo>
                  <a:pt x="9525" y="2842831"/>
                </a:moveTo>
                <a:lnTo>
                  <a:pt x="4762" y="2838069"/>
                </a:lnTo>
                <a:lnTo>
                  <a:pt x="9525" y="2838069"/>
                </a:lnTo>
                <a:lnTo>
                  <a:pt x="9525" y="2842831"/>
                </a:lnTo>
                <a:close/>
              </a:path>
              <a:path w="5190490" h="2847975">
                <a:moveTo>
                  <a:pt x="5180457" y="2842831"/>
                </a:moveTo>
                <a:lnTo>
                  <a:pt x="9525" y="2842831"/>
                </a:lnTo>
                <a:lnTo>
                  <a:pt x="9525" y="2838069"/>
                </a:lnTo>
                <a:lnTo>
                  <a:pt x="5180457" y="2838069"/>
                </a:lnTo>
                <a:lnTo>
                  <a:pt x="5180457" y="2842831"/>
                </a:lnTo>
                <a:close/>
              </a:path>
              <a:path w="5190490" h="2847975">
                <a:moveTo>
                  <a:pt x="5189982" y="2842831"/>
                </a:moveTo>
                <a:lnTo>
                  <a:pt x="5180457" y="2842831"/>
                </a:lnTo>
                <a:lnTo>
                  <a:pt x="5185219" y="2838069"/>
                </a:lnTo>
                <a:lnTo>
                  <a:pt x="5189982" y="2838069"/>
                </a:lnTo>
                <a:lnTo>
                  <a:pt x="5189982" y="2842831"/>
                </a:lnTo>
                <a:close/>
              </a:path>
            </a:pathLst>
          </a:custGeom>
          <a:solidFill>
            <a:srgbClr val="BEBEBE"/>
          </a:solidFill>
        </p:spPr>
        <p:txBody>
          <a:bodyPr wrap="square" lIns="0" tIns="0" rIns="0" bIns="0" rtlCol="0"/>
          <a:lstStyle/>
          <a:p/>
        </p:txBody>
      </p:sp>
      <p:sp>
        <p:nvSpPr>
          <p:cNvPr id="16" name="object 14"/>
          <p:cNvSpPr/>
          <p:nvPr>
            <p:custDataLst>
              <p:tags r:id="rId6"/>
            </p:custDataLst>
          </p:nvPr>
        </p:nvSpPr>
        <p:spPr>
          <a:xfrm>
            <a:off x="2743200" y="1423035"/>
            <a:ext cx="7053580" cy="282575"/>
          </a:xfrm>
          <a:custGeom>
            <a:avLst/>
            <a:gdLst/>
            <a:ahLst/>
            <a:cxnLst/>
            <a:rect l="l" t="t" r="r" b="b"/>
            <a:pathLst>
              <a:path w="3339465" h="585469">
                <a:moveTo>
                  <a:pt x="0" y="0"/>
                </a:moveTo>
                <a:lnTo>
                  <a:pt x="3339083" y="0"/>
                </a:lnTo>
                <a:lnTo>
                  <a:pt x="3339083" y="585215"/>
                </a:lnTo>
                <a:lnTo>
                  <a:pt x="0" y="585215"/>
                </a:lnTo>
                <a:lnTo>
                  <a:pt x="0" y="0"/>
                </a:lnTo>
                <a:close/>
              </a:path>
            </a:pathLst>
          </a:custGeom>
          <a:solidFill>
            <a:srgbClr val="D3D3D3"/>
          </a:solidFill>
        </p:spPr>
        <p:txBody>
          <a:bodyPr wrap="square" lIns="0" tIns="0" rIns="0" bIns="0" rtlCol="0"/>
          <a:p>
            <a:r>
              <a:rPr b="1" dirty="0">
                <a:solidFill>
                  <a:srgbClr val="C00000"/>
                </a:solidFill>
                <a:latin typeface="楷体" panose="02010609060101010101" charset="-122"/>
                <a:ea typeface="楷体" panose="02010609060101010101" charset="-122"/>
                <a:cs typeface="黑体" panose="02010609060101010101" charset="-122"/>
                <a:sym typeface="+mn-ea"/>
              </a:rPr>
              <a:t>如报考学院笔试有特殊要求，以学</a:t>
            </a:r>
            <a:r>
              <a:rPr b="1" dirty="0">
                <a:solidFill>
                  <a:srgbClr val="C00000"/>
                </a:solidFill>
                <a:latin typeface="楷体" panose="02010609060101010101" charset="-122"/>
                <a:ea typeface="楷体" panose="02010609060101010101" charset="-122"/>
                <a:cs typeface="黑体" panose="02010609060101010101" charset="-122"/>
                <a:sym typeface="+mn-ea"/>
              </a:rPr>
              <a:t>院公布复试实施细则规定要求为准</a:t>
            </a:r>
            <a:endParaRPr b="1" dirty="0">
              <a:solidFill>
                <a:srgbClr val="C00000"/>
              </a:solidFill>
              <a:latin typeface="楷体" panose="02010609060101010101" charset="-122"/>
              <a:ea typeface="楷体" panose="02010609060101010101" charset="-122"/>
              <a:cs typeface="黑体" panose="02010609060101010101"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8950" y="1824355"/>
            <a:ext cx="11213465" cy="4688840"/>
          </a:xfrm>
          <a:prstGeom prst="rect">
            <a:avLst/>
          </a:prstGeom>
        </p:spPr>
        <p:txBody>
          <a:bodyPr vert="horz" wrap="square" lIns="0" tIns="0" rIns="0" bIns="0" rtlCol="0">
            <a:noAutofit/>
          </a:bodyPr>
          <a:lstStyle/>
          <a:p>
            <a:pPr marL="480695">
              <a:lnSpc>
                <a:spcPct val="100000"/>
              </a:lnSpc>
            </a:pPr>
            <a:r>
              <a:rPr sz="1600" spc="-5" dirty="0">
                <a:latin typeface="楷体" panose="02010609060101010101" charset="-122"/>
                <a:ea typeface="楷体" panose="02010609060101010101" charset="-122"/>
                <a:cs typeface="楷体" panose="02010609060101010101" charset="-122"/>
              </a:rPr>
              <a:t>1.</a:t>
            </a:r>
            <a:r>
              <a:rPr sz="1600" b="1" spc="-5" dirty="0">
                <a:latin typeface="楷体" panose="02010609060101010101" charset="-122"/>
                <a:ea typeface="楷体" panose="02010609060101010101" charset="-122"/>
                <a:cs typeface="楷体" panose="02010609060101010101" charset="-122"/>
              </a:rPr>
              <a:t>远程单独笔试试题发放：</a:t>
            </a:r>
            <a:r>
              <a:rPr sz="1600" spc="-5" dirty="0">
                <a:latin typeface="楷体" panose="02010609060101010101" charset="-122"/>
                <a:ea typeface="楷体" panose="02010609060101010101" charset="-122"/>
                <a:cs typeface="楷体" panose="02010609060101010101" charset="-122"/>
              </a:rPr>
              <a:t>考试前5分钟由监考老师通过</a:t>
            </a:r>
            <a:r>
              <a:rPr lang="zh-CN" sz="1600" spc="-5" dirty="0">
                <a:latin typeface="楷体" panose="02010609060101010101" charset="-122"/>
                <a:ea typeface="楷体" panose="02010609060101010101" charset="-122"/>
                <a:cs typeface="楷体" panose="02010609060101010101" charset="-122"/>
              </a:rPr>
              <a:t>腾讯会议</a:t>
            </a:r>
            <a:r>
              <a:rPr lang="en-US" sz="1600" spc="-5" dirty="0">
                <a:latin typeface="楷体" panose="02010609060101010101" charset="-122"/>
                <a:ea typeface="楷体" panose="02010609060101010101" charset="-122"/>
                <a:cs typeface="楷体" panose="02010609060101010101" charset="-122"/>
              </a:rPr>
              <a:t>“</a:t>
            </a:r>
            <a:r>
              <a:rPr sz="1600" spc="-5" dirty="0">
                <a:latin typeface="楷体" panose="02010609060101010101" charset="-122"/>
                <a:ea typeface="楷体" panose="02010609060101010101" charset="-122"/>
                <a:cs typeface="楷体" panose="02010609060101010101" charset="-122"/>
              </a:rPr>
              <a:t>屏幕共享</a:t>
            </a:r>
            <a:r>
              <a:rPr lang="en-US" sz="1600" spc="-5" dirty="0">
                <a:latin typeface="楷体" panose="02010609060101010101" charset="-122"/>
                <a:ea typeface="楷体" panose="02010609060101010101" charset="-122"/>
                <a:cs typeface="楷体" panose="02010609060101010101" charset="-122"/>
              </a:rPr>
              <a:t>”</a:t>
            </a:r>
            <a:r>
              <a:rPr sz="1600" spc="-5" dirty="0">
                <a:latin typeface="楷体" panose="02010609060101010101" charset="-122"/>
                <a:ea typeface="楷体" panose="02010609060101010101" charset="-122"/>
                <a:cs typeface="楷体" panose="02010609060101010101" charset="-122"/>
              </a:rPr>
              <a:t>方式将笔试试题发送给考生。</a:t>
            </a:r>
            <a:endParaRPr sz="1600">
              <a:latin typeface="楷体" panose="02010609060101010101" charset="-122"/>
              <a:ea typeface="楷体" panose="02010609060101010101" charset="-122"/>
              <a:cs typeface="楷体" panose="02010609060101010101" charset="-122"/>
            </a:endParaRPr>
          </a:p>
          <a:p>
            <a:pPr marL="12700" marR="57785" indent="467995">
              <a:lnSpc>
                <a:spcPct val="150000"/>
              </a:lnSpc>
            </a:pPr>
            <a:r>
              <a:rPr sz="1600" spc="-5" dirty="0">
                <a:latin typeface="楷体" panose="02010609060101010101" charset="-122"/>
                <a:ea typeface="楷体" panose="02010609060101010101" charset="-122"/>
                <a:cs typeface="楷体" panose="02010609060101010101" charset="-122"/>
              </a:rPr>
              <a:t>2.</a:t>
            </a:r>
            <a:r>
              <a:rPr sz="1600" b="1" spc="-5" dirty="0">
                <a:latin typeface="楷体" panose="02010609060101010101" charset="-122"/>
                <a:ea typeface="楷体" panose="02010609060101010101" charset="-122"/>
                <a:cs typeface="楷体" panose="02010609060101010101" charset="-122"/>
              </a:rPr>
              <a:t>远程单独笔试答卷：</a:t>
            </a:r>
            <a:r>
              <a:rPr sz="1600" spc="-5" dirty="0">
                <a:latin typeface="楷体" panose="02010609060101010101" charset="-122"/>
                <a:ea typeface="楷体" panose="02010609060101010101" charset="-122"/>
                <a:cs typeface="楷体" panose="02010609060101010101" charset="-122"/>
              </a:rPr>
              <a:t>①考前，考生需按照学校规定的A4纸答题模板打印笔试科目答题纸4页以上</a:t>
            </a:r>
            <a:r>
              <a:rPr sz="1600" spc="-5" dirty="0">
                <a:solidFill>
                  <a:srgbClr val="C00000"/>
                </a:solidFill>
                <a:latin typeface="楷体" panose="02010609060101010101" charset="-122"/>
                <a:ea typeface="楷体" panose="02010609060101010101" charset="-122"/>
                <a:cs typeface="楷体" panose="02010609060101010101" charset="-122"/>
              </a:rPr>
              <a:t>（建筑艺术类考生按报</a:t>
            </a:r>
            <a:r>
              <a:rPr sz="1600" dirty="0">
                <a:solidFill>
                  <a:srgbClr val="C00000"/>
                </a:solidFill>
                <a:latin typeface="楷体" panose="02010609060101010101" charset="-122"/>
                <a:ea typeface="楷体" panose="02010609060101010101" charset="-122"/>
                <a:cs typeface="楷体" panose="02010609060101010101" charset="-122"/>
              </a:rPr>
              <a:t>考学院要求）</a:t>
            </a:r>
            <a:r>
              <a:rPr sz="1600" dirty="0">
                <a:latin typeface="楷体" panose="02010609060101010101" charset="-122"/>
                <a:ea typeface="楷体" panose="02010609060101010101" charset="-122"/>
                <a:cs typeface="楷体" panose="02010609060101010101" charset="-122"/>
              </a:rPr>
              <a:t>；②考试期间，考生按要求在答题纸的规定位置答卷。</a:t>
            </a:r>
            <a:r>
              <a:rPr sz="1600" dirty="0">
                <a:latin typeface="楷体" panose="02010609060101010101" charset="-122"/>
                <a:ea typeface="楷体" panose="02010609060101010101" charset="-122"/>
                <a:cs typeface="楷体" panose="02010609060101010101" charset="-122"/>
              </a:rPr>
              <a:t>③在每页答题纸规定位置，按要求填写有关信息。</a:t>
            </a:r>
            <a:endParaRPr sz="1600">
              <a:latin typeface="楷体" panose="02010609060101010101" charset="-122"/>
              <a:ea typeface="楷体" panose="02010609060101010101" charset="-122"/>
              <a:cs typeface="楷体" panose="02010609060101010101" charset="-122"/>
            </a:endParaRPr>
          </a:p>
          <a:p>
            <a:pPr marL="12700" marR="67945" indent="467995">
              <a:lnSpc>
                <a:spcPct val="150000"/>
              </a:lnSpc>
            </a:pPr>
            <a:r>
              <a:rPr sz="1600" spc="-5" dirty="0">
                <a:latin typeface="楷体" panose="02010609060101010101" charset="-122"/>
                <a:ea typeface="楷体" panose="02010609060101010101" charset="-122"/>
                <a:cs typeface="楷体" panose="02010609060101010101" charset="-122"/>
              </a:rPr>
              <a:t>3.</a:t>
            </a:r>
            <a:r>
              <a:rPr sz="1600" b="1" spc="-5" dirty="0">
                <a:latin typeface="楷体" panose="02010609060101010101" charset="-122"/>
                <a:ea typeface="楷体" panose="02010609060101010101" charset="-122"/>
                <a:cs typeface="楷体" panose="02010609060101010101" charset="-122"/>
              </a:rPr>
              <a:t>交卷：</a:t>
            </a:r>
            <a:r>
              <a:rPr sz="1600" spc="-365" dirty="0">
                <a:latin typeface="楷体" panose="02010609060101010101" charset="-122"/>
                <a:ea typeface="楷体" panose="02010609060101010101" charset="-122"/>
                <a:cs typeface="楷体" panose="02010609060101010101" charset="-122"/>
              </a:rPr>
              <a:t> </a:t>
            </a:r>
            <a:r>
              <a:rPr sz="1600" spc="-5" dirty="0">
                <a:latin typeface="楷体" panose="02010609060101010101" charset="-122"/>
                <a:ea typeface="楷体" panose="02010609060101010101" charset="-122"/>
                <a:cs typeface="楷体" panose="02010609060101010101" charset="-122"/>
              </a:rPr>
              <a:t>①监考员下达考试结束指令后，考生立即停止书写；</a:t>
            </a:r>
            <a:r>
              <a:rPr sz="1600" spc="-365" dirty="0">
                <a:latin typeface="楷体" panose="02010609060101010101" charset="-122"/>
                <a:ea typeface="楷体" panose="02010609060101010101" charset="-122"/>
                <a:cs typeface="楷体" panose="02010609060101010101" charset="-122"/>
              </a:rPr>
              <a:t> </a:t>
            </a:r>
            <a:r>
              <a:rPr sz="1600" spc="-5" dirty="0">
                <a:latin typeface="楷体" panose="02010609060101010101" charset="-122"/>
                <a:ea typeface="楷体" panose="02010609060101010101" charset="-122"/>
                <a:cs typeface="楷体" panose="02010609060101010101" charset="-122"/>
              </a:rPr>
              <a:t>②按照监考员提供的试卷提交密码和要求准备试卷拍照等相关交卷前准备，在接到提交试卷指令之前，不得离开</a:t>
            </a:r>
            <a:r>
              <a:rPr lang="zh-CN" sz="1600" spc="-5" dirty="0">
                <a:latin typeface="楷体" panose="02010609060101010101" charset="-122"/>
                <a:ea typeface="楷体" panose="02010609060101010101" charset="-122"/>
                <a:cs typeface="楷体" panose="02010609060101010101" charset="-122"/>
              </a:rPr>
              <a:t>腾讯会议</a:t>
            </a:r>
            <a:r>
              <a:rPr sz="1600" spc="-5" dirty="0">
                <a:latin typeface="楷体" panose="02010609060101010101" charset="-122"/>
                <a:ea typeface="楷体" panose="02010609060101010101" charset="-122"/>
                <a:cs typeface="楷体" panose="02010609060101010101" charset="-122"/>
              </a:rPr>
              <a:t>或关闭监控设备，不得调整“双机位”的角度。</a:t>
            </a:r>
            <a:endParaRPr sz="1600">
              <a:latin typeface="楷体" panose="02010609060101010101" charset="-122"/>
              <a:ea typeface="楷体" panose="02010609060101010101" charset="-122"/>
              <a:cs typeface="楷体" panose="02010609060101010101" charset="-122"/>
            </a:endParaRPr>
          </a:p>
          <a:p>
            <a:pPr marL="12700" marR="5080" indent="467995">
              <a:lnSpc>
                <a:spcPct val="150000"/>
              </a:lnSpc>
            </a:pPr>
            <a:r>
              <a:rPr sz="1600" spc="-5" dirty="0">
                <a:latin typeface="楷体" panose="02010609060101010101" charset="-122"/>
                <a:ea typeface="楷体" panose="02010609060101010101" charset="-122"/>
                <a:cs typeface="楷体" panose="02010609060101010101" charset="-122"/>
              </a:rPr>
              <a:t>4.监考员下达交卷指令后，保持【主机位】继续保持开启；考生在【主机位】视频监控范围内，用【辅机位】手机在10  </a:t>
            </a:r>
            <a:r>
              <a:rPr sz="1600" dirty="0">
                <a:latin typeface="楷体" panose="02010609060101010101" charset="-122"/>
                <a:ea typeface="楷体" panose="02010609060101010101" charset="-122"/>
                <a:cs typeface="楷体" panose="02010609060101010101" charset="-122"/>
              </a:rPr>
              <a:t>分钟之内将答卷清晰完整扫描成</a:t>
            </a:r>
            <a:r>
              <a:rPr sz="1600" spc="-5" dirty="0">
                <a:latin typeface="楷体" panose="02010609060101010101" charset="-122"/>
                <a:ea typeface="楷体" panose="02010609060101010101" charset="-122"/>
                <a:cs typeface="楷体" panose="02010609060101010101" charset="-122"/>
              </a:rPr>
              <a:t>PDF</a:t>
            </a:r>
            <a:r>
              <a:rPr sz="1600" dirty="0">
                <a:latin typeface="楷体" panose="02010609060101010101" charset="-122"/>
                <a:ea typeface="楷体" panose="02010609060101010101" charset="-122"/>
                <a:cs typeface="楷体" panose="02010609060101010101" charset="-122"/>
              </a:rPr>
              <a:t>文档（建议考生用</a:t>
            </a:r>
            <a:r>
              <a:rPr sz="1600" b="1" dirty="0">
                <a:solidFill>
                  <a:srgbClr val="C00000"/>
                </a:solidFill>
                <a:latin typeface="楷体" panose="02010609060101010101" charset="-122"/>
                <a:ea typeface="楷体" panose="02010609060101010101" charset="-122"/>
                <a:cs typeface="楷体" panose="02010609060101010101" charset="-122"/>
              </a:rPr>
              <a:t>“扫描全能王APP”</a:t>
            </a:r>
            <a:r>
              <a:rPr sz="1600" dirty="0">
                <a:latin typeface="楷体" panose="02010609060101010101" charset="-122"/>
                <a:ea typeface="楷体" panose="02010609060101010101" charset="-122"/>
                <a:cs typeface="楷体" panose="02010609060101010101" charset="-122"/>
              </a:rPr>
              <a:t>小程序扫描发送，具体操作考生可在相关网站查找</a:t>
            </a:r>
            <a:r>
              <a:rPr sz="1600" spc="-5" dirty="0">
                <a:latin typeface="楷体" panose="02010609060101010101" charset="-122"/>
                <a:ea typeface="楷体" panose="02010609060101010101" charset="-122"/>
                <a:cs typeface="楷体" panose="02010609060101010101" charset="-122"/>
              </a:rPr>
              <a:t>相  关说明），并按要求在规定系统提交。未按规定时间提交答卷，则按笔试成绩 0 分记。监考老师清点系统中收到的考生答卷完整性、清晰性，确认无误后，考生方可离开考场。</a:t>
            </a:r>
            <a:endParaRPr sz="1600">
              <a:latin typeface="楷体" panose="02010609060101010101" charset="-122"/>
              <a:ea typeface="楷体" panose="02010609060101010101" charset="-122"/>
              <a:cs typeface="楷体" panose="02010609060101010101" charset="-122"/>
            </a:endParaRPr>
          </a:p>
          <a:p>
            <a:pPr marL="480695">
              <a:lnSpc>
                <a:spcPct val="100000"/>
              </a:lnSpc>
              <a:spcBef>
                <a:spcPts val="960"/>
              </a:spcBef>
            </a:pPr>
            <a:r>
              <a:rPr sz="1600" spc="-5" dirty="0">
                <a:latin typeface="楷体" panose="02010609060101010101" charset="-122"/>
                <a:ea typeface="楷体" panose="02010609060101010101" charset="-122"/>
                <a:cs typeface="楷体" panose="02010609060101010101" charset="-122"/>
              </a:rPr>
              <a:t>5.对于同一页答卷重复发送的情况，以在规定时间内最后一次发送的答卷为准。</a:t>
            </a:r>
            <a:endParaRPr sz="1600">
              <a:latin typeface="楷体" panose="02010609060101010101" charset="-122"/>
              <a:ea typeface="楷体" panose="02010609060101010101" charset="-122"/>
              <a:cs typeface="楷体" panose="02010609060101010101" charset="-122"/>
            </a:endParaRPr>
          </a:p>
          <a:p>
            <a:pPr marL="480695">
              <a:lnSpc>
                <a:spcPct val="100000"/>
              </a:lnSpc>
              <a:spcBef>
                <a:spcPts val="960"/>
              </a:spcBef>
            </a:pPr>
            <a:r>
              <a:rPr sz="1600" b="1" dirty="0">
                <a:latin typeface="楷体" panose="02010609060101010101" charset="-122"/>
                <a:ea typeface="楷体" panose="02010609060101010101" charset="-122"/>
                <a:cs typeface="楷体" panose="02010609060101010101" charset="-122"/>
              </a:rPr>
              <a:t>6.所有参加远程单独笔试考生要妥善保管参加每个远程笔试考试科目的原始纸质答卷，以备录取后入学时核查。</a:t>
            </a:r>
            <a:endParaRPr sz="1600">
              <a:latin typeface="楷体" panose="02010609060101010101" charset="-122"/>
              <a:ea typeface="楷体" panose="02010609060101010101" charset="-122"/>
              <a:cs typeface="楷体" panose="02010609060101010101" charset="-122"/>
            </a:endParaRPr>
          </a:p>
          <a:p>
            <a:pPr marL="480695">
              <a:lnSpc>
                <a:spcPct val="100000"/>
              </a:lnSpc>
              <a:spcBef>
                <a:spcPts val="960"/>
              </a:spcBef>
            </a:pPr>
            <a:r>
              <a:rPr sz="1600" b="1" spc="-5" dirty="0">
                <a:latin typeface="楷体" panose="02010609060101010101" charset="-122"/>
                <a:ea typeface="楷体" panose="02010609060101010101" charset="-122"/>
                <a:cs typeface="楷体" panose="02010609060101010101" charset="-122"/>
              </a:rPr>
              <a:t>7.</a:t>
            </a:r>
            <a:r>
              <a:rPr sz="1600" b="1" dirty="0">
                <a:latin typeface="楷体" panose="02010609060101010101" charset="-122"/>
                <a:ea typeface="楷体" panose="02010609060101010101" charset="-122"/>
                <a:cs typeface="楷体" panose="02010609060101010101" charset="-122"/>
              </a:rPr>
              <a:t>录取考生在入学报到时，需将每个远程单独笔试科目的原始纸质答卷按要求提交,以此作为核查原始资料。</a:t>
            </a:r>
            <a:endParaRPr sz="1600">
              <a:latin typeface="楷体" panose="02010609060101010101" charset="-122"/>
              <a:ea typeface="楷体" panose="02010609060101010101" charset="-122"/>
              <a:cs typeface="楷体" panose="02010609060101010101" charset="-122"/>
            </a:endParaRPr>
          </a:p>
        </p:txBody>
      </p:sp>
      <p:sp>
        <p:nvSpPr>
          <p:cNvPr id="4" name="object 4"/>
          <p:cNvSpPr txBox="1">
            <a:spLocks noGrp="1"/>
          </p:cNvSpPr>
          <p:nvPr>
            <p:ph type="title"/>
          </p:nvPr>
        </p:nvSpPr>
        <p:spPr>
          <a:xfrm>
            <a:off x="1358163" y="351866"/>
            <a:ext cx="9475673" cy="641350"/>
          </a:xfrm>
          <a:prstGeom prst="rect">
            <a:avLst/>
          </a:prstGeom>
        </p:spPr>
        <p:txBody>
          <a:bodyPr vert="horz" wrap="square" lIns="0" tIns="0" rIns="0" bIns="0" rtlCol="0">
            <a:spAutoFit/>
          </a:bodyPr>
          <a:lstStyle/>
          <a:p>
            <a:pPr marL="391160">
              <a:lnSpc>
                <a:spcPts val="5005"/>
              </a:lnSpc>
            </a:pPr>
            <a:r>
              <a:rPr lang="zh-CN" sz="3600">
                <a:sym typeface="+mn-ea"/>
              </a:rPr>
              <a:t>远程单独笔试全过程操作说明</a:t>
            </a:r>
            <a:endParaRPr lang="zh-CN" sz="3600">
              <a:sym typeface="+mn-ea"/>
            </a:endParaRPr>
          </a:p>
        </p:txBody>
      </p:sp>
      <p:sp>
        <p:nvSpPr>
          <p:cNvPr id="5" name="object 5"/>
          <p:cNvSpPr/>
          <p:nvPr/>
        </p:nvSpPr>
        <p:spPr>
          <a:xfrm>
            <a:off x="8929116" y="333756"/>
            <a:ext cx="2712720" cy="678180"/>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280160" y="1080516"/>
            <a:ext cx="10361676" cy="45720"/>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357200" y="325120"/>
            <a:ext cx="975207" cy="1126058"/>
          </a:xfrm>
          <a:prstGeom prst="rect">
            <a:avLst/>
          </a:prstGeom>
          <a:blipFill>
            <a:blip r:embed="rId3" cstate="print"/>
            <a:stretch>
              <a:fillRect/>
            </a:stretch>
          </a:blipFill>
        </p:spPr>
        <p:txBody>
          <a:bodyPr wrap="square" lIns="0" tIns="0" rIns="0" bIns="0" rtlCol="0"/>
          <a:lstStyle/>
          <a:p/>
        </p:txBody>
      </p:sp>
      <p:sp>
        <p:nvSpPr>
          <p:cNvPr id="8" name="object 8"/>
          <p:cNvSpPr txBox="1"/>
          <p:nvPr/>
        </p:nvSpPr>
        <p:spPr>
          <a:xfrm>
            <a:off x="371475" y="418465"/>
            <a:ext cx="986790" cy="923290"/>
          </a:xfrm>
          <a:prstGeom prst="rect">
            <a:avLst/>
          </a:prstGeom>
        </p:spPr>
        <p:txBody>
          <a:bodyPr vert="horz" wrap="square" lIns="0" tIns="0" rIns="0" bIns="0" rtlCol="0">
            <a:spAutoFit/>
          </a:bodyPr>
          <a:lstStyle/>
          <a:p>
            <a:pPr marL="12700">
              <a:lnSpc>
                <a:spcPct val="100000"/>
              </a:lnSpc>
            </a:pPr>
            <a:r>
              <a:rPr lang="en-US" sz="6000" b="1" dirty="0">
                <a:solidFill>
                  <a:srgbClr val="FFFFFF"/>
                </a:solidFill>
                <a:latin typeface="Calibri" panose="020F0502020204030204"/>
                <a:cs typeface="Calibri" panose="020F0502020204030204"/>
              </a:rPr>
              <a:t>4.</a:t>
            </a:r>
            <a:r>
              <a:rPr lang="en-US" sz="4400" b="1" dirty="0">
                <a:solidFill>
                  <a:srgbClr val="FFFFFF"/>
                </a:solidFill>
                <a:latin typeface="Calibri" panose="020F0502020204030204"/>
                <a:cs typeface="Calibri" panose="020F0502020204030204"/>
              </a:rPr>
              <a:t>5</a:t>
            </a:r>
            <a:endParaRPr lang="en-US" sz="4400" b="1" dirty="0">
              <a:solidFill>
                <a:srgbClr val="FFFFFF"/>
              </a:solidFill>
              <a:latin typeface="Calibri" panose="020F0502020204030204"/>
              <a:cs typeface="Calibri" panose="020F0502020204030204"/>
            </a:endParaRPr>
          </a:p>
        </p:txBody>
      </p:sp>
      <p:sp>
        <p:nvSpPr>
          <p:cNvPr id="9" name="object 9"/>
          <p:cNvSpPr txBox="1"/>
          <p:nvPr/>
        </p:nvSpPr>
        <p:spPr>
          <a:xfrm>
            <a:off x="2514600" y="1278255"/>
            <a:ext cx="6609080" cy="279400"/>
          </a:xfrm>
          <a:prstGeom prst="rect">
            <a:avLst/>
          </a:prstGeom>
          <a:solidFill>
            <a:srgbClr val="D3D3D3"/>
          </a:solidFill>
        </p:spPr>
        <p:txBody>
          <a:bodyPr vert="horz" wrap="square" lIns="0" tIns="33655" rIns="0" bIns="0" rtlCol="0">
            <a:spAutoFit/>
          </a:bodyPr>
          <a:lstStyle/>
          <a:p>
            <a:pPr marL="90805" marR="278765" algn="just">
              <a:lnSpc>
                <a:spcPct val="100000"/>
              </a:lnSpc>
              <a:spcBef>
                <a:spcPts val="265"/>
              </a:spcBef>
            </a:pPr>
            <a:r>
              <a:rPr sz="1600" b="1" dirty="0">
                <a:solidFill>
                  <a:srgbClr val="C00000"/>
                </a:solidFill>
                <a:latin typeface="楷体" panose="02010609060101010101" charset="-122"/>
                <a:ea typeface="楷体" panose="02010609060101010101" charset="-122"/>
                <a:cs typeface="黑体" panose="02010609060101010101" charset="-122"/>
              </a:rPr>
              <a:t>如报考学院笔试有特殊要求，</a:t>
            </a:r>
            <a:r>
              <a:rPr sz="1600" b="1" spc="-10" dirty="0">
                <a:solidFill>
                  <a:srgbClr val="C00000"/>
                </a:solidFill>
                <a:latin typeface="楷体" panose="02010609060101010101" charset="-122"/>
                <a:ea typeface="楷体" panose="02010609060101010101" charset="-122"/>
                <a:cs typeface="黑体" panose="02010609060101010101" charset="-122"/>
              </a:rPr>
              <a:t>以</a:t>
            </a:r>
            <a:r>
              <a:rPr sz="1600" b="1" dirty="0">
                <a:solidFill>
                  <a:srgbClr val="C00000"/>
                </a:solidFill>
                <a:latin typeface="楷体" panose="02010609060101010101" charset="-122"/>
                <a:ea typeface="楷体" panose="02010609060101010101" charset="-122"/>
                <a:cs typeface="黑体" panose="02010609060101010101" charset="-122"/>
              </a:rPr>
              <a:t>学院公布复试实施细则规定要</a:t>
            </a:r>
            <a:r>
              <a:rPr sz="1600" b="1" spc="-10" dirty="0">
                <a:solidFill>
                  <a:srgbClr val="C00000"/>
                </a:solidFill>
                <a:latin typeface="楷体" panose="02010609060101010101" charset="-122"/>
                <a:ea typeface="楷体" panose="02010609060101010101" charset="-122"/>
                <a:cs typeface="黑体" panose="02010609060101010101" charset="-122"/>
              </a:rPr>
              <a:t>求</a:t>
            </a:r>
            <a:r>
              <a:rPr sz="1600" b="1" spc="-5" dirty="0">
                <a:solidFill>
                  <a:srgbClr val="C00000"/>
                </a:solidFill>
                <a:latin typeface="楷体" panose="02010609060101010101" charset="-122"/>
                <a:ea typeface="楷体" panose="02010609060101010101" charset="-122"/>
                <a:cs typeface="黑体" panose="02010609060101010101" charset="-122"/>
              </a:rPr>
              <a:t>为准。</a:t>
            </a:r>
            <a:endParaRPr sz="1600">
              <a:latin typeface="楷体" panose="02010609060101010101" charset="-122"/>
              <a:ea typeface="楷体" panose="02010609060101010101" charset="-122"/>
              <a:cs typeface="黑体" panose="0201060906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191000" cy="685800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2197607" y="2241804"/>
            <a:ext cx="3454908" cy="229209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740407" y="2141220"/>
            <a:ext cx="4355592" cy="2575560"/>
          </a:xfrm>
          <a:prstGeom prst="rect">
            <a:avLst/>
          </a:prstGeom>
          <a:blipFill>
            <a:blip r:embed="rId3" cstate="print"/>
            <a:stretch>
              <a:fillRect/>
            </a:stretch>
          </a:blipFill>
        </p:spPr>
        <p:txBody>
          <a:bodyPr wrap="square" lIns="0" tIns="0" rIns="0" bIns="0" rtlCol="0"/>
          <a:lstStyle/>
          <a:p>
            <a:endParaRPr>
              <a:effectLst/>
            </a:endParaRPr>
          </a:p>
        </p:txBody>
      </p:sp>
      <p:sp>
        <p:nvSpPr>
          <p:cNvPr id="6" name="object 6"/>
          <p:cNvSpPr txBox="1"/>
          <p:nvPr/>
        </p:nvSpPr>
        <p:spPr>
          <a:xfrm>
            <a:off x="6174740" y="2812922"/>
            <a:ext cx="5055235" cy="650240"/>
          </a:xfrm>
          <a:prstGeom prst="rect">
            <a:avLst/>
          </a:prstGeom>
        </p:spPr>
        <p:txBody>
          <a:bodyPr vert="horz" wrap="square" lIns="0" tIns="0" rIns="0" bIns="0" rtlCol="0">
            <a:spAutoFit/>
          </a:bodyPr>
          <a:lstStyle/>
          <a:p>
            <a:pPr marL="12700">
              <a:lnSpc>
                <a:spcPts val="5120"/>
              </a:lnSpc>
            </a:pPr>
            <a:r>
              <a:rPr sz="4400" dirty="0">
                <a:solidFill>
                  <a:srgbClr val="0D0D0D"/>
                </a:solidFill>
                <a:latin typeface="黑体" panose="02010609060101010101" charset="-122"/>
                <a:cs typeface="黑体" panose="02010609060101010101" charset="-122"/>
              </a:rPr>
              <a:t>应急准备及注意事</a:t>
            </a:r>
            <a:r>
              <a:rPr sz="4400" spc="5" dirty="0">
                <a:solidFill>
                  <a:srgbClr val="0D0D0D"/>
                </a:solidFill>
                <a:latin typeface="黑体" panose="02010609060101010101" charset="-122"/>
                <a:cs typeface="黑体" panose="02010609060101010101" charset="-122"/>
              </a:rPr>
              <a:t>项</a:t>
            </a:r>
            <a:endParaRPr sz="4400">
              <a:latin typeface="黑体" panose="02010609060101010101" charset="-122"/>
              <a:cs typeface="黑体" panose="02010609060101010101" charset="-122"/>
            </a:endParaRPr>
          </a:p>
        </p:txBody>
      </p:sp>
      <p:sp>
        <p:nvSpPr>
          <p:cNvPr id="7" name="object 7"/>
          <p:cNvSpPr/>
          <p:nvPr/>
        </p:nvSpPr>
        <p:spPr>
          <a:xfrm>
            <a:off x="4779264" y="310895"/>
            <a:ext cx="3098291" cy="774191"/>
          </a:xfrm>
          <a:prstGeom prst="rect">
            <a:avLst/>
          </a:prstGeom>
          <a:blipFill>
            <a:blip r:embed="rId4" cstate="print"/>
            <a:stretch>
              <a:fillRect/>
            </a:stretch>
          </a:blipFill>
        </p:spPr>
        <p:txBody>
          <a:bodyPr wrap="square" lIns="0" tIns="0" rIns="0" bIns="0" rtlCol="0"/>
          <a:lstStyle/>
          <a:p/>
        </p:txBody>
      </p:sp>
      <p:sp>
        <p:nvSpPr>
          <p:cNvPr id="8" name="object 8"/>
          <p:cNvSpPr txBox="1">
            <a:spLocks noGrp="1"/>
          </p:cNvSpPr>
          <p:nvPr>
            <p:ph type="ctrTitle"/>
          </p:nvPr>
        </p:nvSpPr>
        <p:spPr>
          <a:xfrm>
            <a:off x="777151" y="1113332"/>
            <a:ext cx="10637697" cy="377825"/>
          </a:xfrm>
          <a:prstGeom prst="rect">
            <a:avLst/>
          </a:prstGeom>
        </p:spPr>
        <p:txBody>
          <a:bodyPr vert="horz" wrap="square" lIns="0" tIns="0" rIns="0" bIns="0" rtlCol="0">
            <a:spAutoFit/>
          </a:bodyPr>
          <a:lstStyle/>
          <a:p>
            <a:pPr marL="4910455">
              <a:lnSpc>
                <a:spcPts val="2950"/>
              </a:lnSpc>
            </a:pPr>
            <a:r>
              <a:rPr lang="en-US" altLang="zh-CN" spc="-5" dirty="0"/>
              <a:t>2024</a:t>
            </a:r>
            <a:r>
              <a:rPr spc="-5" dirty="0"/>
              <a:t>年硕士研究生招生网络远程复试指南</a:t>
            </a:r>
            <a:endParaRPr spc="-5" dirty="0"/>
          </a:p>
        </p:txBody>
      </p:sp>
      <p:sp>
        <p:nvSpPr>
          <p:cNvPr id="9" name="object 9"/>
          <p:cNvSpPr/>
          <p:nvPr/>
        </p:nvSpPr>
        <p:spPr>
          <a:xfrm>
            <a:off x="7985759" y="641604"/>
            <a:ext cx="4206240" cy="99060"/>
          </a:xfrm>
          <a:prstGeom prst="rect">
            <a:avLst/>
          </a:prstGeom>
          <a:blipFill>
            <a:blip r:embed="rId5" cstate="print"/>
            <a:stretch>
              <a:fillRect/>
            </a:stretch>
          </a:blipFill>
        </p:spPr>
        <p:txBody>
          <a:bodyPr wrap="square" lIns="0" tIns="0" rIns="0" bIns="0" rtlCol="0"/>
          <a:lstStyle/>
          <a:p/>
        </p:txBody>
      </p:sp>
      <p:sp>
        <p:nvSpPr>
          <p:cNvPr id="11" name="文本框 10"/>
          <p:cNvSpPr txBox="1"/>
          <p:nvPr/>
        </p:nvSpPr>
        <p:spPr>
          <a:xfrm>
            <a:off x="3200400" y="2667000"/>
            <a:ext cx="1676400" cy="1139825"/>
          </a:xfrm>
          <a:prstGeom prst="rect">
            <a:avLst/>
          </a:prstGeom>
          <a:noFill/>
        </p:spPr>
        <p:txBody>
          <a:bodyPr wrap="square" rtlCol="0">
            <a:noAutofit/>
          </a:bodyPr>
          <a:p>
            <a:r>
              <a:rPr lang="en-US" altLang="zh-CN" sz="8000">
                <a:solidFill>
                  <a:schemeClr val="bg1"/>
                </a:solidFill>
              </a:rPr>
              <a:t>05</a:t>
            </a:r>
            <a:endParaRPr lang="en-US" altLang="zh-CN" sz="800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91160">
              <a:lnSpc>
                <a:spcPts val="5005"/>
              </a:lnSpc>
            </a:pPr>
            <a:r>
              <a:rPr dirty="0"/>
              <a:t>应急准</a:t>
            </a:r>
            <a:r>
              <a:rPr spc="-5" dirty="0"/>
              <a:t>备</a:t>
            </a:r>
            <a:endParaRPr spc="-5" dirty="0"/>
          </a:p>
        </p:txBody>
      </p:sp>
      <p:sp>
        <p:nvSpPr>
          <p:cNvPr id="3" name="object 3"/>
          <p:cNvSpPr/>
          <p:nvPr/>
        </p:nvSpPr>
        <p:spPr>
          <a:xfrm>
            <a:off x="8929116" y="333756"/>
            <a:ext cx="2712720" cy="678180"/>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1280160" y="1080516"/>
            <a:ext cx="10361676" cy="45720"/>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357200" y="325120"/>
            <a:ext cx="975207" cy="1126058"/>
          </a:xfrm>
          <a:prstGeom prst="rect">
            <a:avLst/>
          </a:prstGeom>
          <a:blipFill>
            <a:blip r:embed="rId3" cstate="print"/>
            <a:stretch>
              <a:fillRect/>
            </a:stretch>
          </a:blipFill>
        </p:spPr>
        <p:txBody>
          <a:bodyPr wrap="square" lIns="0" tIns="0" rIns="0" bIns="0" rtlCol="0"/>
          <a:lstStyle/>
          <a:p/>
        </p:txBody>
      </p:sp>
      <p:sp>
        <p:nvSpPr>
          <p:cNvPr id="6" name="object 6"/>
          <p:cNvSpPr txBox="1"/>
          <p:nvPr/>
        </p:nvSpPr>
        <p:spPr>
          <a:xfrm>
            <a:off x="387985" y="418465"/>
            <a:ext cx="944880" cy="923290"/>
          </a:xfrm>
          <a:prstGeom prst="rect">
            <a:avLst/>
          </a:prstGeom>
        </p:spPr>
        <p:txBody>
          <a:bodyPr vert="horz" wrap="square" lIns="0" tIns="0" rIns="0" bIns="0" rtlCol="0">
            <a:spAutoFit/>
          </a:bodyPr>
          <a:lstStyle/>
          <a:p>
            <a:pPr marL="12700">
              <a:lnSpc>
                <a:spcPct val="100000"/>
              </a:lnSpc>
            </a:pPr>
            <a:r>
              <a:rPr lang="en-US" sz="6000" b="1" dirty="0">
                <a:solidFill>
                  <a:srgbClr val="FFFFFF"/>
                </a:solidFill>
                <a:latin typeface="Calibri" panose="020F0502020204030204"/>
                <a:cs typeface="Calibri" panose="020F0502020204030204"/>
              </a:rPr>
              <a:t>5.</a:t>
            </a:r>
            <a:r>
              <a:rPr lang="en-US" sz="4400" b="1" dirty="0">
                <a:solidFill>
                  <a:srgbClr val="FFFFFF"/>
                </a:solidFill>
                <a:latin typeface="Calibri" panose="020F0502020204030204"/>
                <a:cs typeface="Calibri" panose="020F0502020204030204"/>
              </a:rPr>
              <a:t>1</a:t>
            </a:r>
            <a:endParaRPr sz="4400">
              <a:latin typeface="Calibri" panose="020F0502020204030204"/>
              <a:cs typeface="Calibri" panose="020F0502020204030204"/>
            </a:endParaRPr>
          </a:p>
        </p:txBody>
      </p:sp>
      <p:sp>
        <p:nvSpPr>
          <p:cNvPr id="7" name="object 7"/>
          <p:cNvSpPr txBox="1"/>
          <p:nvPr/>
        </p:nvSpPr>
        <p:spPr>
          <a:xfrm>
            <a:off x="1827530" y="1371600"/>
            <a:ext cx="9469755" cy="4796790"/>
          </a:xfrm>
          <a:prstGeom prst="rect">
            <a:avLst/>
          </a:prstGeom>
        </p:spPr>
        <p:txBody>
          <a:bodyPr vert="horz" wrap="square" lIns="0" tIns="0" rIns="0" bIns="0" rtlCol="0">
            <a:noAutofit/>
          </a:bodyPr>
          <a:lstStyle/>
          <a:p>
            <a:pPr marL="12700" marR="5080">
              <a:lnSpc>
                <a:spcPct val="150000"/>
              </a:lnSpc>
            </a:pPr>
            <a:r>
              <a:rPr sz="1600" dirty="0">
                <a:solidFill>
                  <a:srgbClr val="585858"/>
                </a:solidFill>
                <a:latin typeface="楷体" panose="02010609060101010101" charset="-122"/>
                <a:ea typeface="楷体" panose="02010609060101010101" charset="-122"/>
                <a:cs typeface="楷体" panose="02010609060101010101" charset="-122"/>
              </a:rPr>
              <a:t>紧急联系人。将报考学院紧急联系人手机号码抄写在一张纸上，将纸放置在座位 </a:t>
            </a:r>
            <a:r>
              <a:rPr sz="1600" spc="-940" dirty="0">
                <a:solidFill>
                  <a:srgbClr val="585858"/>
                </a:solidFill>
                <a:latin typeface="楷体" panose="02010609060101010101" charset="-122"/>
                <a:ea typeface="楷体" panose="02010609060101010101" charset="-122"/>
                <a:cs typeface="楷体" panose="02010609060101010101" charset="-122"/>
              </a:rPr>
              <a:t> </a:t>
            </a:r>
            <a:r>
              <a:rPr sz="1600" dirty="0">
                <a:solidFill>
                  <a:srgbClr val="585858"/>
                </a:solidFill>
                <a:latin typeface="楷体" panose="02010609060101010101" charset="-122"/>
                <a:ea typeface="楷体" panose="02010609060101010101" charset="-122"/>
                <a:cs typeface="楷体" panose="02010609060101010101" charset="-122"/>
              </a:rPr>
              <a:t>1.5米范围外，出现紧急情况可即刻联系。</a:t>
            </a:r>
            <a:endParaRPr sz="1600">
              <a:latin typeface="楷体" panose="02010609060101010101" charset="-122"/>
              <a:ea typeface="楷体" panose="02010609060101010101" charset="-122"/>
              <a:cs typeface="楷体" panose="02010609060101010101" charset="-122"/>
            </a:endParaRPr>
          </a:p>
          <a:p>
            <a:pPr marL="12700" marR="5080">
              <a:lnSpc>
                <a:spcPct val="150000"/>
              </a:lnSpc>
              <a:spcBef>
                <a:spcPts val="1800"/>
              </a:spcBef>
            </a:pPr>
            <a:r>
              <a:rPr sz="1600" dirty="0">
                <a:solidFill>
                  <a:srgbClr val="585858"/>
                </a:solidFill>
                <a:latin typeface="楷体" panose="02010609060101010101" charset="-122"/>
                <a:ea typeface="楷体" panose="02010609060101010101" charset="-122"/>
                <a:cs typeface="楷体" panose="02010609060101010101" charset="-122"/>
              </a:rPr>
              <a:t>在远程单独笔试和复试过程中，如发生设备或网络故障，应主动采用学校（初试）</a:t>
            </a:r>
            <a:r>
              <a:rPr sz="1600" spc="-5" dirty="0">
                <a:solidFill>
                  <a:srgbClr val="585858"/>
                </a:solidFill>
                <a:latin typeface="楷体" panose="02010609060101010101" charset="-122"/>
                <a:ea typeface="楷体" panose="02010609060101010101" charset="-122"/>
                <a:cs typeface="楷体" panose="02010609060101010101" charset="-122"/>
              </a:rPr>
              <a:t>、  </a:t>
            </a:r>
            <a:r>
              <a:rPr sz="1600" dirty="0">
                <a:solidFill>
                  <a:srgbClr val="585858"/>
                </a:solidFill>
                <a:latin typeface="楷体" panose="02010609060101010101" charset="-122"/>
                <a:ea typeface="楷体" panose="02010609060101010101" charset="-122"/>
                <a:cs typeface="楷体" panose="02010609060101010101" charset="-122"/>
              </a:rPr>
              <a:t>学院（复试）规定方式与学校、学院保持沟通，启用备用方案。如考生一直无故无 </a:t>
            </a:r>
            <a:r>
              <a:rPr sz="1600" spc="-940" dirty="0">
                <a:solidFill>
                  <a:srgbClr val="585858"/>
                </a:solidFill>
                <a:latin typeface="楷体" panose="02010609060101010101" charset="-122"/>
                <a:ea typeface="楷体" panose="02010609060101010101" charset="-122"/>
                <a:cs typeface="楷体" panose="02010609060101010101" charset="-122"/>
              </a:rPr>
              <a:t> </a:t>
            </a:r>
            <a:r>
              <a:rPr sz="1600" dirty="0">
                <a:solidFill>
                  <a:srgbClr val="585858"/>
                </a:solidFill>
                <a:latin typeface="楷体" panose="02010609060101010101" charset="-122"/>
                <a:ea typeface="楷体" panose="02010609060101010101" charset="-122"/>
                <a:cs typeface="楷体" panose="02010609060101010101" charset="-122"/>
              </a:rPr>
              <a:t>法联系，可视为放弃考试。</a:t>
            </a:r>
            <a:endParaRPr sz="1600">
              <a:latin typeface="楷体" panose="02010609060101010101" charset="-122"/>
              <a:ea typeface="楷体" panose="02010609060101010101" charset="-122"/>
              <a:cs typeface="楷体" panose="02010609060101010101" charset="-122"/>
            </a:endParaRPr>
          </a:p>
          <a:p>
            <a:pPr>
              <a:lnSpc>
                <a:spcPct val="100000"/>
              </a:lnSpc>
              <a:spcBef>
                <a:spcPts val="10"/>
              </a:spcBef>
            </a:pPr>
            <a:endParaRPr sz="1600">
              <a:latin typeface="楷体" panose="02010609060101010101" charset="-122"/>
              <a:ea typeface="楷体" panose="02010609060101010101" charset="-122"/>
              <a:cs typeface="楷体" panose="02010609060101010101" charset="-122"/>
            </a:endParaRPr>
          </a:p>
          <a:p>
            <a:pPr marL="12700">
              <a:lnSpc>
                <a:spcPct val="100000"/>
              </a:lnSpc>
            </a:pPr>
            <a:r>
              <a:rPr sz="1600" dirty="0">
                <a:solidFill>
                  <a:srgbClr val="585858"/>
                </a:solidFill>
                <a:latin typeface="楷体" panose="02010609060101010101" charset="-122"/>
                <a:ea typeface="楷体" panose="02010609060101010101" charset="-122"/>
                <a:cs typeface="楷体" panose="02010609060101010101" charset="-122"/>
              </a:rPr>
              <a:t>停电应急。电脑及手机事先充满电，同时最好另外准备一块充电宝!</a:t>
            </a:r>
            <a:endParaRPr sz="1600">
              <a:latin typeface="楷体" panose="02010609060101010101" charset="-122"/>
              <a:ea typeface="楷体" panose="02010609060101010101" charset="-122"/>
              <a:cs typeface="楷体" panose="02010609060101010101" charset="-122"/>
            </a:endParaRPr>
          </a:p>
          <a:p>
            <a:pPr>
              <a:lnSpc>
                <a:spcPct val="100000"/>
              </a:lnSpc>
              <a:spcBef>
                <a:spcPts val="5"/>
              </a:spcBef>
            </a:pPr>
            <a:endParaRPr sz="1600" dirty="0">
              <a:solidFill>
                <a:srgbClr val="585858"/>
              </a:solidFill>
              <a:latin typeface="楷体" panose="02010609060101010101" charset="-122"/>
              <a:ea typeface="楷体" panose="02010609060101010101" charset="-122"/>
              <a:cs typeface="楷体" panose="02010609060101010101" charset="-122"/>
            </a:endParaRPr>
          </a:p>
          <a:p>
            <a:pPr>
              <a:lnSpc>
                <a:spcPct val="100000"/>
              </a:lnSpc>
              <a:spcBef>
                <a:spcPts val="5"/>
              </a:spcBef>
            </a:pPr>
            <a:r>
              <a:rPr sz="1600" dirty="0">
                <a:solidFill>
                  <a:srgbClr val="585858"/>
                </a:solidFill>
                <a:latin typeface="楷体" panose="02010609060101010101" charset="-122"/>
                <a:ea typeface="楷体" panose="02010609060101010101" charset="-122"/>
                <a:cs typeface="楷体" panose="02010609060101010101" charset="-122"/>
              </a:rPr>
              <a:t>网络环境应急。将手机话费提前充值，确保话费流量充足，以便在</a:t>
            </a:r>
            <a:r>
              <a:rPr sz="1600" spc="-5" dirty="0">
                <a:solidFill>
                  <a:srgbClr val="585858"/>
                </a:solidFill>
                <a:latin typeface="楷体" panose="02010609060101010101" charset="-122"/>
                <a:ea typeface="楷体" panose="02010609060101010101" charset="-122"/>
                <a:cs typeface="楷体" panose="02010609060101010101" charset="-122"/>
              </a:rPr>
              <a:t>WIFI</a:t>
            </a:r>
            <a:r>
              <a:rPr sz="1600" dirty="0">
                <a:solidFill>
                  <a:srgbClr val="585858"/>
                </a:solidFill>
                <a:latin typeface="楷体" panose="02010609060101010101" charset="-122"/>
                <a:ea typeface="楷体" panose="02010609060101010101" charset="-122"/>
                <a:cs typeface="楷体" panose="02010609060101010101" charset="-122"/>
              </a:rPr>
              <a:t>信号出现</a:t>
            </a:r>
            <a:r>
              <a:rPr sz="1600" spc="-5" dirty="0">
                <a:solidFill>
                  <a:srgbClr val="585858"/>
                </a:solidFill>
                <a:latin typeface="楷体" panose="02010609060101010101" charset="-122"/>
                <a:ea typeface="楷体" panose="02010609060101010101" charset="-122"/>
                <a:cs typeface="楷体" panose="02010609060101010101" charset="-122"/>
              </a:rPr>
              <a:t>问  </a:t>
            </a:r>
            <a:r>
              <a:rPr sz="1600" dirty="0">
                <a:solidFill>
                  <a:srgbClr val="585858"/>
                </a:solidFill>
                <a:latin typeface="楷体" panose="02010609060101010101" charset="-122"/>
                <a:ea typeface="楷体" panose="02010609060101010101" charset="-122"/>
                <a:cs typeface="楷体" panose="02010609060101010101" charset="-122"/>
              </a:rPr>
              <a:t>题时移动网络可随时启动。</a:t>
            </a:r>
            <a:endParaRPr sz="1600" dirty="0">
              <a:solidFill>
                <a:srgbClr val="585858"/>
              </a:solidFill>
              <a:latin typeface="楷体" panose="02010609060101010101" charset="-122"/>
              <a:ea typeface="楷体" panose="02010609060101010101" charset="-122"/>
              <a:cs typeface="楷体" panose="02010609060101010101" charset="-122"/>
            </a:endParaRPr>
          </a:p>
          <a:p>
            <a:pPr>
              <a:lnSpc>
                <a:spcPct val="100000"/>
              </a:lnSpc>
              <a:spcBef>
                <a:spcPts val="5"/>
              </a:spcBef>
            </a:pPr>
            <a:endParaRPr sz="1600" dirty="0">
              <a:solidFill>
                <a:srgbClr val="585858"/>
              </a:solidFill>
              <a:latin typeface="楷体" panose="02010609060101010101" charset="-122"/>
              <a:ea typeface="楷体" panose="02010609060101010101" charset="-122"/>
              <a:cs typeface="楷体" panose="02010609060101010101" charset="-122"/>
            </a:endParaRPr>
          </a:p>
          <a:p>
            <a:pPr marL="12700" algn="just">
              <a:lnSpc>
                <a:spcPct val="100000"/>
              </a:lnSpc>
            </a:pPr>
            <a:r>
              <a:rPr sz="1600" dirty="0">
                <a:solidFill>
                  <a:srgbClr val="585858"/>
                </a:solidFill>
                <a:latin typeface="楷体" panose="02010609060101010101" charset="-122"/>
                <a:ea typeface="楷体" panose="02010609060101010101" charset="-122"/>
                <a:cs typeface="楷体" panose="02010609060101010101" charset="-122"/>
                <a:sym typeface="+mn-ea"/>
              </a:rPr>
              <a:t>提前关闭闹钟。</a:t>
            </a:r>
            <a:endParaRPr sz="1600">
              <a:latin typeface="楷体" panose="02010609060101010101" charset="-122"/>
              <a:ea typeface="楷体" panose="02010609060101010101" charset="-122"/>
              <a:cs typeface="楷体" panose="02010609060101010101" charset="-122"/>
            </a:endParaRPr>
          </a:p>
          <a:p>
            <a:pPr>
              <a:lnSpc>
                <a:spcPct val="100000"/>
              </a:lnSpc>
              <a:spcBef>
                <a:spcPts val="40"/>
              </a:spcBef>
            </a:pPr>
            <a:endParaRPr sz="1600">
              <a:latin typeface="楷体" panose="02010609060101010101" charset="-122"/>
              <a:ea typeface="楷体" panose="02010609060101010101" charset="-122"/>
              <a:cs typeface="楷体" panose="02010609060101010101" charset="-122"/>
            </a:endParaRPr>
          </a:p>
          <a:p>
            <a:pPr marL="12700" marR="5080">
              <a:lnSpc>
                <a:spcPct val="100000"/>
              </a:lnSpc>
            </a:pPr>
            <a:r>
              <a:rPr sz="1600" dirty="0">
                <a:solidFill>
                  <a:srgbClr val="585858"/>
                </a:solidFill>
                <a:latin typeface="楷体" panose="02010609060101010101" charset="-122"/>
                <a:ea typeface="楷体" panose="02010609060101010101" charset="-122"/>
                <a:cs typeface="楷体" panose="02010609060101010101" charset="-122"/>
                <a:sym typeface="+mn-ea"/>
              </a:rPr>
              <a:t>拦截必要来电外的所有来电。如果用流量联网，则关闭手机通话功能、屏蔽来电或  </a:t>
            </a:r>
            <a:r>
              <a:rPr sz="1600" spc="-5" dirty="0">
                <a:solidFill>
                  <a:srgbClr val="585858"/>
                </a:solidFill>
                <a:latin typeface="楷体" panose="02010609060101010101" charset="-122"/>
                <a:ea typeface="楷体" panose="02010609060101010101" charset="-122"/>
                <a:cs typeface="楷体" panose="02010609060101010101" charset="-122"/>
                <a:sym typeface="+mn-ea"/>
              </a:rPr>
              <a:t>设置成来电转接。如果使用wifi联网，可直接关闭移动数据连接。</a:t>
            </a:r>
            <a:endParaRPr sz="1600" spc="-5" dirty="0">
              <a:solidFill>
                <a:srgbClr val="585858"/>
              </a:solidFill>
              <a:latin typeface="楷体" panose="02010609060101010101" charset="-122"/>
              <a:ea typeface="楷体" panose="02010609060101010101" charset="-122"/>
              <a:cs typeface="楷体" panose="02010609060101010101" charset="-122"/>
              <a:sym typeface="+mn-ea"/>
            </a:endParaRPr>
          </a:p>
          <a:p>
            <a:pPr marL="12700" marR="5080">
              <a:lnSpc>
                <a:spcPct val="100000"/>
              </a:lnSpc>
            </a:pPr>
            <a:endParaRPr sz="1600" spc="-5" dirty="0">
              <a:solidFill>
                <a:srgbClr val="585858"/>
              </a:solidFill>
              <a:latin typeface="楷体" panose="02010609060101010101" charset="-122"/>
              <a:ea typeface="楷体" panose="02010609060101010101" charset="-122"/>
              <a:cs typeface="楷体" panose="02010609060101010101" charset="-122"/>
              <a:sym typeface="+mn-ea"/>
            </a:endParaRPr>
          </a:p>
          <a:p>
            <a:pPr marL="12700" marR="5080">
              <a:lnSpc>
                <a:spcPct val="100000"/>
              </a:lnSpc>
            </a:pPr>
            <a:r>
              <a:rPr sz="1600" dirty="0">
                <a:solidFill>
                  <a:srgbClr val="585858"/>
                </a:solidFill>
                <a:latin typeface="楷体" panose="02010609060101010101" charset="-122"/>
                <a:ea typeface="楷体" panose="02010609060101010101" charset="-122"/>
                <a:cs typeface="楷体" panose="02010609060101010101" charset="-122"/>
                <a:sym typeface="+mn-ea"/>
              </a:rPr>
              <a:t>将报考学院远程单独笔试、复试紧急联系电话加入手机白名单，在电话拦截规则中，  选择拦截除白名单以外的所有来电，杜绝其他电话呼入，考后再恢复设置。</a:t>
            </a:r>
            <a:endParaRPr>
              <a:latin typeface="楷体" panose="02010609060101010101" charset="-122"/>
              <a:ea typeface="楷体" panose="02010609060101010101" charset="-122"/>
              <a:cs typeface="楷体" panose="02010609060101010101" charset="-122"/>
            </a:endParaRPr>
          </a:p>
          <a:p>
            <a:pPr marL="12700" marR="5080">
              <a:lnSpc>
                <a:spcPct val="100000"/>
              </a:lnSpc>
            </a:pPr>
            <a:endParaRPr>
              <a:latin typeface="楷体" panose="02010609060101010101" charset="-122"/>
              <a:ea typeface="楷体" panose="02010609060101010101" charset="-122"/>
              <a:cs typeface="楷体" panose="02010609060101010101" charset="-122"/>
            </a:endParaRPr>
          </a:p>
          <a:p>
            <a:pPr>
              <a:lnSpc>
                <a:spcPct val="100000"/>
              </a:lnSpc>
              <a:spcBef>
                <a:spcPts val="40"/>
              </a:spcBef>
            </a:pPr>
            <a:endParaRPr>
              <a:latin typeface="楷体" panose="02010609060101010101" charset="-122"/>
              <a:ea typeface="楷体" panose="02010609060101010101" charset="-122"/>
              <a:cs typeface="楷体" panose="02010609060101010101" charset="-122"/>
            </a:endParaRPr>
          </a:p>
          <a:p>
            <a:pPr>
              <a:lnSpc>
                <a:spcPct val="100000"/>
              </a:lnSpc>
              <a:spcBef>
                <a:spcPts val="5"/>
              </a:spcBef>
            </a:pPr>
            <a:endParaRPr>
              <a:latin typeface="楷体" panose="02010609060101010101" charset="-122"/>
              <a:ea typeface="楷体" panose="02010609060101010101" charset="-122"/>
              <a:cs typeface="楷体" panose="02010609060101010101" charset="-122"/>
            </a:endParaRPr>
          </a:p>
        </p:txBody>
      </p:sp>
      <p:sp>
        <p:nvSpPr>
          <p:cNvPr id="8" name="object 8"/>
          <p:cNvSpPr/>
          <p:nvPr/>
        </p:nvSpPr>
        <p:spPr>
          <a:xfrm>
            <a:off x="1543342" y="1451127"/>
            <a:ext cx="221157" cy="220980"/>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545234" y="3327564"/>
            <a:ext cx="221200" cy="220979"/>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1545818" y="3810076"/>
            <a:ext cx="221188" cy="220979"/>
          </a:xfrm>
          <a:prstGeom prst="rect">
            <a:avLst/>
          </a:prstGeom>
          <a:blipFill>
            <a:blip r:embed="rId6" cstate="print"/>
            <a:stretch>
              <a:fillRect/>
            </a:stretch>
          </a:blipFill>
        </p:spPr>
        <p:txBody>
          <a:bodyPr wrap="square" lIns="0" tIns="0" rIns="0" bIns="0" rtlCol="0"/>
          <a:lstStyle/>
          <a:p/>
        </p:txBody>
      </p:sp>
      <p:sp>
        <p:nvSpPr>
          <p:cNvPr id="11" name="object 11"/>
          <p:cNvSpPr/>
          <p:nvPr/>
        </p:nvSpPr>
        <p:spPr>
          <a:xfrm>
            <a:off x="1542694" y="2438234"/>
            <a:ext cx="221200" cy="220980"/>
          </a:xfrm>
          <a:prstGeom prst="rect">
            <a:avLst/>
          </a:prstGeom>
          <a:blipFill>
            <a:blip r:embed="rId7" cstate="print"/>
            <a:stretch>
              <a:fillRect/>
            </a:stretch>
          </a:blipFill>
        </p:spPr>
        <p:txBody>
          <a:bodyPr wrap="square" lIns="0" tIns="0" rIns="0" bIns="0" rtlCol="0"/>
          <a:lstStyle/>
          <a:p/>
        </p:txBody>
      </p:sp>
      <p:sp>
        <p:nvSpPr>
          <p:cNvPr id="12" name="object 10"/>
          <p:cNvSpPr/>
          <p:nvPr/>
        </p:nvSpPr>
        <p:spPr>
          <a:xfrm>
            <a:off x="1546453" y="4572076"/>
            <a:ext cx="221188" cy="220979"/>
          </a:xfrm>
          <a:prstGeom prst="rect">
            <a:avLst/>
          </a:prstGeom>
          <a:blipFill>
            <a:blip r:embed="rId6" cstate="print"/>
            <a:stretch>
              <a:fillRect/>
            </a:stretch>
          </a:blipFill>
        </p:spPr>
        <p:txBody>
          <a:bodyPr wrap="square" lIns="0" tIns="0" rIns="0" bIns="0" rtlCol="0"/>
          <a:p/>
        </p:txBody>
      </p:sp>
      <p:sp>
        <p:nvSpPr>
          <p:cNvPr id="13" name="object 10"/>
          <p:cNvSpPr/>
          <p:nvPr/>
        </p:nvSpPr>
        <p:spPr>
          <a:xfrm>
            <a:off x="1547088" y="5029276"/>
            <a:ext cx="221188" cy="220979"/>
          </a:xfrm>
          <a:prstGeom prst="rect">
            <a:avLst/>
          </a:prstGeom>
          <a:blipFill>
            <a:blip r:embed="rId6" cstate="print"/>
            <a:stretch>
              <a:fillRect/>
            </a:stretch>
          </a:blipFill>
        </p:spPr>
        <p:txBody>
          <a:bodyPr wrap="square" lIns="0" tIns="0" rIns="0" bIns="0" rtlCol="0"/>
          <a:p/>
        </p:txBody>
      </p:sp>
      <p:sp>
        <p:nvSpPr>
          <p:cNvPr id="14" name="object 10"/>
          <p:cNvSpPr/>
          <p:nvPr/>
        </p:nvSpPr>
        <p:spPr>
          <a:xfrm>
            <a:off x="1542643" y="5816676"/>
            <a:ext cx="221188" cy="220979"/>
          </a:xfrm>
          <a:prstGeom prst="rect">
            <a:avLst/>
          </a:prstGeom>
          <a:blipFill>
            <a:blip r:embed="rId6" cstate="print"/>
            <a:stretch>
              <a:fillRect/>
            </a:stretch>
          </a:blipFill>
        </p:spPr>
        <p:txBody>
          <a:bodyPr wrap="square" lIns="0" tIns="0" rIns="0" bIns="0" rtlCol="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91160">
              <a:lnSpc>
                <a:spcPts val="5005"/>
              </a:lnSpc>
            </a:pPr>
            <a:r>
              <a:rPr dirty="0"/>
              <a:t>设备防扰准</a:t>
            </a:r>
            <a:r>
              <a:rPr spc="-5" dirty="0"/>
              <a:t>备</a:t>
            </a:r>
            <a:endParaRPr spc="-5" dirty="0"/>
          </a:p>
        </p:txBody>
      </p:sp>
      <p:sp>
        <p:nvSpPr>
          <p:cNvPr id="3" name="object 3"/>
          <p:cNvSpPr/>
          <p:nvPr/>
        </p:nvSpPr>
        <p:spPr>
          <a:xfrm>
            <a:off x="8929116" y="333756"/>
            <a:ext cx="2712720" cy="678180"/>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1280160" y="1080516"/>
            <a:ext cx="10361676" cy="45720"/>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357200" y="325120"/>
            <a:ext cx="975207" cy="1126058"/>
          </a:xfrm>
          <a:prstGeom prst="rect">
            <a:avLst/>
          </a:prstGeom>
          <a:blipFill>
            <a:blip r:embed="rId3" cstate="print"/>
            <a:stretch>
              <a:fillRect/>
            </a:stretch>
          </a:blipFill>
        </p:spPr>
        <p:txBody>
          <a:bodyPr wrap="square" lIns="0" tIns="0" rIns="0" bIns="0" rtlCol="0"/>
          <a:lstStyle/>
          <a:p/>
        </p:txBody>
      </p:sp>
      <p:sp>
        <p:nvSpPr>
          <p:cNvPr id="6" name="object 6"/>
          <p:cNvSpPr txBox="1"/>
          <p:nvPr/>
        </p:nvSpPr>
        <p:spPr>
          <a:xfrm>
            <a:off x="371475" y="418465"/>
            <a:ext cx="908685" cy="923290"/>
          </a:xfrm>
          <a:prstGeom prst="rect">
            <a:avLst/>
          </a:prstGeom>
        </p:spPr>
        <p:txBody>
          <a:bodyPr vert="horz" wrap="square" lIns="0" tIns="0" rIns="0" bIns="0" rtlCol="0">
            <a:spAutoFit/>
          </a:bodyPr>
          <a:lstStyle/>
          <a:p>
            <a:pPr marL="12700">
              <a:lnSpc>
                <a:spcPct val="100000"/>
              </a:lnSpc>
            </a:pPr>
            <a:r>
              <a:rPr lang="en-US" sz="6000" b="1" dirty="0">
                <a:solidFill>
                  <a:srgbClr val="FFFFFF"/>
                </a:solidFill>
                <a:latin typeface="Calibri" panose="020F0502020204030204"/>
                <a:cs typeface="Calibri" panose="020F0502020204030204"/>
              </a:rPr>
              <a:t>5.</a:t>
            </a:r>
            <a:r>
              <a:rPr lang="en-US" sz="4400" b="1" dirty="0">
                <a:solidFill>
                  <a:srgbClr val="FFFFFF"/>
                </a:solidFill>
                <a:latin typeface="Calibri" panose="020F0502020204030204"/>
                <a:cs typeface="Calibri" panose="020F0502020204030204"/>
              </a:rPr>
              <a:t>2</a:t>
            </a:r>
            <a:endParaRPr lang="en-US" sz="4400" b="1" dirty="0">
              <a:solidFill>
                <a:srgbClr val="FFFFFF"/>
              </a:solidFill>
              <a:latin typeface="Calibri" panose="020F0502020204030204"/>
              <a:cs typeface="Calibri" panose="020F0502020204030204"/>
            </a:endParaRPr>
          </a:p>
        </p:txBody>
      </p:sp>
      <p:sp>
        <p:nvSpPr>
          <p:cNvPr id="7" name="object 7"/>
          <p:cNvSpPr txBox="1"/>
          <p:nvPr/>
        </p:nvSpPr>
        <p:spPr>
          <a:xfrm>
            <a:off x="1857375" y="1344295"/>
            <a:ext cx="9424035" cy="5187950"/>
          </a:xfrm>
          <a:prstGeom prst="rect">
            <a:avLst/>
          </a:prstGeom>
        </p:spPr>
        <p:txBody>
          <a:bodyPr vert="horz" wrap="square" lIns="0" tIns="0" rIns="0" bIns="0" rtlCol="0">
            <a:noAutofit/>
          </a:bodyPr>
          <a:lstStyle/>
          <a:p>
            <a:pPr>
              <a:lnSpc>
                <a:spcPct val="100000"/>
              </a:lnSpc>
              <a:spcBef>
                <a:spcPts val="40"/>
              </a:spcBef>
            </a:pPr>
            <a:r>
              <a:rPr sz="1600" spc="-5" dirty="0">
                <a:solidFill>
                  <a:srgbClr val="585858"/>
                </a:solidFill>
                <a:latin typeface="楷体" panose="02010609060101010101" charset="-122"/>
                <a:ea typeface="楷体" panose="02010609060101010101" charset="-122"/>
                <a:cs typeface="楷体" panose="02010609060101010101" charset="-122"/>
              </a:rPr>
              <a:t>拦截短信和app通知。除应试期间需要使用的app外，将所有其他app </a:t>
            </a:r>
            <a:r>
              <a:rPr sz="1600" dirty="0">
                <a:solidFill>
                  <a:srgbClr val="585858"/>
                </a:solidFill>
                <a:latin typeface="楷体" panose="02010609060101010101" charset="-122"/>
                <a:ea typeface="楷体" panose="02010609060101010101" charset="-122"/>
                <a:cs typeface="楷体" panose="02010609060101010101" charset="-122"/>
              </a:rPr>
              <a:t>的通知功能关</a:t>
            </a:r>
            <a:r>
              <a:rPr sz="1600" spc="-844" dirty="0">
                <a:solidFill>
                  <a:srgbClr val="585858"/>
                </a:solidFill>
                <a:latin typeface="楷体" panose="02010609060101010101" charset="-122"/>
                <a:ea typeface="楷体" panose="02010609060101010101" charset="-122"/>
                <a:cs typeface="楷体" panose="02010609060101010101" charset="-122"/>
              </a:rPr>
              <a:t> </a:t>
            </a:r>
            <a:r>
              <a:rPr sz="1600" dirty="0">
                <a:solidFill>
                  <a:srgbClr val="585858"/>
                </a:solidFill>
                <a:latin typeface="楷体" panose="02010609060101010101" charset="-122"/>
                <a:ea typeface="楷体" panose="02010609060101010101" charset="-122"/>
                <a:cs typeface="楷体" panose="02010609060101010101" charset="-122"/>
              </a:rPr>
              <a:t>闭，防止app消息提醒影响考试，同时拦截所有短信通知，考后再恢复设置。</a:t>
            </a:r>
            <a:endParaRPr sz="1600">
              <a:latin typeface="楷体" panose="02010609060101010101" charset="-122"/>
              <a:ea typeface="楷体" panose="02010609060101010101" charset="-122"/>
              <a:cs typeface="楷体" panose="02010609060101010101" charset="-122"/>
            </a:endParaRPr>
          </a:p>
          <a:p>
            <a:pPr>
              <a:lnSpc>
                <a:spcPct val="100000"/>
              </a:lnSpc>
              <a:spcBef>
                <a:spcPts val="40"/>
              </a:spcBef>
            </a:pPr>
            <a:endParaRPr sz="1600">
              <a:latin typeface="楷体" panose="02010609060101010101" charset="-122"/>
              <a:ea typeface="楷体" panose="02010609060101010101" charset="-122"/>
              <a:cs typeface="楷体" panose="02010609060101010101" charset="-122"/>
            </a:endParaRPr>
          </a:p>
          <a:p>
            <a:pPr marL="12700" marR="259080" algn="just">
              <a:lnSpc>
                <a:spcPct val="100000"/>
              </a:lnSpc>
            </a:pPr>
            <a:r>
              <a:rPr sz="1600" dirty="0">
                <a:solidFill>
                  <a:srgbClr val="585858"/>
                </a:solidFill>
                <a:latin typeface="楷体" panose="02010609060101010101" charset="-122"/>
                <a:ea typeface="楷体" panose="02010609060101010101" charset="-122"/>
                <a:cs typeface="楷体" panose="02010609060101010101" charset="-122"/>
              </a:rPr>
              <a:t>根据指令断开辅机位的音频连接。因本次远程复试采用双机位，</a:t>
            </a:r>
            <a:r>
              <a:rPr lang="zh-CN" sz="1600" dirty="0">
                <a:solidFill>
                  <a:srgbClr val="585858"/>
                </a:solidFill>
                <a:latin typeface="楷体" panose="02010609060101010101" charset="-122"/>
                <a:ea typeface="楷体" panose="02010609060101010101" charset="-122"/>
                <a:cs typeface="楷体" panose="02010609060101010101" charset="-122"/>
              </a:rPr>
              <a:t>【</a:t>
            </a:r>
            <a:r>
              <a:rPr sz="1600" dirty="0">
                <a:solidFill>
                  <a:srgbClr val="585858"/>
                </a:solidFill>
                <a:latin typeface="楷体" panose="02010609060101010101" charset="-122"/>
                <a:ea typeface="楷体" panose="02010609060101010101" charset="-122"/>
                <a:cs typeface="楷体" panose="02010609060101010101" charset="-122"/>
              </a:rPr>
              <a:t>主机位</a:t>
            </a:r>
            <a:r>
              <a:rPr lang="zh-CN" sz="1600" dirty="0">
                <a:solidFill>
                  <a:srgbClr val="585858"/>
                </a:solidFill>
                <a:latin typeface="楷体" panose="02010609060101010101" charset="-122"/>
                <a:ea typeface="楷体" panose="02010609060101010101" charset="-122"/>
                <a:cs typeface="楷体" panose="02010609060101010101" charset="-122"/>
              </a:rPr>
              <a:t>】</a:t>
            </a:r>
            <a:r>
              <a:rPr sz="1600" dirty="0">
                <a:solidFill>
                  <a:srgbClr val="585858"/>
                </a:solidFill>
                <a:latin typeface="楷体" panose="02010609060101010101" charset="-122"/>
                <a:ea typeface="楷体" panose="02010609060101010101" charset="-122"/>
                <a:cs typeface="楷体" panose="02010609060101010101" charset="-122"/>
              </a:rPr>
              <a:t>与</a:t>
            </a:r>
            <a:r>
              <a:rPr lang="zh-CN" sz="1600" dirty="0">
                <a:solidFill>
                  <a:srgbClr val="585858"/>
                </a:solidFill>
                <a:latin typeface="楷体" panose="02010609060101010101" charset="-122"/>
                <a:ea typeface="楷体" panose="02010609060101010101" charset="-122"/>
                <a:cs typeface="楷体" panose="02010609060101010101" charset="-122"/>
              </a:rPr>
              <a:t>【</a:t>
            </a:r>
            <a:r>
              <a:rPr sz="1600" dirty="0">
                <a:solidFill>
                  <a:srgbClr val="585858"/>
                </a:solidFill>
                <a:latin typeface="楷体" panose="02010609060101010101" charset="-122"/>
                <a:ea typeface="楷体" panose="02010609060101010101" charset="-122"/>
                <a:cs typeface="楷体" panose="02010609060101010101" charset="-122"/>
              </a:rPr>
              <a:t>辅机位</a:t>
            </a:r>
            <a:r>
              <a:rPr lang="zh-CN" sz="1600" dirty="0">
                <a:solidFill>
                  <a:srgbClr val="585858"/>
                </a:solidFill>
                <a:latin typeface="楷体" panose="02010609060101010101" charset="-122"/>
                <a:ea typeface="楷体" panose="02010609060101010101" charset="-122"/>
                <a:cs typeface="楷体" panose="02010609060101010101" charset="-122"/>
              </a:rPr>
              <a:t>】</a:t>
            </a:r>
            <a:r>
              <a:rPr sz="1600" dirty="0">
                <a:solidFill>
                  <a:srgbClr val="585858"/>
                </a:solidFill>
                <a:latin typeface="楷体" panose="02010609060101010101" charset="-122"/>
                <a:ea typeface="楷体" panose="02010609060101010101" charset="-122"/>
                <a:cs typeface="楷体" panose="02010609060101010101" charset="-122"/>
              </a:rPr>
              <a:t>同时开启音频功能会出现啸叫、回音，请考生根据指令断开</a:t>
            </a:r>
            <a:r>
              <a:rPr lang="zh-CN" sz="1600" dirty="0">
                <a:solidFill>
                  <a:srgbClr val="585858"/>
                </a:solidFill>
                <a:latin typeface="楷体" panose="02010609060101010101" charset="-122"/>
                <a:ea typeface="楷体" panose="02010609060101010101" charset="-122"/>
                <a:cs typeface="楷体" panose="02010609060101010101" charset="-122"/>
              </a:rPr>
              <a:t>【</a:t>
            </a:r>
            <a:r>
              <a:rPr sz="1600" dirty="0">
                <a:solidFill>
                  <a:srgbClr val="585858"/>
                </a:solidFill>
                <a:latin typeface="楷体" panose="02010609060101010101" charset="-122"/>
                <a:ea typeface="楷体" panose="02010609060101010101" charset="-122"/>
                <a:cs typeface="楷体" panose="02010609060101010101" charset="-122"/>
              </a:rPr>
              <a:t>辅机位</a:t>
            </a:r>
            <a:r>
              <a:rPr lang="zh-CN" sz="1600" dirty="0">
                <a:solidFill>
                  <a:srgbClr val="585858"/>
                </a:solidFill>
                <a:latin typeface="楷体" panose="02010609060101010101" charset="-122"/>
                <a:ea typeface="楷体" panose="02010609060101010101" charset="-122"/>
                <a:cs typeface="楷体" panose="02010609060101010101" charset="-122"/>
              </a:rPr>
              <a:t>】</a:t>
            </a:r>
            <a:r>
              <a:rPr sz="1600" dirty="0">
                <a:solidFill>
                  <a:srgbClr val="585858"/>
                </a:solidFill>
                <a:latin typeface="楷体" panose="02010609060101010101" charset="-122"/>
                <a:ea typeface="楷体" panose="02010609060101010101" charset="-122"/>
                <a:cs typeface="楷体" panose="02010609060101010101" charset="-122"/>
              </a:rPr>
              <a:t>的音频连接，只保持视频连接，同时不要选择锁屏功能，保证良好复试环境。</a:t>
            </a:r>
            <a:endParaRPr sz="1600" dirty="0">
              <a:solidFill>
                <a:srgbClr val="585858"/>
              </a:solidFill>
              <a:latin typeface="楷体" panose="02010609060101010101" charset="-122"/>
              <a:ea typeface="楷体" panose="02010609060101010101" charset="-122"/>
              <a:cs typeface="楷体" panose="02010609060101010101" charset="-122"/>
            </a:endParaRPr>
          </a:p>
          <a:p>
            <a:pPr marL="12700" marR="259080" algn="just">
              <a:lnSpc>
                <a:spcPct val="100000"/>
              </a:lnSpc>
            </a:pPr>
            <a:endParaRPr sz="1600" dirty="0">
              <a:solidFill>
                <a:srgbClr val="585858"/>
              </a:solidFill>
              <a:latin typeface="楷体" panose="02010609060101010101" charset="-122"/>
              <a:ea typeface="楷体" panose="02010609060101010101" charset="-122"/>
              <a:cs typeface="楷体" panose="02010609060101010101" charset="-122"/>
            </a:endParaRPr>
          </a:p>
          <a:p>
            <a:pPr marL="12700" marR="5080">
              <a:lnSpc>
                <a:spcPct val="150000"/>
              </a:lnSpc>
            </a:pPr>
            <a:r>
              <a:rPr sz="1600" dirty="0">
                <a:solidFill>
                  <a:srgbClr val="585858"/>
                </a:solidFill>
                <a:latin typeface="楷体" panose="02010609060101010101" charset="-122"/>
                <a:ea typeface="楷体" panose="02010609060101010101" charset="-122"/>
                <a:cs typeface="楷体" panose="02010609060101010101" charset="-122"/>
                <a:sym typeface="+mn-ea"/>
              </a:rPr>
              <a:t>由于各学科专业（领域）复试要求不同，对考生远程网络复试平台、设备和摆</a:t>
            </a:r>
            <a:r>
              <a:rPr sz="1600" spc="-5" dirty="0">
                <a:solidFill>
                  <a:srgbClr val="585858"/>
                </a:solidFill>
                <a:latin typeface="楷体" panose="02010609060101010101" charset="-122"/>
                <a:ea typeface="楷体" panose="02010609060101010101" charset="-122"/>
                <a:cs typeface="楷体" panose="02010609060101010101" charset="-122"/>
                <a:sym typeface="+mn-ea"/>
              </a:rPr>
              <a:t>放</a:t>
            </a:r>
            <a:r>
              <a:rPr sz="1600" dirty="0">
                <a:solidFill>
                  <a:srgbClr val="585858"/>
                </a:solidFill>
                <a:latin typeface="楷体" panose="02010609060101010101" charset="-122"/>
                <a:ea typeface="楷体" panose="02010609060101010101" charset="-122"/>
                <a:cs typeface="楷体" panose="02010609060101010101" charset="-122"/>
                <a:sym typeface="+mn-ea"/>
              </a:rPr>
              <a:t>要求可能不同，具体以各学院的复试实施细则或通知为准。</a:t>
            </a:r>
            <a:endParaRPr sz="1600">
              <a:latin typeface="楷体" panose="02010609060101010101" charset="-122"/>
              <a:ea typeface="楷体" panose="02010609060101010101" charset="-122"/>
              <a:cs typeface="楷体" panose="02010609060101010101" charset="-122"/>
            </a:endParaRPr>
          </a:p>
          <a:p>
            <a:pPr marL="12700" marR="89535">
              <a:lnSpc>
                <a:spcPct val="149000"/>
              </a:lnSpc>
              <a:spcBef>
                <a:spcPts val="1325"/>
              </a:spcBef>
            </a:pPr>
            <a:r>
              <a:rPr sz="1600" dirty="0">
                <a:solidFill>
                  <a:srgbClr val="585858"/>
                </a:solidFill>
                <a:latin typeface="楷体" panose="02010609060101010101" charset="-122"/>
                <a:ea typeface="楷体" panose="02010609060101010101" charset="-122"/>
                <a:cs typeface="楷体" panose="02010609060101010101" charset="-122"/>
                <a:sym typeface="+mn-ea"/>
              </a:rPr>
              <a:t>远程初试、复试的网络和设备要求：</a:t>
            </a:r>
            <a:r>
              <a:rPr lang="zh-CN" sz="1600" dirty="0">
                <a:solidFill>
                  <a:srgbClr val="585858"/>
                </a:solidFill>
                <a:latin typeface="楷体" panose="02010609060101010101" charset="-122"/>
                <a:ea typeface="楷体" panose="02010609060101010101" charset="-122"/>
                <a:cs typeface="楷体" panose="02010609060101010101" charset="-122"/>
                <a:sym typeface="+mn-ea"/>
              </a:rPr>
              <a:t>【</a:t>
            </a:r>
            <a:r>
              <a:rPr sz="1600" dirty="0">
                <a:solidFill>
                  <a:srgbClr val="585858"/>
                </a:solidFill>
                <a:latin typeface="楷体" panose="02010609060101010101" charset="-122"/>
                <a:ea typeface="楷体" panose="02010609060101010101" charset="-122"/>
                <a:cs typeface="楷体" panose="02010609060101010101" charset="-122"/>
                <a:sym typeface="+mn-ea"/>
              </a:rPr>
              <a:t>主机位</a:t>
            </a:r>
            <a:r>
              <a:rPr lang="zh-CN" sz="1600" dirty="0">
                <a:solidFill>
                  <a:srgbClr val="585858"/>
                </a:solidFill>
                <a:latin typeface="楷体" panose="02010609060101010101" charset="-122"/>
                <a:ea typeface="楷体" panose="02010609060101010101" charset="-122"/>
                <a:cs typeface="楷体" panose="02010609060101010101" charset="-122"/>
                <a:sym typeface="+mn-ea"/>
              </a:rPr>
              <a:t>】</a:t>
            </a:r>
            <a:r>
              <a:rPr sz="1600" dirty="0">
                <a:solidFill>
                  <a:srgbClr val="585858"/>
                </a:solidFill>
                <a:latin typeface="楷体" panose="02010609060101010101" charset="-122"/>
                <a:ea typeface="楷体" panose="02010609060101010101" charset="-122"/>
                <a:cs typeface="楷体" panose="02010609060101010101" charset="-122"/>
                <a:sym typeface="+mn-ea"/>
              </a:rPr>
              <a:t>使用电脑，建议连接有线网络（插网线）。</a:t>
            </a:r>
            <a:r>
              <a:rPr lang="zh-CN" sz="1600" dirty="0">
                <a:solidFill>
                  <a:srgbClr val="585858"/>
                </a:solidFill>
                <a:latin typeface="楷体" panose="02010609060101010101" charset="-122"/>
                <a:ea typeface="楷体" panose="02010609060101010101" charset="-122"/>
                <a:cs typeface="楷体" panose="02010609060101010101" charset="-122"/>
                <a:sym typeface="+mn-ea"/>
              </a:rPr>
              <a:t>【</a:t>
            </a:r>
            <a:r>
              <a:rPr sz="1600" dirty="0">
                <a:solidFill>
                  <a:srgbClr val="585858"/>
                </a:solidFill>
                <a:latin typeface="楷体" panose="02010609060101010101" charset="-122"/>
                <a:ea typeface="楷体" panose="02010609060101010101" charset="-122"/>
                <a:cs typeface="楷体" panose="02010609060101010101" charset="-122"/>
                <a:sym typeface="+mn-ea"/>
              </a:rPr>
              <a:t>辅机位</a:t>
            </a:r>
            <a:r>
              <a:rPr lang="zh-CN" sz="1600" dirty="0">
                <a:solidFill>
                  <a:srgbClr val="585858"/>
                </a:solidFill>
                <a:latin typeface="楷体" panose="02010609060101010101" charset="-122"/>
                <a:ea typeface="楷体" panose="02010609060101010101" charset="-122"/>
                <a:cs typeface="楷体" panose="02010609060101010101" charset="-122"/>
                <a:sym typeface="+mn-ea"/>
              </a:rPr>
              <a:t>】</a:t>
            </a:r>
            <a:r>
              <a:rPr sz="1600" dirty="0">
                <a:solidFill>
                  <a:srgbClr val="585858"/>
                </a:solidFill>
                <a:latin typeface="楷体" panose="02010609060101010101" charset="-122"/>
                <a:ea typeface="楷体" panose="02010609060101010101" charset="-122"/>
                <a:cs typeface="楷体" panose="02010609060101010101" charset="-122"/>
                <a:sym typeface="+mn-ea"/>
              </a:rPr>
              <a:t>使用手机（或平板电脑）</a:t>
            </a:r>
            <a:r>
              <a:rPr lang="zh-CN" sz="1600" dirty="0">
                <a:solidFill>
                  <a:srgbClr val="585858"/>
                </a:solidFill>
                <a:latin typeface="楷体" panose="02010609060101010101" charset="-122"/>
                <a:ea typeface="楷体" panose="02010609060101010101" charset="-122"/>
                <a:cs typeface="楷体" panose="02010609060101010101" charset="-122"/>
                <a:sym typeface="+mn-ea"/>
              </a:rPr>
              <a:t>微信腾讯会议小程序</a:t>
            </a:r>
            <a:r>
              <a:rPr sz="1600" dirty="0">
                <a:solidFill>
                  <a:srgbClr val="585858"/>
                </a:solidFill>
                <a:latin typeface="楷体" panose="02010609060101010101" charset="-122"/>
                <a:ea typeface="楷体" panose="02010609060101010101" charset="-122"/>
                <a:cs typeface="楷体" panose="02010609060101010101" charset="-122"/>
                <a:sym typeface="+mn-ea"/>
              </a:rPr>
              <a:t>，只打开摄像头功能，关闭麦克风和扬声器，避免回音戒啸叫。复试前一定检查电量是否充足。</a:t>
            </a:r>
            <a:endParaRPr sz="1600">
              <a:latin typeface="楷体" panose="02010609060101010101" charset="-122"/>
              <a:ea typeface="楷体" panose="02010609060101010101" charset="-122"/>
              <a:cs typeface="楷体" panose="02010609060101010101" charset="-122"/>
            </a:endParaRPr>
          </a:p>
          <a:p>
            <a:pPr>
              <a:lnSpc>
                <a:spcPct val="100000"/>
              </a:lnSpc>
            </a:pPr>
            <a:endParaRPr sz="1600">
              <a:latin typeface="楷体" panose="02010609060101010101" charset="-122"/>
              <a:ea typeface="楷体" panose="02010609060101010101" charset="-122"/>
              <a:cs typeface="楷体" panose="02010609060101010101" charset="-122"/>
            </a:endParaRPr>
          </a:p>
          <a:p>
            <a:pPr marL="12700">
              <a:lnSpc>
                <a:spcPct val="100000"/>
              </a:lnSpc>
            </a:pPr>
            <a:r>
              <a:rPr sz="1600" dirty="0">
                <a:solidFill>
                  <a:srgbClr val="585858"/>
                </a:solidFill>
                <a:latin typeface="楷体" panose="02010609060101010101" charset="-122"/>
                <a:ea typeface="楷体" panose="02010609060101010101" charset="-122"/>
                <a:cs typeface="楷体" panose="02010609060101010101" charset="-122"/>
                <a:sym typeface="+mn-ea"/>
              </a:rPr>
              <a:t>初试笔试或复试过程中出现网络卡顿或其他突发情况：</a:t>
            </a:r>
            <a:endParaRPr sz="1600">
              <a:latin typeface="楷体" panose="02010609060101010101" charset="-122"/>
              <a:ea typeface="楷体" panose="02010609060101010101" charset="-122"/>
              <a:cs typeface="楷体" panose="02010609060101010101" charset="-122"/>
            </a:endParaRPr>
          </a:p>
          <a:p>
            <a:pPr marL="12700">
              <a:lnSpc>
                <a:spcPct val="100000"/>
              </a:lnSpc>
              <a:spcBef>
                <a:spcPts val="1110"/>
              </a:spcBef>
            </a:pPr>
            <a:r>
              <a:rPr sz="1600" dirty="0">
                <a:solidFill>
                  <a:srgbClr val="585858"/>
                </a:solidFill>
                <a:latin typeface="楷体" panose="02010609060101010101" charset="-122"/>
                <a:ea typeface="楷体" panose="02010609060101010101" charset="-122"/>
                <a:cs typeface="楷体" panose="02010609060101010101" charset="-122"/>
                <a:sym typeface="+mn-ea"/>
              </a:rPr>
              <a:t>笔试监考老师（初试）、复试秘书（复试）将立即尝试重新联系考生，考生须服从学校（初试）、各学院（复试）老师的统一安排。</a:t>
            </a:r>
            <a:endParaRPr sz="1600">
              <a:latin typeface="楷体" panose="02010609060101010101" charset="-122"/>
              <a:ea typeface="楷体" panose="02010609060101010101" charset="-122"/>
              <a:cs typeface="楷体" panose="02010609060101010101" charset="-122"/>
            </a:endParaRPr>
          </a:p>
          <a:p>
            <a:pPr marL="12700" marR="259080" algn="just">
              <a:lnSpc>
                <a:spcPct val="100000"/>
              </a:lnSpc>
            </a:pPr>
            <a:endParaRPr sz="1600">
              <a:latin typeface="楷体" panose="02010609060101010101" charset="-122"/>
              <a:ea typeface="楷体" panose="02010609060101010101" charset="-122"/>
              <a:cs typeface="楷体" panose="02010609060101010101" charset="-122"/>
            </a:endParaRPr>
          </a:p>
        </p:txBody>
      </p:sp>
      <p:sp>
        <p:nvSpPr>
          <p:cNvPr id="8" name="object 8"/>
          <p:cNvSpPr/>
          <p:nvPr/>
        </p:nvSpPr>
        <p:spPr>
          <a:xfrm>
            <a:off x="1562049" y="1359382"/>
            <a:ext cx="221137" cy="220980"/>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562049" y="2074633"/>
            <a:ext cx="221137" cy="220979"/>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1572844" y="4038803"/>
            <a:ext cx="221137" cy="220979"/>
          </a:xfrm>
          <a:prstGeom prst="rect">
            <a:avLst/>
          </a:prstGeom>
          <a:blipFill>
            <a:blip r:embed="rId6" cstate="print"/>
            <a:stretch>
              <a:fillRect/>
            </a:stretch>
          </a:blipFill>
        </p:spPr>
        <p:txBody>
          <a:bodyPr wrap="square" lIns="0" tIns="0" rIns="0" bIns="0" rtlCol="0"/>
          <a:lstStyle/>
          <a:p/>
        </p:txBody>
      </p:sp>
      <p:sp>
        <p:nvSpPr>
          <p:cNvPr id="11" name="object 11"/>
          <p:cNvSpPr/>
          <p:nvPr/>
        </p:nvSpPr>
        <p:spPr>
          <a:xfrm>
            <a:off x="1562049" y="5257571"/>
            <a:ext cx="221137" cy="220979"/>
          </a:xfrm>
          <a:prstGeom prst="rect">
            <a:avLst/>
          </a:prstGeom>
          <a:blipFill>
            <a:blip r:embed="rId7" cstate="print"/>
            <a:stretch>
              <a:fillRect/>
            </a:stretch>
          </a:blipFill>
        </p:spPr>
        <p:txBody>
          <a:bodyPr wrap="square" lIns="0" tIns="0" rIns="0" bIns="0" rtlCol="0"/>
          <a:lstStyle/>
          <a:p/>
        </p:txBody>
      </p:sp>
      <p:sp>
        <p:nvSpPr>
          <p:cNvPr id="12" name="object 12"/>
          <p:cNvSpPr/>
          <p:nvPr/>
        </p:nvSpPr>
        <p:spPr>
          <a:xfrm>
            <a:off x="1572615" y="3200565"/>
            <a:ext cx="221200" cy="220980"/>
          </a:xfrm>
          <a:prstGeom prst="rect">
            <a:avLst/>
          </a:prstGeom>
          <a:blipFill>
            <a:blip r:embed="rId8" cstate="print"/>
            <a:stretch>
              <a:fillRect/>
            </a:stretch>
          </a:blipFill>
        </p:spPr>
        <p:txBody>
          <a:bodyPr wrap="square" lIns="0" tIns="0" rIns="0" bIns="0" rtlCol="0"/>
          <a:lstStyle/>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12620" y="3636264"/>
            <a:ext cx="2913887" cy="188671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903095" y="3626739"/>
            <a:ext cx="2933065" cy="1906270"/>
          </a:xfrm>
          <a:custGeom>
            <a:avLst/>
            <a:gdLst/>
            <a:ahLst/>
            <a:cxnLst/>
            <a:rect l="l" t="t" r="r" b="b"/>
            <a:pathLst>
              <a:path w="2933065" h="1906270">
                <a:moveTo>
                  <a:pt x="2928175" y="1905762"/>
                </a:moveTo>
                <a:lnTo>
                  <a:pt x="4762" y="1905762"/>
                </a:lnTo>
                <a:lnTo>
                  <a:pt x="3289" y="1905533"/>
                </a:lnTo>
                <a:lnTo>
                  <a:pt x="1968" y="1904847"/>
                </a:lnTo>
                <a:lnTo>
                  <a:pt x="914" y="1903793"/>
                </a:lnTo>
                <a:lnTo>
                  <a:pt x="228" y="1902472"/>
                </a:lnTo>
                <a:lnTo>
                  <a:pt x="0" y="1900999"/>
                </a:lnTo>
                <a:lnTo>
                  <a:pt x="0" y="4762"/>
                </a:lnTo>
                <a:lnTo>
                  <a:pt x="4762" y="0"/>
                </a:lnTo>
                <a:lnTo>
                  <a:pt x="2928175" y="0"/>
                </a:lnTo>
                <a:lnTo>
                  <a:pt x="2932938" y="4762"/>
                </a:lnTo>
                <a:lnTo>
                  <a:pt x="9525" y="4762"/>
                </a:lnTo>
                <a:lnTo>
                  <a:pt x="4762" y="9525"/>
                </a:lnTo>
                <a:lnTo>
                  <a:pt x="9525" y="9525"/>
                </a:lnTo>
                <a:lnTo>
                  <a:pt x="9525" y="1896237"/>
                </a:lnTo>
                <a:lnTo>
                  <a:pt x="4762" y="1896237"/>
                </a:lnTo>
                <a:lnTo>
                  <a:pt x="9525" y="1900999"/>
                </a:lnTo>
                <a:lnTo>
                  <a:pt x="2932938" y="1900999"/>
                </a:lnTo>
                <a:lnTo>
                  <a:pt x="2932709" y="1902472"/>
                </a:lnTo>
                <a:lnTo>
                  <a:pt x="2932023" y="1903793"/>
                </a:lnTo>
                <a:lnTo>
                  <a:pt x="2930969" y="1904847"/>
                </a:lnTo>
                <a:lnTo>
                  <a:pt x="2929648" y="1905533"/>
                </a:lnTo>
                <a:lnTo>
                  <a:pt x="2928175" y="1905762"/>
                </a:lnTo>
                <a:close/>
              </a:path>
              <a:path w="2933065" h="1906270">
                <a:moveTo>
                  <a:pt x="9525" y="9525"/>
                </a:moveTo>
                <a:lnTo>
                  <a:pt x="4762" y="9525"/>
                </a:lnTo>
                <a:lnTo>
                  <a:pt x="9525" y="4762"/>
                </a:lnTo>
                <a:lnTo>
                  <a:pt x="9525" y="9525"/>
                </a:lnTo>
                <a:close/>
              </a:path>
              <a:path w="2933065" h="1906270">
                <a:moveTo>
                  <a:pt x="2923413" y="9525"/>
                </a:moveTo>
                <a:lnTo>
                  <a:pt x="9525" y="9525"/>
                </a:lnTo>
                <a:lnTo>
                  <a:pt x="9525" y="4762"/>
                </a:lnTo>
                <a:lnTo>
                  <a:pt x="2923413" y="4762"/>
                </a:lnTo>
                <a:lnTo>
                  <a:pt x="2923413" y="9525"/>
                </a:lnTo>
                <a:close/>
              </a:path>
              <a:path w="2933065" h="1906270">
                <a:moveTo>
                  <a:pt x="2923413" y="1900999"/>
                </a:moveTo>
                <a:lnTo>
                  <a:pt x="2923413" y="4762"/>
                </a:lnTo>
                <a:lnTo>
                  <a:pt x="2928175" y="9525"/>
                </a:lnTo>
                <a:lnTo>
                  <a:pt x="2932938" y="9525"/>
                </a:lnTo>
                <a:lnTo>
                  <a:pt x="2932938" y="1896237"/>
                </a:lnTo>
                <a:lnTo>
                  <a:pt x="2928175" y="1896237"/>
                </a:lnTo>
                <a:lnTo>
                  <a:pt x="2923413" y="1900999"/>
                </a:lnTo>
                <a:close/>
              </a:path>
              <a:path w="2933065" h="1906270">
                <a:moveTo>
                  <a:pt x="2932938" y="9525"/>
                </a:moveTo>
                <a:lnTo>
                  <a:pt x="2928175" y="9525"/>
                </a:lnTo>
                <a:lnTo>
                  <a:pt x="2923413" y="4762"/>
                </a:lnTo>
                <a:lnTo>
                  <a:pt x="2932938" y="4762"/>
                </a:lnTo>
                <a:lnTo>
                  <a:pt x="2932938" y="9525"/>
                </a:lnTo>
                <a:close/>
              </a:path>
              <a:path w="2933065" h="1906270">
                <a:moveTo>
                  <a:pt x="9525" y="1900999"/>
                </a:moveTo>
                <a:lnTo>
                  <a:pt x="4762" y="1896237"/>
                </a:lnTo>
                <a:lnTo>
                  <a:pt x="9525" y="1896237"/>
                </a:lnTo>
                <a:lnTo>
                  <a:pt x="9525" y="1900999"/>
                </a:lnTo>
                <a:close/>
              </a:path>
              <a:path w="2933065" h="1906270">
                <a:moveTo>
                  <a:pt x="2923413" y="1900999"/>
                </a:moveTo>
                <a:lnTo>
                  <a:pt x="9525" y="1900999"/>
                </a:lnTo>
                <a:lnTo>
                  <a:pt x="9525" y="1896237"/>
                </a:lnTo>
                <a:lnTo>
                  <a:pt x="2923413" y="1896237"/>
                </a:lnTo>
                <a:lnTo>
                  <a:pt x="2923413" y="1900999"/>
                </a:lnTo>
                <a:close/>
              </a:path>
              <a:path w="2933065" h="1906270">
                <a:moveTo>
                  <a:pt x="2932938" y="1900999"/>
                </a:moveTo>
                <a:lnTo>
                  <a:pt x="2923413" y="1900999"/>
                </a:lnTo>
                <a:lnTo>
                  <a:pt x="2928175" y="1896237"/>
                </a:lnTo>
                <a:lnTo>
                  <a:pt x="2932938" y="1896237"/>
                </a:lnTo>
                <a:lnTo>
                  <a:pt x="2932938" y="1900999"/>
                </a:lnTo>
                <a:close/>
              </a:path>
            </a:pathLst>
          </a:custGeom>
          <a:solidFill>
            <a:srgbClr val="BEBEBE"/>
          </a:solidFill>
        </p:spPr>
        <p:txBody>
          <a:bodyPr wrap="square" lIns="0" tIns="0" rIns="0" bIns="0" rtlCol="0"/>
          <a:lstStyle/>
          <a:p/>
        </p:txBody>
      </p:sp>
      <p:sp>
        <p:nvSpPr>
          <p:cNvPr id="4" name="object 4"/>
          <p:cNvSpPr txBox="1"/>
          <p:nvPr/>
        </p:nvSpPr>
        <p:spPr>
          <a:xfrm>
            <a:off x="1737245" y="316306"/>
            <a:ext cx="3301365" cy="635635"/>
          </a:xfrm>
          <a:prstGeom prst="rect">
            <a:avLst/>
          </a:prstGeom>
        </p:spPr>
        <p:txBody>
          <a:bodyPr vert="horz" wrap="square" lIns="0" tIns="0" rIns="0" bIns="0" rtlCol="0">
            <a:spAutoFit/>
          </a:bodyPr>
          <a:lstStyle/>
          <a:p>
            <a:pPr marL="12700">
              <a:lnSpc>
                <a:spcPts val="5005"/>
              </a:lnSpc>
            </a:pPr>
            <a:r>
              <a:rPr sz="4300" dirty="0">
                <a:solidFill>
                  <a:srgbClr val="C00000"/>
                </a:solidFill>
                <a:latin typeface="黑体" panose="02010609060101010101" charset="-122"/>
                <a:cs typeface="黑体" panose="02010609060101010101" charset="-122"/>
              </a:rPr>
              <a:t>其他注意事</a:t>
            </a:r>
            <a:r>
              <a:rPr sz="4300" spc="-5" dirty="0">
                <a:solidFill>
                  <a:srgbClr val="C00000"/>
                </a:solidFill>
                <a:latin typeface="黑体" panose="02010609060101010101" charset="-122"/>
                <a:cs typeface="黑体" panose="02010609060101010101" charset="-122"/>
              </a:rPr>
              <a:t>项</a:t>
            </a:r>
            <a:endParaRPr sz="4300">
              <a:latin typeface="黑体" panose="02010609060101010101" charset="-122"/>
              <a:cs typeface="黑体" panose="02010609060101010101" charset="-122"/>
            </a:endParaRPr>
          </a:p>
        </p:txBody>
      </p:sp>
      <p:sp>
        <p:nvSpPr>
          <p:cNvPr id="5" name="object 5"/>
          <p:cNvSpPr/>
          <p:nvPr/>
        </p:nvSpPr>
        <p:spPr>
          <a:xfrm>
            <a:off x="8929116" y="333756"/>
            <a:ext cx="2712720" cy="678180"/>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280160" y="1080516"/>
            <a:ext cx="10361676" cy="45720"/>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357200" y="325120"/>
            <a:ext cx="975207" cy="1126058"/>
          </a:xfrm>
          <a:prstGeom prst="rect">
            <a:avLst/>
          </a:prstGeom>
          <a:blipFill>
            <a:blip r:embed="rId4" cstate="print"/>
            <a:stretch>
              <a:fillRect/>
            </a:stretch>
          </a:blipFill>
        </p:spPr>
        <p:txBody>
          <a:bodyPr wrap="square" lIns="0" tIns="0" rIns="0" bIns="0" rtlCol="0"/>
          <a:lstStyle/>
          <a:p/>
        </p:txBody>
      </p:sp>
      <p:sp>
        <p:nvSpPr>
          <p:cNvPr id="8" name="object 8"/>
          <p:cNvSpPr txBox="1"/>
          <p:nvPr/>
        </p:nvSpPr>
        <p:spPr>
          <a:xfrm>
            <a:off x="397510" y="418465"/>
            <a:ext cx="915035" cy="923290"/>
          </a:xfrm>
          <a:prstGeom prst="rect">
            <a:avLst/>
          </a:prstGeom>
        </p:spPr>
        <p:txBody>
          <a:bodyPr vert="horz" wrap="square" lIns="0" tIns="0" rIns="0" bIns="0" rtlCol="0">
            <a:spAutoFit/>
          </a:bodyPr>
          <a:lstStyle/>
          <a:p>
            <a:pPr marL="12700">
              <a:lnSpc>
                <a:spcPct val="100000"/>
              </a:lnSpc>
            </a:pPr>
            <a:r>
              <a:rPr lang="en-US" sz="6000" b="1" dirty="0">
                <a:solidFill>
                  <a:srgbClr val="FFFFFF"/>
                </a:solidFill>
                <a:latin typeface="Calibri" panose="020F0502020204030204"/>
                <a:cs typeface="Calibri" panose="020F0502020204030204"/>
              </a:rPr>
              <a:t>5.</a:t>
            </a:r>
            <a:r>
              <a:rPr lang="en-US" sz="4400" b="1" dirty="0">
                <a:solidFill>
                  <a:srgbClr val="FFFFFF"/>
                </a:solidFill>
                <a:latin typeface="Calibri" panose="020F0502020204030204"/>
                <a:cs typeface="Calibri" panose="020F0502020204030204"/>
              </a:rPr>
              <a:t>3</a:t>
            </a:r>
            <a:endParaRPr lang="en-US" sz="4400" b="1" dirty="0">
              <a:solidFill>
                <a:srgbClr val="FFFFFF"/>
              </a:solidFill>
              <a:latin typeface="Calibri" panose="020F0502020204030204"/>
              <a:cs typeface="Calibri" panose="020F0502020204030204"/>
            </a:endParaRPr>
          </a:p>
        </p:txBody>
      </p:sp>
      <p:sp>
        <p:nvSpPr>
          <p:cNvPr id="9" name="object 9"/>
          <p:cNvSpPr txBox="1"/>
          <p:nvPr/>
        </p:nvSpPr>
        <p:spPr>
          <a:xfrm>
            <a:off x="2188819" y="1345684"/>
            <a:ext cx="8712200" cy="1186815"/>
          </a:xfrm>
          <a:prstGeom prst="rect">
            <a:avLst/>
          </a:prstGeom>
        </p:spPr>
        <p:txBody>
          <a:bodyPr vert="horz" wrap="square" lIns="0" tIns="0" rIns="0" bIns="0" rtlCol="0">
            <a:spAutoFit/>
          </a:bodyPr>
          <a:lstStyle/>
          <a:p>
            <a:pPr marL="12700" marR="5080">
              <a:lnSpc>
                <a:spcPct val="143000"/>
              </a:lnSpc>
            </a:pPr>
            <a:r>
              <a:rPr sz="1800" dirty="0">
                <a:solidFill>
                  <a:srgbClr val="404040"/>
                </a:solidFill>
                <a:latin typeface="楷体" panose="02010609060101010101" charset="-122"/>
                <a:ea typeface="楷体" panose="02010609060101010101" charset="-122"/>
                <a:cs typeface="楷体" panose="02010609060101010101" charset="-122"/>
              </a:rPr>
              <a:t>考生需按照工作人员要求360度旋转辅机位摄像头，展示周围环境，</a:t>
            </a:r>
            <a:r>
              <a:rPr sz="1800" u="sng" dirty="0">
                <a:solidFill>
                  <a:srgbClr val="C00000"/>
                </a:solidFill>
                <a:latin typeface="楷体" panose="02010609060101010101" charset="-122"/>
                <a:ea typeface="楷体" panose="02010609060101010101" charset="-122"/>
                <a:cs typeface="楷体" panose="02010609060101010101" charset="-122"/>
              </a:rPr>
              <a:t>工作人员认可后</a:t>
            </a:r>
            <a:r>
              <a:rPr sz="1800" dirty="0">
                <a:solidFill>
                  <a:srgbClr val="404040"/>
                </a:solidFill>
                <a:latin typeface="楷体" panose="02010609060101010101" charset="-122"/>
                <a:ea typeface="楷体" panose="02010609060101010101" charset="-122"/>
                <a:cs typeface="楷体" panose="02010609060101010101" charset="-122"/>
              </a:rPr>
              <a:t>方  可开始笔试/面试。</a:t>
            </a:r>
            <a:endParaRPr sz="1800" dirty="0">
              <a:solidFill>
                <a:srgbClr val="404040"/>
              </a:solidFill>
              <a:latin typeface="楷体" panose="02010609060101010101" charset="-122"/>
              <a:ea typeface="楷体" panose="02010609060101010101" charset="-122"/>
              <a:cs typeface="楷体" panose="02010609060101010101" charset="-122"/>
            </a:endParaRPr>
          </a:p>
          <a:p>
            <a:pPr marL="12700" marR="5080">
              <a:lnSpc>
                <a:spcPct val="143000"/>
              </a:lnSpc>
            </a:pPr>
            <a:r>
              <a:rPr sz="1800" dirty="0">
                <a:solidFill>
                  <a:srgbClr val="404040"/>
                </a:solidFill>
                <a:latin typeface="楷体" panose="02010609060101010101" charset="-122"/>
                <a:ea typeface="楷体" panose="02010609060101010101" charset="-122"/>
                <a:cs typeface="楷体" panose="02010609060101010101" charset="-122"/>
              </a:rPr>
              <a:t>考生需</a:t>
            </a:r>
            <a:r>
              <a:rPr sz="1800" u="sng" dirty="0">
                <a:solidFill>
                  <a:srgbClr val="C00000"/>
                </a:solidFill>
                <a:latin typeface="楷体" panose="02010609060101010101" charset="-122"/>
                <a:ea typeface="楷体" panose="02010609060101010101" charset="-122"/>
                <a:cs typeface="楷体" panose="02010609060101010101" charset="-122"/>
              </a:rPr>
              <a:t>主动配合身份验证核查</a:t>
            </a:r>
            <a:r>
              <a:rPr sz="1800" dirty="0">
                <a:solidFill>
                  <a:srgbClr val="404040"/>
                </a:solidFill>
                <a:latin typeface="楷体" panose="02010609060101010101" charset="-122"/>
                <a:ea typeface="楷体" panose="02010609060101010101" charset="-122"/>
                <a:cs typeface="楷体" panose="02010609060101010101" charset="-122"/>
              </a:rPr>
              <a:t>，候考时按要求展示本人有效</a:t>
            </a:r>
            <a:r>
              <a:rPr sz="1800" dirty="0">
                <a:solidFill>
                  <a:srgbClr val="C00000"/>
                </a:solidFill>
                <a:latin typeface="楷体" panose="02010609060101010101" charset="-122"/>
                <a:ea typeface="楷体" panose="02010609060101010101" charset="-122"/>
                <a:cs typeface="楷体" panose="02010609060101010101" charset="-122"/>
              </a:rPr>
              <a:t>居民身份证和《准考证》</a:t>
            </a:r>
            <a:r>
              <a:rPr sz="1800" dirty="0">
                <a:solidFill>
                  <a:srgbClr val="404040"/>
                </a:solidFill>
                <a:latin typeface="楷体" panose="02010609060101010101" charset="-122"/>
                <a:ea typeface="楷体" panose="02010609060101010101" charset="-122"/>
                <a:cs typeface="楷体" panose="02010609060101010101" charset="-122"/>
              </a:rPr>
              <a:t>。</a:t>
            </a:r>
            <a:endParaRPr sz="1800">
              <a:latin typeface="楷体" panose="02010609060101010101" charset="-122"/>
              <a:ea typeface="楷体" panose="02010609060101010101" charset="-122"/>
              <a:cs typeface="楷体" panose="02010609060101010101" charset="-122"/>
            </a:endParaRPr>
          </a:p>
        </p:txBody>
      </p:sp>
      <p:sp>
        <p:nvSpPr>
          <p:cNvPr id="10" name="object 10"/>
          <p:cNvSpPr/>
          <p:nvPr/>
        </p:nvSpPr>
        <p:spPr>
          <a:xfrm>
            <a:off x="1903831" y="1456055"/>
            <a:ext cx="221170" cy="220980"/>
          </a:xfrm>
          <a:prstGeom prst="rect">
            <a:avLst/>
          </a:prstGeom>
          <a:blipFill>
            <a:blip r:embed="rId5" cstate="print"/>
            <a:stretch>
              <a:fillRect/>
            </a:stretch>
          </a:blipFill>
        </p:spPr>
        <p:txBody>
          <a:bodyPr wrap="square" lIns="0" tIns="0" rIns="0" bIns="0" rtlCol="0"/>
          <a:lstStyle/>
          <a:p/>
        </p:txBody>
      </p:sp>
      <p:sp>
        <p:nvSpPr>
          <p:cNvPr id="11" name="object 11"/>
          <p:cNvSpPr/>
          <p:nvPr/>
        </p:nvSpPr>
        <p:spPr>
          <a:xfrm>
            <a:off x="1903831" y="2265565"/>
            <a:ext cx="221170" cy="220980"/>
          </a:xfrm>
          <a:prstGeom prst="rect">
            <a:avLst/>
          </a:prstGeom>
          <a:blipFill>
            <a:blip r:embed="rId6" cstate="print"/>
            <a:stretch>
              <a:fillRect/>
            </a:stretch>
          </a:blipFill>
        </p:spPr>
        <p:txBody>
          <a:bodyPr wrap="square" lIns="0" tIns="0" rIns="0" bIns="0" rtlCol="0"/>
          <a:lstStyle/>
          <a:p/>
        </p:txBody>
      </p:sp>
      <p:sp>
        <p:nvSpPr>
          <p:cNvPr id="12" name="object 12"/>
          <p:cNvSpPr/>
          <p:nvPr/>
        </p:nvSpPr>
        <p:spPr>
          <a:xfrm>
            <a:off x="5173979" y="2750820"/>
            <a:ext cx="5446776" cy="3755136"/>
          </a:xfrm>
          <a:prstGeom prst="rect">
            <a:avLst/>
          </a:prstGeom>
          <a:blipFill>
            <a:blip r:embed="rId7" cstate="print"/>
            <a:stretch>
              <a:fillRect/>
            </a:stretch>
          </a:blipFill>
        </p:spPr>
        <p:txBody>
          <a:bodyPr wrap="square" lIns="0" tIns="0" rIns="0" bIns="0" rtlCol="0"/>
          <a:lstStyle/>
          <a:p/>
        </p:txBody>
      </p:sp>
      <p:sp>
        <p:nvSpPr>
          <p:cNvPr id="13" name="object 13"/>
          <p:cNvSpPr/>
          <p:nvPr/>
        </p:nvSpPr>
        <p:spPr>
          <a:xfrm>
            <a:off x="1569719" y="2750820"/>
            <a:ext cx="9262872" cy="3771900"/>
          </a:xfrm>
          <a:prstGeom prst="rect">
            <a:avLst/>
          </a:prstGeom>
          <a:blipFill>
            <a:blip r:embed="rId8" cstate="print"/>
            <a:stretch>
              <a:fillRect/>
            </a:stretch>
          </a:blipFill>
        </p:spPr>
        <p:txBody>
          <a:bodyPr wrap="square" lIns="0" tIns="0" rIns="0" bIns="0" rtlCol="0"/>
          <a:lstStyl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91160">
              <a:lnSpc>
                <a:spcPts val="5005"/>
              </a:lnSpc>
            </a:pPr>
            <a:r>
              <a:rPr dirty="0"/>
              <a:t>其他注意事</a:t>
            </a:r>
            <a:r>
              <a:rPr spc="-5" dirty="0"/>
              <a:t>项</a:t>
            </a:r>
            <a:endParaRPr spc="-5" dirty="0"/>
          </a:p>
        </p:txBody>
      </p:sp>
      <p:sp>
        <p:nvSpPr>
          <p:cNvPr id="3" name="object 3"/>
          <p:cNvSpPr/>
          <p:nvPr/>
        </p:nvSpPr>
        <p:spPr>
          <a:xfrm>
            <a:off x="8929116" y="333756"/>
            <a:ext cx="2712720" cy="678180"/>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1280160" y="1080516"/>
            <a:ext cx="10361676" cy="45720"/>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357200" y="325120"/>
            <a:ext cx="975207" cy="1126058"/>
          </a:xfrm>
          <a:prstGeom prst="rect">
            <a:avLst/>
          </a:prstGeom>
          <a:blipFill>
            <a:blip r:embed="rId3" cstate="print"/>
            <a:stretch>
              <a:fillRect/>
            </a:stretch>
          </a:blipFill>
        </p:spPr>
        <p:txBody>
          <a:bodyPr wrap="square" lIns="0" tIns="0" rIns="0" bIns="0" rtlCol="0"/>
          <a:lstStyle/>
          <a:p/>
        </p:txBody>
      </p:sp>
      <p:sp>
        <p:nvSpPr>
          <p:cNvPr id="6" name="object 6"/>
          <p:cNvSpPr txBox="1"/>
          <p:nvPr/>
        </p:nvSpPr>
        <p:spPr>
          <a:xfrm>
            <a:off x="372745" y="418465"/>
            <a:ext cx="913130" cy="676910"/>
          </a:xfrm>
          <a:prstGeom prst="rect">
            <a:avLst/>
          </a:prstGeom>
        </p:spPr>
        <p:txBody>
          <a:bodyPr vert="horz" wrap="square" lIns="0" tIns="0" rIns="0" bIns="0" rtlCol="0">
            <a:spAutoFit/>
          </a:bodyPr>
          <a:lstStyle/>
          <a:p>
            <a:pPr marL="12700">
              <a:lnSpc>
                <a:spcPct val="100000"/>
              </a:lnSpc>
            </a:pPr>
            <a:r>
              <a:rPr lang="en-US" sz="4400" b="1" dirty="0">
                <a:solidFill>
                  <a:srgbClr val="FFFFFF"/>
                </a:solidFill>
                <a:latin typeface="Calibri" panose="020F0502020204030204"/>
                <a:cs typeface="Calibri" panose="020F0502020204030204"/>
              </a:rPr>
              <a:t>5.4</a:t>
            </a:r>
            <a:endParaRPr lang="en-US" sz="4400" b="1" dirty="0">
              <a:solidFill>
                <a:srgbClr val="FFFFFF"/>
              </a:solidFill>
              <a:latin typeface="Calibri" panose="020F0502020204030204"/>
              <a:cs typeface="Calibri" panose="020F0502020204030204"/>
            </a:endParaRPr>
          </a:p>
        </p:txBody>
      </p:sp>
      <p:sp>
        <p:nvSpPr>
          <p:cNvPr id="7" name="object 7"/>
          <p:cNvSpPr/>
          <p:nvPr/>
        </p:nvSpPr>
        <p:spPr>
          <a:xfrm>
            <a:off x="1339596" y="1135380"/>
            <a:ext cx="10302240" cy="1905000"/>
          </a:xfrm>
          <a:custGeom>
            <a:avLst/>
            <a:gdLst/>
            <a:ahLst/>
            <a:cxnLst/>
            <a:rect l="l" t="t" r="r" b="b"/>
            <a:pathLst>
              <a:path w="10302240" h="1905000">
                <a:moveTo>
                  <a:pt x="0" y="0"/>
                </a:moveTo>
                <a:lnTo>
                  <a:pt x="10302240" y="0"/>
                </a:lnTo>
                <a:lnTo>
                  <a:pt x="10302240" y="1905000"/>
                </a:lnTo>
                <a:lnTo>
                  <a:pt x="0" y="1905000"/>
                </a:lnTo>
                <a:lnTo>
                  <a:pt x="0" y="0"/>
                </a:lnTo>
                <a:close/>
              </a:path>
            </a:pathLst>
          </a:custGeom>
          <a:solidFill>
            <a:srgbClr val="FFFFFF"/>
          </a:solidFill>
        </p:spPr>
        <p:txBody>
          <a:bodyPr wrap="square" lIns="0" tIns="0" rIns="0" bIns="0" rtlCol="0"/>
          <a:lstStyle/>
          <a:p/>
        </p:txBody>
      </p:sp>
      <p:sp>
        <p:nvSpPr>
          <p:cNvPr id="8" name="object 8"/>
          <p:cNvSpPr/>
          <p:nvPr/>
        </p:nvSpPr>
        <p:spPr>
          <a:xfrm>
            <a:off x="1340332" y="1128420"/>
            <a:ext cx="10302240" cy="12700"/>
          </a:xfrm>
          <a:custGeom>
            <a:avLst/>
            <a:gdLst/>
            <a:ahLst/>
            <a:cxnLst/>
            <a:rect l="l" t="t" r="r" b="b"/>
            <a:pathLst>
              <a:path w="10302240" h="12700">
                <a:moveTo>
                  <a:pt x="0" y="12700"/>
                </a:moveTo>
                <a:lnTo>
                  <a:pt x="10302240" y="12700"/>
                </a:lnTo>
                <a:lnTo>
                  <a:pt x="10302240" y="0"/>
                </a:lnTo>
                <a:lnTo>
                  <a:pt x="0" y="0"/>
                </a:lnTo>
                <a:lnTo>
                  <a:pt x="0" y="12700"/>
                </a:lnTo>
                <a:close/>
              </a:path>
            </a:pathLst>
          </a:custGeom>
          <a:solidFill>
            <a:srgbClr val="FFFFFF"/>
          </a:solidFill>
        </p:spPr>
        <p:txBody>
          <a:bodyPr wrap="square" lIns="0" tIns="0" rIns="0" bIns="0" rtlCol="0"/>
          <a:lstStyle/>
          <a:p/>
        </p:txBody>
      </p:sp>
      <p:sp>
        <p:nvSpPr>
          <p:cNvPr id="9" name="object 9"/>
          <p:cNvSpPr/>
          <p:nvPr/>
        </p:nvSpPr>
        <p:spPr>
          <a:xfrm>
            <a:off x="1340332" y="3039770"/>
            <a:ext cx="10302240" cy="0"/>
          </a:xfrm>
          <a:custGeom>
            <a:avLst/>
            <a:gdLst/>
            <a:ahLst/>
            <a:cxnLst/>
            <a:rect l="l" t="t" r="r" b="b"/>
            <a:pathLst>
              <a:path w="10302240">
                <a:moveTo>
                  <a:pt x="0" y="0"/>
                </a:moveTo>
                <a:lnTo>
                  <a:pt x="10302240" y="0"/>
                </a:lnTo>
              </a:path>
            </a:pathLst>
          </a:custGeom>
          <a:ln w="12700">
            <a:solidFill>
              <a:srgbClr val="FFFFFF"/>
            </a:solidFill>
          </a:ln>
        </p:spPr>
        <p:txBody>
          <a:bodyPr wrap="square" lIns="0" tIns="0" rIns="0" bIns="0" rtlCol="0"/>
          <a:lstStyle/>
          <a:p/>
        </p:txBody>
      </p:sp>
      <p:sp>
        <p:nvSpPr>
          <p:cNvPr id="10" name="object 10"/>
          <p:cNvSpPr/>
          <p:nvPr/>
        </p:nvSpPr>
        <p:spPr>
          <a:xfrm>
            <a:off x="1340332" y="1134770"/>
            <a:ext cx="0" cy="1905000"/>
          </a:xfrm>
          <a:custGeom>
            <a:avLst/>
            <a:gdLst/>
            <a:ahLst/>
            <a:cxnLst/>
            <a:rect l="l" t="t" r="r" b="b"/>
            <a:pathLst>
              <a:path h="1905000">
                <a:moveTo>
                  <a:pt x="0" y="0"/>
                </a:moveTo>
                <a:lnTo>
                  <a:pt x="0" y="1905000"/>
                </a:lnTo>
              </a:path>
            </a:pathLst>
          </a:custGeom>
          <a:ln w="12700">
            <a:solidFill>
              <a:srgbClr val="FFFFFF"/>
            </a:solidFill>
          </a:ln>
        </p:spPr>
        <p:txBody>
          <a:bodyPr wrap="square" lIns="0" tIns="0" rIns="0" bIns="0" rtlCol="0"/>
          <a:lstStyle/>
          <a:p/>
        </p:txBody>
      </p:sp>
      <p:sp>
        <p:nvSpPr>
          <p:cNvPr id="11" name="object 11"/>
          <p:cNvSpPr/>
          <p:nvPr/>
        </p:nvSpPr>
        <p:spPr>
          <a:xfrm>
            <a:off x="11642572" y="1134770"/>
            <a:ext cx="0" cy="1905000"/>
          </a:xfrm>
          <a:custGeom>
            <a:avLst/>
            <a:gdLst/>
            <a:ahLst/>
            <a:cxnLst/>
            <a:rect l="l" t="t" r="r" b="b"/>
            <a:pathLst>
              <a:path h="1905000">
                <a:moveTo>
                  <a:pt x="0" y="0"/>
                </a:moveTo>
                <a:lnTo>
                  <a:pt x="0" y="1905000"/>
                </a:lnTo>
              </a:path>
            </a:pathLst>
          </a:custGeom>
          <a:ln w="12700">
            <a:solidFill>
              <a:srgbClr val="FFFFFF"/>
            </a:solidFill>
          </a:ln>
        </p:spPr>
        <p:txBody>
          <a:bodyPr wrap="square" lIns="0" tIns="0" rIns="0" bIns="0" rtlCol="0"/>
          <a:lstStyle/>
          <a:p/>
        </p:txBody>
      </p:sp>
      <p:sp>
        <p:nvSpPr>
          <p:cNvPr id="12" name="object 12"/>
          <p:cNvSpPr txBox="1">
            <a:spLocks noGrp="1"/>
          </p:cNvSpPr>
          <p:nvPr>
            <p:ph type="body" idx="1"/>
          </p:nvPr>
        </p:nvSpPr>
        <p:spPr>
          <a:xfrm>
            <a:off x="578002" y="1103020"/>
            <a:ext cx="11035995" cy="1477010"/>
          </a:xfrm>
          <a:prstGeom prst="rect">
            <a:avLst/>
          </a:prstGeom>
        </p:spPr>
        <p:txBody>
          <a:bodyPr vert="horz" wrap="square" lIns="0" tIns="0" rIns="0" bIns="0" rtlCol="0">
            <a:spAutoFit/>
          </a:bodyPr>
          <a:lstStyle/>
          <a:p>
            <a:pPr marL="762000" marR="5080" indent="457200">
              <a:lnSpc>
                <a:spcPct val="150000"/>
              </a:lnSpc>
            </a:pPr>
            <a:r>
              <a:rPr spc="-5" dirty="0">
                <a:latin typeface="楷体" panose="02010609060101010101" charset="-122"/>
                <a:ea typeface="楷体" panose="02010609060101010101" charset="-122"/>
                <a:cs typeface="楷体" panose="02010609060101010101" charset="-122"/>
              </a:rPr>
              <a:t>考生从</a:t>
            </a:r>
            <a:r>
              <a:rPr lang="zh-CN" spc="-5" dirty="0">
                <a:latin typeface="楷体" panose="02010609060101010101" charset="-122"/>
                <a:ea typeface="楷体" panose="02010609060101010101" charset="-122"/>
                <a:cs typeface="楷体" panose="02010609060101010101" charset="-122"/>
              </a:rPr>
              <a:t>我校研究生院</a:t>
            </a:r>
            <a:r>
              <a:rPr spc="-5" dirty="0">
                <a:latin typeface="楷体" panose="02010609060101010101" charset="-122"/>
                <a:ea typeface="楷体" panose="02010609060101010101" charset="-122"/>
                <a:cs typeface="楷体" panose="02010609060101010101" charset="-122"/>
              </a:rPr>
              <a:t>网站</a:t>
            </a:r>
            <a:r>
              <a:rPr lang="zh-CN" spc="-5" dirty="0">
                <a:latin typeface="楷体" panose="02010609060101010101" charset="-122"/>
                <a:ea typeface="楷体" panose="02010609060101010101" charset="-122"/>
                <a:cs typeface="楷体" panose="02010609060101010101" charset="-122"/>
              </a:rPr>
              <a:t>公布的学校</a:t>
            </a:r>
            <a:r>
              <a:rPr lang="en-US" altLang="zh-CN" spc="-5" dirty="0">
                <a:latin typeface="楷体" panose="02010609060101010101" charset="-122"/>
                <a:ea typeface="楷体" panose="02010609060101010101" charset="-122"/>
                <a:cs typeface="楷体" panose="02010609060101010101" charset="-122"/>
              </a:rPr>
              <a:t>2024</a:t>
            </a:r>
            <a:r>
              <a:rPr lang="zh-CN" altLang="en-US" spc="-5" dirty="0">
                <a:latin typeface="楷体" panose="02010609060101010101" charset="-122"/>
                <a:ea typeface="楷体" panose="02010609060101010101" charset="-122"/>
                <a:cs typeface="楷体" panose="02010609060101010101" charset="-122"/>
              </a:rPr>
              <a:t>年硕士研究生</a:t>
            </a:r>
            <a:r>
              <a:rPr lang="zh-CN" spc="-5" dirty="0">
                <a:latin typeface="楷体" panose="02010609060101010101" charset="-122"/>
                <a:ea typeface="楷体" panose="02010609060101010101" charset="-122"/>
                <a:cs typeface="楷体" panose="02010609060101010101" charset="-122"/>
              </a:rPr>
              <a:t>复试录取工作方案附件中下载</a:t>
            </a:r>
            <a:r>
              <a:rPr spc="-5" dirty="0">
                <a:latin typeface="楷体" panose="02010609060101010101" charset="-122"/>
                <a:ea typeface="楷体" panose="02010609060101010101" charset="-122"/>
                <a:cs typeface="楷体" panose="02010609060101010101" charset="-122"/>
              </a:rPr>
              <a:t>《青岛理工大学</a:t>
            </a:r>
            <a:r>
              <a:rPr lang="en-US" altLang="zh-CN" spc="-5" dirty="0">
                <a:latin typeface="楷体" panose="02010609060101010101" charset="-122"/>
                <a:ea typeface="楷体" panose="02010609060101010101" charset="-122"/>
                <a:cs typeface="楷体" panose="02010609060101010101" charset="-122"/>
              </a:rPr>
              <a:t>2024</a:t>
            </a:r>
            <a:r>
              <a:rPr spc="-5" dirty="0">
                <a:latin typeface="楷体" panose="02010609060101010101" charset="-122"/>
                <a:ea typeface="楷体" panose="02010609060101010101" charset="-122"/>
                <a:cs typeface="楷体" panose="02010609060101010101" charset="-122"/>
              </a:rPr>
              <a:t>年硕士研究生招生远程复试自命题答题纸模板》（A4版），考试前自行按《答题纸模板》打印各考试科目的A4答卷纸若干（4页以上）；考生需用黑色字迹签字笔在规定模板的答卷纸上答卷，</a:t>
            </a:r>
            <a:r>
              <a:rPr u="sng" spc="-5" dirty="0">
                <a:solidFill>
                  <a:srgbClr val="C00000"/>
                </a:solidFill>
                <a:latin typeface="楷体" panose="02010609060101010101" charset="-122"/>
                <a:ea typeface="楷体" panose="02010609060101010101" charset="-122"/>
                <a:cs typeface="楷体" panose="02010609060101010101" charset="-122"/>
              </a:rPr>
              <a:t>否则按无效答卷处理</a:t>
            </a:r>
            <a:r>
              <a:rPr spc="-5" dirty="0">
                <a:solidFill>
                  <a:srgbClr val="C00000"/>
                </a:solidFill>
                <a:latin typeface="楷体" panose="02010609060101010101" charset="-122"/>
                <a:ea typeface="楷体" panose="02010609060101010101" charset="-122"/>
                <a:cs typeface="楷体" panose="02010609060101010101" charset="-122"/>
              </a:rPr>
              <a:t>（如报考学院笔试有特殊要求，以学院公布复试实施细则规定要求为准</a:t>
            </a:r>
            <a:r>
              <a:rPr lang="zh-CN" spc="-5" dirty="0">
                <a:solidFill>
                  <a:srgbClr val="C00000"/>
                </a:solidFill>
                <a:latin typeface="楷体" panose="02010609060101010101" charset="-122"/>
                <a:ea typeface="楷体" panose="02010609060101010101" charset="-122"/>
                <a:cs typeface="楷体" panose="02010609060101010101" charset="-122"/>
              </a:rPr>
              <a:t>）</a:t>
            </a:r>
            <a:r>
              <a:rPr b="1" spc="-5" dirty="0">
                <a:solidFill>
                  <a:srgbClr val="C00000"/>
                </a:solidFill>
                <a:latin typeface="楷体" panose="02010609060101010101" charset="-122"/>
                <a:ea typeface="楷体" panose="02010609060101010101" charset="-122"/>
                <a:cs typeface="楷体" panose="02010609060101010101" charset="-122"/>
              </a:rPr>
              <a:t>。</a:t>
            </a:r>
            <a:endParaRPr b="1" spc="-5" dirty="0">
              <a:solidFill>
                <a:srgbClr val="C00000"/>
              </a:solidFill>
              <a:latin typeface="楷体" panose="02010609060101010101" charset="-122"/>
              <a:ea typeface="楷体" panose="02010609060101010101" charset="-122"/>
              <a:cs typeface="楷体" panose="02010609060101010101" charset="-122"/>
            </a:endParaRPr>
          </a:p>
        </p:txBody>
      </p:sp>
      <p:sp>
        <p:nvSpPr>
          <p:cNvPr id="13" name="object 13"/>
          <p:cNvSpPr txBox="1"/>
          <p:nvPr/>
        </p:nvSpPr>
        <p:spPr>
          <a:xfrm>
            <a:off x="1274063" y="6408420"/>
            <a:ext cx="3595370" cy="307975"/>
          </a:xfrm>
          <a:prstGeom prst="rect">
            <a:avLst/>
          </a:prstGeom>
          <a:solidFill>
            <a:srgbClr val="099B74"/>
          </a:solidFill>
        </p:spPr>
        <p:txBody>
          <a:bodyPr vert="horz" wrap="square" lIns="0" tIns="36195" rIns="0" bIns="0" rtlCol="0">
            <a:spAutoFit/>
          </a:bodyPr>
          <a:lstStyle/>
          <a:p>
            <a:pPr marL="90805">
              <a:lnSpc>
                <a:spcPct val="100000"/>
              </a:lnSpc>
              <a:spcBef>
                <a:spcPts val="285"/>
              </a:spcBef>
            </a:pPr>
            <a:r>
              <a:rPr sz="1400" b="1" dirty="0">
                <a:solidFill>
                  <a:srgbClr val="EBF0DE"/>
                </a:solidFill>
                <a:latin typeface="黑体" panose="02010609060101010101" charset="-122"/>
                <a:cs typeface="黑体" panose="02010609060101010101" charset="-122"/>
              </a:rPr>
              <a:t>考生每个考试科目答卷纸</a:t>
            </a:r>
            <a:r>
              <a:rPr sz="1400" b="1" u="sng" dirty="0">
                <a:solidFill>
                  <a:srgbClr val="FFFF00"/>
                </a:solidFill>
                <a:latin typeface="黑体" panose="02010609060101010101" charset="-122"/>
                <a:cs typeface="黑体" panose="02010609060101010101" charset="-122"/>
              </a:rPr>
              <a:t>必须包含第一页。</a:t>
            </a:r>
            <a:endParaRPr sz="1400">
              <a:latin typeface="黑体" panose="02010609060101010101" charset="-122"/>
              <a:cs typeface="黑体" panose="02010609060101010101" charset="-122"/>
            </a:endParaRPr>
          </a:p>
        </p:txBody>
      </p:sp>
      <p:sp>
        <p:nvSpPr>
          <p:cNvPr id="14" name="object 14"/>
          <p:cNvSpPr txBox="1"/>
          <p:nvPr/>
        </p:nvSpPr>
        <p:spPr>
          <a:xfrm>
            <a:off x="5457444" y="6376415"/>
            <a:ext cx="5501640" cy="307975"/>
          </a:xfrm>
          <a:prstGeom prst="rect">
            <a:avLst/>
          </a:prstGeom>
          <a:solidFill>
            <a:srgbClr val="099B74"/>
          </a:solidFill>
        </p:spPr>
        <p:txBody>
          <a:bodyPr vert="horz" wrap="square" lIns="0" tIns="36830" rIns="0" bIns="0" rtlCol="0">
            <a:spAutoFit/>
          </a:bodyPr>
          <a:lstStyle/>
          <a:p>
            <a:pPr marL="91440">
              <a:lnSpc>
                <a:spcPct val="100000"/>
              </a:lnSpc>
              <a:spcBef>
                <a:spcPts val="290"/>
              </a:spcBef>
            </a:pPr>
            <a:r>
              <a:rPr sz="1400" b="1" dirty="0">
                <a:solidFill>
                  <a:srgbClr val="EBF0DE"/>
                </a:solidFill>
                <a:latin typeface="黑体" panose="02010609060101010101" charset="-122"/>
                <a:cs typeface="黑体" panose="02010609060101010101" charset="-122"/>
              </a:rPr>
              <a:t>考生为每科远程笔试自命题考试科目，打印该模板4页以上答卷纸。</a:t>
            </a:r>
            <a:endParaRPr sz="1400">
              <a:latin typeface="黑体" panose="02010609060101010101" charset="-122"/>
              <a:cs typeface="黑体" panose="02010609060101010101" charset="-122"/>
            </a:endParaRPr>
          </a:p>
        </p:txBody>
      </p:sp>
      <p:sp>
        <p:nvSpPr>
          <p:cNvPr id="15" name="object 15"/>
          <p:cNvSpPr/>
          <p:nvPr/>
        </p:nvSpPr>
        <p:spPr>
          <a:xfrm>
            <a:off x="1434083" y="2677667"/>
            <a:ext cx="3069336" cy="3595116"/>
          </a:xfrm>
          <a:prstGeom prst="rect">
            <a:avLst/>
          </a:prstGeom>
          <a:blipFill>
            <a:blip r:embed="rId4" cstate="print"/>
            <a:stretch>
              <a:fillRect/>
            </a:stretch>
          </a:blipFill>
        </p:spPr>
        <p:txBody>
          <a:bodyPr wrap="square" lIns="0" tIns="0" rIns="0" bIns="0" rtlCol="0"/>
          <a:lstStyle/>
          <a:p/>
        </p:txBody>
      </p:sp>
      <p:sp>
        <p:nvSpPr>
          <p:cNvPr id="16" name="object 16"/>
          <p:cNvSpPr/>
          <p:nvPr/>
        </p:nvSpPr>
        <p:spPr>
          <a:xfrm>
            <a:off x="6461759" y="2613660"/>
            <a:ext cx="3019043" cy="3674364"/>
          </a:xfrm>
          <a:prstGeom prst="rect">
            <a:avLst/>
          </a:prstGeom>
          <a:blipFill>
            <a:blip r:embed="rId5" cstate="print"/>
            <a:stretch>
              <a:fillRect/>
            </a:stretch>
          </a:blipFill>
        </p:spPr>
        <p:txBody>
          <a:bodyPr wrap="square" lIns="0" tIns="0" rIns="0" bIns="0" rtlCol="0"/>
          <a:lstStyle/>
          <a:p/>
        </p:txBody>
      </p:sp>
      <p:sp>
        <p:nvSpPr>
          <p:cNvPr id="18" name="文本框 17"/>
          <p:cNvSpPr txBox="1"/>
          <p:nvPr/>
        </p:nvSpPr>
        <p:spPr>
          <a:xfrm>
            <a:off x="2259736" y="2911479"/>
            <a:ext cx="228600" cy="153888"/>
          </a:xfrm>
          <a:prstGeom prst="rect">
            <a:avLst/>
          </a:prstGeom>
          <a:solidFill>
            <a:schemeClr val="bg1"/>
          </a:solidFill>
        </p:spPr>
        <p:txBody>
          <a:bodyPr wrap="square" rtlCol="0">
            <a:spAutoFit/>
          </a:bodyPr>
          <a:lstStyle/>
          <a:p>
            <a:endParaRPr lang="zh-CN" altLang="en-US" sz="400" dirty="0"/>
          </a:p>
        </p:txBody>
      </p:sp>
      <p:sp>
        <p:nvSpPr>
          <p:cNvPr id="17" name="文本框 16"/>
          <p:cNvSpPr txBox="1"/>
          <p:nvPr/>
        </p:nvSpPr>
        <p:spPr>
          <a:xfrm>
            <a:off x="2230350" y="2880701"/>
            <a:ext cx="381000" cy="183515"/>
          </a:xfrm>
          <a:prstGeom prst="rect">
            <a:avLst/>
          </a:prstGeom>
          <a:noFill/>
        </p:spPr>
        <p:txBody>
          <a:bodyPr wrap="square" rtlCol="0">
            <a:spAutoFit/>
          </a:bodyPr>
          <a:lstStyle/>
          <a:p>
            <a:r>
              <a:rPr lang="en-US" altLang="zh-CN" sz="600" dirty="0">
                <a:latin typeface="+mn-ea"/>
              </a:rPr>
              <a:t>2023</a:t>
            </a:r>
            <a:endParaRPr lang="zh-CN" altLang="en-US" sz="600" dirty="0">
              <a:latin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16610" y="389890"/>
            <a:ext cx="11155680" cy="4620895"/>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12045695" y="408431"/>
            <a:ext cx="140207" cy="4206240"/>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10466831" y="85343"/>
            <a:ext cx="121920" cy="188975"/>
          </a:xfrm>
          <a:prstGeom prst="rect">
            <a:avLst/>
          </a:prstGeom>
          <a:blipFill>
            <a:blip r:embed="rId3" cstate="print"/>
            <a:stretch>
              <a:fillRect/>
            </a:stretch>
          </a:blipFill>
        </p:spPr>
        <p:txBody>
          <a:bodyPr wrap="square" lIns="0" tIns="0" rIns="0" bIns="0" rtlCol="0"/>
          <a:lstStyle/>
          <a:p/>
        </p:txBody>
      </p:sp>
      <p:sp>
        <p:nvSpPr>
          <p:cNvPr id="7" name="object 7"/>
          <p:cNvSpPr txBox="1"/>
          <p:nvPr/>
        </p:nvSpPr>
        <p:spPr>
          <a:xfrm>
            <a:off x="1910588" y="1196594"/>
            <a:ext cx="2552065" cy="144780"/>
          </a:xfrm>
          <a:prstGeom prst="rect">
            <a:avLst/>
          </a:prstGeom>
        </p:spPr>
        <p:txBody>
          <a:bodyPr vert="horz" wrap="square" lIns="0" tIns="0" rIns="0" bIns="0" rtlCol="0">
            <a:spAutoFit/>
          </a:bodyPr>
          <a:lstStyle/>
          <a:p>
            <a:pPr marL="12700">
              <a:lnSpc>
                <a:spcPct val="100000"/>
              </a:lnSpc>
            </a:pPr>
            <a:r>
              <a:rPr sz="850" spc="10" dirty="0">
                <a:solidFill>
                  <a:srgbClr val="0060A5"/>
                </a:solidFill>
                <a:latin typeface="Arial Black" panose="020B0A04020102020204"/>
                <a:cs typeface="Arial Black" panose="020B0A04020102020204"/>
              </a:rPr>
              <a:t>QINGDAO </a:t>
            </a:r>
            <a:r>
              <a:rPr sz="850" spc="-170" dirty="0">
                <a:solidFill>
                  <a:srgbClr val="005D9E"/>
                </a:solidFill>
                <a:latin typeface="Arial Black" panose="020B0A04020102020204"/>
                <a:cs typeface="Arial Black" panose="020B0A04020102020204"/>
              </a:rPr>
              <a:t>Łf  </a:t>
            </a:r>
            <a:r>
              <a:rPr sz="850" spc="20" dirty="0">
                <a:solidFill>
                  <a:srgbClr val="005D9E"/>
                </a:solidFill>
                <a:latin typeface="Arial Black" panose="020B0A04020102020204"/>
                <a:cs typeface="Arial Black" panose="020B0A04020102020204"/>
              </a:rPr>
              <a:t>NlVERSlTY </a:t>
            </a:r>
            <a:r>
              <a:rPr sz="850" spc="-5" dirty="0">
                <a:solidFill>
                  <a:srgbClr val="005D95"/>
                </a:solidFill>
                <a:latin typeface="Arial Black" panose="020B0A04020102020204"/>
                <a:cs typeface="Arial Black" panose="020B0A04020102020204"/>
              </a:rPr>
              <a:t>OF</a:t>
            </a:r>
            <a:r>
              <a:rPr sz="850" spc="260" dirty="0">
                <a:solidFill>
                  <a:srgbClr val="005D95"/>
                </a:solidFill>
                <a:latin typeface="Arial Black" panose="020B0A04020102020204"/>
                <a:cs typeface="Arial Black" panose="020B0A04020102020204"/>
              </a:rPr>
              <a:t> </a:t>
            </a:r>
            <a:r>
              <a:rPr sz="850" spc="10" dirty="0">
                <a:solidFill>
                  <a:srgbClr val="004D8A"/>
                </a:solidFill>
                <a:latin typeface="Arial Black" panose="020B0A04020102020204"/>
                <a:cs typeface="Arial Black" panose="020B0A04020102020204"/>
              </a:rPr>
              <a:t>TECHNOLOGY</a:t>
            </a:r>
            <a:endParaRPr sz="850">
              <a:latin typeface="Arial Black" panose="020B0A04020102020204"/>
              <a:cs typeface="Arial Black" panose="020B0A040201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191000" cy="685800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699260" y="2316479"/>
            <a:ext cx="3454908" cy="229209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242060" y="2215895"/>
            <a:ext cx="4355592" cy="257556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2530932" y="2794660"/>
            <a:ext cx="1550111" cy="1460246"/>
          </a:xfrm>
          <a:prstGeom prst="rect">
            <a:avLst/>
          </a:prstGeom>
          <a:blipFill>
            <a:blip r:embed="rId4" cstate="print"/>
            <a:stretch>
              <a:fillRect/>
            </a:stretch>
          </a:blipFill>
        </p:spPr>
        <p:txBody>
          <a:bodyPr wrap="square" lIns="0" tIns="0" rIns="0" bIns="0" rtlCol="0"/>
          <a:lstStyle/>
          <a:p/>
        </p:txBody>
      </p:sp>
      <p:sp>
        <p:nvSpPr>
          <p:cNvPr id="6" name="object 6"/>
          <p:cNvSpPr txBox="1"/>
          <p:nvPr/>
        </p:nvSpPr>
        <p:spPr>
          <a:xfrm>
            <a:off x="5978448" y="2816898"/>
            <a:ext cx="5614035" cy="650240"/>
          </a:xfrm>
          <a:prstGeom prst="rect">
            <a:avLst/>
          </a:prstGeom>
        </p:spPr>
        <p:txBody>
          <a:bodyPr vert="horz" wrap="square" lIns="0" tIns="0" rIns="0" bIns="0" rtlCol="0">
            <a:spAutoFit/>
          </a:bodyPr>
          <a:lstStyle/>
          <a:p>
            <a:pPr marL="12700">
              <a:lnSpc>
                <a:spcPts val="5120"/>
              </a:lnSpc>
            </a:pPr>
            <a:r>
              <a:rPr sz="4400" dirty="0">
                <a:latin typeface="黑体" panose="02010609060101010101" charset="-122"/>
                <a:cs typeface="黑体" panose="02010609060101010101" charset="-122"/>
              </a:rPr>
              <a:t>网络远程复试流程图</a:t>
            </a:r>
            <a:r>
              <a:rPr sz="4400" spc="5" dirty="0">
                <a:latin typeface="黑体" panose="02010609060101010101" charset="-122"/>
                <a:cs typeface="黑体" panose="02010609060101010101" charset="-122"/>
              </a:rPr>
              <a:t>解</a:t>
            </a:r>
            <a:endParaRPr sz="4400">
              <a:latin typeface="黑体" panose="02010609060101010101" charset="-122"/>
              <a:cs typeface="黑体" panose="02010609060101010101" charset="-122"/>
            </a:endParaRPr>
          </a:p>
        </p:txBody>
      </p:sp>
      <p:sp>
        <p:nvSpPr>
          <p:cNvPr id="7" name="object 7"/>
          <p:cNvSpPr/>
          <p:nvPr/>
        </p:nvSpPr>
        <p:spPr>
          <a:xfrm>
            <a:off x="4779264" y="310895"/>
            <a:ext cx="3098291" cy="774191"/>
          </a:xfrm>
          <a:prstGeom prst="rect">
            <a:avLst/>
          </a:prstGeom>
          <a:blipFill>
            <a:blip r:embed="rId5" cstate="print"/>
            <a:stretch>
              <a:fillRect/>
            </a:stretch>
          </a:blipFill>
        </p:spPr>
        <p:txBody>
          <a:bodyPr wrap="square" lIns="0" tIns="0" rIns="0" bIns="0" rtlCol="0"/>
          <a:lstStyle/>
          <a:p/>
        </p:txBody>
      </p:sp>
      <p:sp>
        <p:nvSpPr>
          <p:cNvPr id="8" name="object 8"/>
          <p:cNvSpPr txBox="1">
            <a:spLocks noGrp="1"/>
          </p:cNvSpPr>
          <p:nvPr>
            <p:ph type="ctrTitle"/>
          </p:nvPr>
        </p:nvSpPr>
        <p:spPr>
          <a:xfrm>
            <a:off x="777151" y="1113332"/>
            <a:ext cx="10637697" cy="377825"/>
          </a:xfrm>
          <a:prstGeom prst="rect">
            <a:avLst/>
          </a:prstGeom>
        </p:spPr>
        <p:txBody>
          <a:bodyPr vert="horz" wrap="square" lIns="0" tIns="0" rIns="0" bIns="0" rtlCol="0">
            <a:spAutoFit/>
          </a:bodyPr>
          <a:lstStyle/>
          <a:p>
            <a:pPr marL="4910455">
              <a:lnSpc>
                <a:spcPts val="2950"/>
              </a:lnSpc>
            </a:pPr>
            <a:r>
              <a:rPr lang="en-US" altLang="zh-CN" spc="-5" dirty="0"/>
              <a:t>2024</a:t>
            </a:r>
            <a:r>
              <a:rPr spc="-5" dirty="0"/>
              <a:t>年硕士研究生招生网络远程复试指南</a:t>
            </a:r>
            <a:endParaRPr spc="-5" dirty="0"/>
          </a:p>
        </p:txBody>
      </p:sp>
      <p:sp>
        <p:nvSpPr>
          <p:cNvPr id="9" name="object 9"/>
          <p:cNvSpPr/>
          <p:nvPr/>
        </p:nvSpPr>
        <p:spPr>
          <a:xfrm>
            <a:off x="7985759" y="641604"/>
            <a:ext cx="4206240" cy="99060"/>
          </a:xfrm>
          <a:prstGeom prst="rect">
            <a:avLst/>
          </a:prstGeom>
          <a:blipFill>
            <a:blip r:embed="rId6" cstate="print"/>
            <a:stretch>
              <a:fillRect/>
            </a:stretch>
          </a:blipFill>
        </p:spPr>
        <p:txBody>
          <a:bodyPr wrap="square" lIns="0" tIns="0" rIns="0" bIns="0" rtlCol="0"/>
          <a:lstStyl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40440" y="2889504"/>
            <a:ext cx="909827" cy="1697736"/>
          </a:xfrm>
          <a:prstGeom prst="rect">
            <a:avLst/>
          </a:prstGeom>
          <a:blipFill>
            <a:blip r:embed="rId1" cstate="print"/>
            <a:stretch>
              <a:fillRect/>
            </a:stretch>
          </a:blipFill>
        </p:spPr>
        <p:txBody>
          <a:bodyPr wrap="square" lIns="0" tIns="0" rIns="0" bIns="0" rtlCol="0"/>
          <a:lstStyle/>
          <a:p/>
        </p:txBody>
      </p:sp>
      <p:sp>
        <p:nvSpPr>
          <p:cNvPr id="3" name="object 3"/>
          <p:cNvSpPr txBox="1">
            <a:spLocks noGrp="1"/>
          </p:cNvSpPr>
          <p:nvPr>
            <p:ph type="title"/>
          </p:nvPr>
        </p:nvSpPr>
        <p:spPr>
          <a:xfrm>
            <a:off x="2033536" y="444182"/>
            <a:ext cx="5638165" cy="592455"/>
          </a:xfrm>
          <a:prstGeom prst="rect">
            <a:avLst/>
          </a:prstGeom>
        </p:spPr>
        <p:txBody>
          <a:bodyPr vert="horz" wrap="square" lIns="0" tIns="0" rIns="0" bIns="0" rtlCol="0">
            <a:spAutoFit/>
          </a:bodyPr>
          <a:lstStyle/>
          <a:p>
            <a:pPr marL="12700">
              <a:lnSpc>
                <a:spcPts val="4660"/>
              </a:lnSpc>
            </a:pPr>
            <a:r>
              <a:rPr sz="4000" b="1" dirty="0">
                <a:latin typeface="黑体" panose="02010609060101010101" charset="-122"/>
                <a:cs typeface="黑体" panose="02010609060101010101" charset="-122"/>
              </a:rPr>
              <a:t>远程复试全过程流程图</a:t>
            </a:r>
            <a:r>
              <a:rPr sz="4000" b="1" spc="-25" dirty="0">
                <a:latin typeface="黑体" panose="02010609060101010101" charset="-122"/>
                <a:cs typeface="黑体" panose="02010609060101010101" charset="-122"/>
              </a:rPr>
              <a:t>解</a:t>
            </a:r>
            <a:endParaRPr sz="4000">
              <a:latin typeface="黑体" panose="02010609060101010101" charset="-122"/>
              <a:cs typeface="黑体" panose="02010609060101010101" charset="-122"/>
            </a:endParaRPr>
          </a:p>
        </p:txBody>
      </p:sp>
      <p:sp>
        <p:nvSpPr>
          <p:cNvPr id="4" name="object 4"/>
          <p:cNvSpPr/>
          <p:nvPr/>
        </p:nvSpPr>
        <p:spPr>
          <a:xfrm>
            <a:off x="8231123" y="425195"/>
            <a:ext cx="3275076" cy="818388"/>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1609344" y="1411224"/>
            <a:ext cx="9896856" cy="45720"/>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355574" y="324180"/>
            <a:ext cx="1313154" cy="1516303"/>
          </a:xfrm>
          <a:prstGeom prst="rect">
            <a:avLst/>
          </a:prstGeom>
          <a:blipFill>
            <a:blip r:embed="rId4" cstate="print"/>
            <a:stretch>
              <a:fillRect/>
            </a:stretch>
          </a:blipFill>
        </p:spPr>
        <p:txBody>
          <a:bodyPr wrap="square" lIns="0" tIns="0" rIns="0" bIns="0" rtlCol="0"/>
          <a:lstStyle/>
          <a:p/>
        </p:txBody>
      </p:sp>
      <p:sp>
        <p:nvSpPr>
          <p:cNvPr id="7" name="object 7"/>
          <p:cNvSpPr txBox="1"/>
          <p:nvPr/>
        </p:nvSpPr>
        <p:spPr>
          <a:xfrm>
            <a:off x="152400" y="381000"/>
            <a:ext cx="1418590" cy="1164590"/>
          </a:xfrm>
          <a:prstGeom prst="rect">
            <a:avLst/>
          </a:prstGeom>
        </p:spPr>
        <p:txBody>
          <a:bodyPr vert="horz" wrap="square" lIns="0" tIns="241300" rIns="0" bIns="0" rtlCol="0">
            <a:spAutoFit/>
          </a:bodyPr>
          <a:lstStyle/>
          <a:p>
            <a:pPr marL="421640">
              <a:lnSpc>
                <a:spcPct val="100000"/>
              </a:lnSpc>
              <a:spcBef>
                <a:spcPts val="1900"/>
              </a:spcBef>
            </a:pPr>
            <a:r>
              <a:rPr sz="6000" b="1" dirty="0">
                <a:solidFill>
                  <a:srgbClr val="FFFFFF"/>
                </a:solidFill>
                <a:latin typeface="Calibri" panose="020F0502020204030204"/>
                <a:cs typeface="Calibri" panose="020F0502020204030204"/>
              </a:rPr>
              <a:t>1</a:t>
            </a:r>
            <a:r>
              <a:rPr lang="en-US" sz="6000" b="1" dirty="0">
                <a:solidFill>
                  <a:srgbClr val="FFFFFF"/>
                </a:solidFill>
                <a:latin typeface="Calibri" panose="020F0502020204030204"/>
                <a:cs typeface="Calibri" panose="020F0502020204030204"/>
              </a:rPr>
              <a:t>.</a:t>
            </a:r>
            <a:r>
              <a:rPr lang="en-US" sz="4000" b="1" dirty="0">
                <a:solidFill>
                  <a:srgbClr val="FFFFFF"/>
                </a:solidFill>
                <a:latin typeface="Calibri" panose="020F0502020204030204"/>
                <a:cs typeface="Calibri" panose="020F0502020204030204"/>
              </a:rPr>
              <a:t>1</a:t>
            </a:r>
            <a:endParaRPr lang="en-US" sz="4000" b="1" dirty="0">
              <a:solidFill>
                <a:srgbClr val="FFFFFF"/>
              </a:solidFill>
              <a:latin typeface="Calibri" panose="020F0502020204030204"/>
              <a:cs typeface="Calibri" panose="020F0502020204030204"/>
            </a:endParaRPr>
          </a:p>
        </p:txBody>
      </p:sp>
      <p:sp>
        <p:nvSpPr>
          <p:cNvPr id="8" name="object 8"/>
          <p:cNvSpPr/>
          <p:nvPr/>
        </p:nvSpPr>
        <p:spPr>
          <a:xfrm>
            <a:off x="3285604" y="3918711"/>
            <a:ext cx="1135202" cy="387172"/>
          </a:xfrm>
          <a:prstGeom prst="rect">
            <a:avLst/>
          </a:prstGeom>
          <a:blipFill>
            <a:blip r:embed="rId5"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9" name="object 9"/>
          <p:cNvSpPr/>
          <p:nvPr/>
        </p:nvSpPr>
        <p:spPr>
          <a:xfrm>
            <a:off x="942594" y="3873931"/>
            <a:ext cx="1135202" cy="387172"/>
          </a:xfrm>
          <a:prstGeom prst="rect">
            <a:avLst/>
          </a:prstGeom>
          <a:blipFill>
            <a:blip r:embed="rId6"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10" name="object 10"/>
          <p:cNvSpPr/>
          <p:nvPr/>
        </p:nvSpPr>
        <p:spPr>
          <a:xfrm>
            <a:off x="2241194" y="1887143"/>
            <a:ext cx="1135202" cy="387172"/>
          </a:xfrm>
          <a:prstGeom prst="rect">
            <a:avLst/>
          </a:prstGeom>
          <a:blipFill>
            <a:blip r:embed="rId7"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11" name="object 11"/>
          <p:cNvSpPr/>
          <p:nvPr/>
        </p:nvSpPr>
        <p:spPr>
          <a:xfrm>
            <a:off x="670179" y="3715372"/>
            <a:ext cx="10354310" cy="72390"/>
          </a:xfrm>
          <a:custGeom>
            <a:avLst/>
            <a:gdLst/>
            <a:ahLst/>
            <a:cxnLst/>
            <a:rect l="l" t="t" r="r" b="b"/>
            <a:pathLst>
              <a:path w="10354310" h="72389">
                <a:moveTo>
                  <a:pt x="63" y="72110"/>
                </a:moveTo>
                <a:lnTo>
                  <a:pt x="0" y="8610"/>
                </a:lnTo>
                <a:lnTo>
                  <a:pt x="10354094" y="0"/>
                </a:lnTo>
                <a:lnTo>
                  <a:pt x="10354144" y="63500"/>
                </a:lnTo>
                <a:lnTo>
                  <a:pt x="63" y="72110"/>
                </a:lnTo>
                <a:close/>
              </a:path>
            </a:pathLst>
          </a:custGeom>
          <a:solidFill>
            <a:srgbClr val="056255"/>
          </a:solidFill>
        </p:spPr>
        <p:txBody>
          <a:bodyPr wrap="square" lIns="0" tIns="0" rIns="0" bIns="0" rtlCol="0"/>
          <a:lstStyle/>
          <a:p>
            <a:endParaRPr>
              <a:latin typeface="楷体" panose="02010609060101010101" charset="-122"/>
              <a:ea typeface="楷体" panose="02010609060101010101" charset="-122"/>
            </a:endParaRPr>
          </a:p>
        </p:txBody>
      </p:sp>
      <p:sp>
        <p:nvSpPr>
          <p:cNvPr id="12" name="object 12"/>
          <p:cNvSpPr/>
          <p:nvPr/>
        </p:nvSpPr>
        <p:spPr>
          <a:xfrm>
            <a:off x="334441" y="1996960"/>
            <a:ext cx="1382991" cy="1602727"/>
          </a:xfrm>
          <a:prstGeom prst="rect">
            <a:avLst/>
          </a:prstGeom>
          <a:blipFill>
            <a:blip r:embed="rId8"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13" name="object 13"/>
          <p:cNvSpPr txBox="1"/>
          <p:nvPr/>
        </p:nvSpPr>
        <p:spPr>
          <a:xfrm>
            <a:off x="615594" y="2179713"/>
            <a:ext cx="826135" cy="1069340"/>
          </a:xfrm>
          <a:prstGeom prst="rect">
            <a:avLst/>
          </a:prstGeom>
        </p:spPr>
        <p:txBody>
          <a:bodyPr vert="horz" wrap="square" lIns="0" tIns="0" rIns="0" bIns="0" rtlCol="0">
            <a:spAutoFit/>
          </a:bodyPr>
          <a:lstStyle/>
          <a:p>
            <a:pPr marL="12700" marR="5080">
              <a:lnSpc>
                <a:spcPct val="100000"/>
              </a:lnSpc>
            </a:pPr>
            <a:r>
              <a:rPr sz="1400" dirty="0">
                <a:solidFill>
                  <a:srgbClr val="FFFFFF"/>
                </a:solidFill>
                <a:latin typeface="楷体" panose="02010609060101010101" charset="-122"/>
                <a:ea typeface="楷体" panose="02010609060101010101" charset="-122"/>
                <a:cs typeface="楷体" panose="02010609060101010101" charset="-122"/>
              </a:rPr>
              <a:t>查看复试  录取基本  分数线及  复试调剂  要求</a:t>
            </a:r>
            <a:endParaRPr sz="1400" dirty="0">
              <a:solidFill>
                <a:srgbClr val="FFFFFF"/>
              </a:solidFill>
              <a:latin typeface="楷体" panose="02010609060101010101" charset="-122"/>
              <a:ea typeface="楷体" panose="02010609060101010101" charset="-122"/>
              <a:cs typeface="楷体" panose="02010609060101010101" charset="-122"/>
            </a:endParaRPr>
          </a:p>
        </p:txBody>
      </p:sp>
      <p:sp>
        <p:nvSpPr>
          <p:cNvPr id="14" name="object 14"/>
          <p:cNvSpPr txBox="1"/>
          <p:nvPr/>
        </p:nvSpPr>
        <p:spPr>
          <a:xfrm>
            <a:off x="3289935" y="3947160"/>
            <a:ext cx="1908175" cy="1311275"/>
          </a:xfrm>
          <a:prstGeom prst="rect">
            <a:avLst/>
          </a:prstGeom>
        </p:spPr>
        <p:txBody>
          <a:bodyPr vert="horz" wrap="square" lIns="0" tIns="0" rIns="0" bIns="0" rtlCol="0">
            <a:spAutoFit/>
          </a:bodyPr>
          <a:lstStyle/>
          <a:p>
            <a:pPr marL="12700">
              <a:lnSpc>
                <a:spcPct val="100000"/>
              </a:lnSpc>
            </a:pPr>
            <a:r>
              <a:rPr sz="2000" dirty="0">
                <a:solidFill>
                  <a:srgbClr val="C00000"/>
                </a:solidFill>
                <a:latin typeface="楷体" panose="02010609060101010101" charset="-122"/>
                <a:ea typeface="楷体" panose="02010609060101010101" charset="-122"/>
                <a:cs typeface="楷体" panose="02010609060101010101" charset="-122"/>
              </a:rPr>
              <a:t>第3步</a:t>
            </a:r>
            <a:endParaRPr sz="2000">
              <a:latin typeface="楷体" panose="02010609060101010101" charset="-122"/>
              <a:ea typeface="楷体" panose="02010609060101010101" charset="-122"/>
              <a:cs typeface="楷体" panose="02010609060101010101" charset="-122"/>
            </a:endParaRPr>
          </a:p>
          <a:p>
            <a:pPr marL="67310" marR="5080" algn="just">
              <a:lnSpc>
                <a:spcPct val="100000"/>
              </a:lnSpc>
              <a:spcBef>
                <a:spcPts val="625"/>
              </a:spcBef>
            </a:pPr>
            <a:r>
              <a:rPr sz="1200" dirty="0">
                <a:latin typeface="楷体" panose="02010609060101010101" charset="-122"/>
                <a:ea typeface="楷体" panose="02010609060101010101" charset="-122"/>
                <a:cs typeface="楷体" panose="02010609060101010101" charset="-122"/>
              </a:rPr>
              <a:t>登录学校研究生招生管理系统，在规定时间内按要求上传复试须提交的相关材料</a:t>
            </a:r>
            <a:r>
              <a:rPr sz="1200" spc="-355" dirty="0">
                <a:latin typeface="楷体" panose="02010609060101010101" charset="-122"/>
                <a:ea typeface="楷体" panose="02010609060101010101" charset="-122"/>
                <a:cs typeface="楷体" panose="02010609060101010101" charset="-122"/>
              </a:rPr>
              <a:t> </a:t>
            </a:r>
            <a:r>
              <a:rPr sz="1200" b="1" spc="-5" dirty="0">
                <a:solidFill>
                  <a:srgbClr val="C00000"/>
                </a:solidFill>
                <a:latin typeface="楷体" panose="02010609060101010101" charset="-122"/>
                <a:ea typeface="楷体" panose="02010609060101010101" charset="-122"/>
                <a:cs typeface="楷体" panose="02010609060101010101" charset="-122"/>
              </a:rPr>
              <a:t>（特别注意手机号信息准确）</a:t>
            </a:r>
            <a:r>
              <a:rPr sz="1200" b="1" spc="-425" dirty="0">
                <a:solidFill>
                  <a:srgbClr val="C00000"/>
                </a:solidFill>
                <a:latin typeface="楷体" panose="02010609060101010101" charset="-122"/>
                <a:ea typeface="楷体" panose="02010609060101010101" charset="-122"/>
                <a:cs typeface="楷体" panose="02010609060101010101" charset="-122"/>
              </a:rPr>
              <a:t> </a:t>
            </a:r>
            <a:r>
              <a:rPr sz="1200" dirty="0">
                <a:latin typeface="楷体" panose="02010609060101010101" charset="-122"/>
                <a:ea typeface="楷体" panose="02010609060101010101" charset="-122"/>
                <a:cs typeface="楷体" panose="02010609060101010101" charset="-122"/>
              </a:rPr>
              <a:t>。</a:t>
            </a:r>
            <a:endParaRPr sz="1200">
              <a:latin typeface="楷体" panose="02010609060101010101" charset="-122"/>
              <a:ea typeface="楷体" panose="02010609060101010101" charset="-122"/>
              <a:cs typeface="楷体" panose="02010609060101010101" charset="-122"/>
            </a:endParaRPr>
          </a:p>
        </p:txBody>
      </p:sp>
      <p:sp>
        <p:nvSpPr>
          <p:cNvPr id="15" name="object 15"/>
          <p:cNvSpPr txBox="1"/>
          <p:nvPr/>
        </p:nvSpPr>
        <p:spPr>
          <a:xfrm>
            <a:off x="2245461" y="1915540"/>
            <a:ext cx="1863089" cy="1689735"/>
          </a:xfrm>
          <a:prstGeom prst="rect">
            <a:avLst/>
          </a:prstGeom>
        </p:spPr>
        <p:txBody>
          <a:bodyPr vert="horz" wrap="square" lIns="0" tIns="0" rIns="0" bIns="0" rtlCol="0">
            <a:spAutoFit/>
          </a:bodyPr>
          <a:lstStyle/>
          <a:p>
            <a:pPr marL="12700">
              <a:lnSpc>
                <a:spcPct val="100000"/>
              </a:lnSpc>
            </a:pPr>
            <a:r>
              <a:rPr sz="2000" dirty="0">
                <a:solidFill>
                  <a:srgbClr val="C00000"/>
                </a:solidFill>
                <a:latin typeface="楷体" panose="02010609060101010101" charset="-122"/>
                <a:ea typeface="楷体" panose="02010609060101010101" charset="-122"/>
                <a:cs typeface="楷体" panose="02010609060101010101" charset="-122"/>
              </a:rPr>
              <a:t>第2步</a:t>
            </a:r>
            <a:endParaRPr sz="2000" dirty="0">
              <a:latin typeface="楷体" panose="02010609060101010101" charset="-122"/>
              <a:ea typeface="楷体" panose="02010609060101010101" charset="-122"/>
              <a:cs typeface="楷体" panose="02010609060101010101" charset="-122"/>
            </a:endParaRPr>
          </a:p>
          <a:p>
            <a:pPr marL="15875" marR="5080">
              <a:lnSpc>
                <a:spcPct val="100000"/>
              </a:lnSpc>
              <a:spcBef>
                <a:spcPts val="700"/>
              </a:spcBef>
            </a:pPr>
            <a:r>
              <a:rPr sz="1200" dirty="0">
                <a:latin typeface="楷体" panose="02010609060101010101" charset="-122"/>
                <a:ea typeface="楷体" panose="02010609060101010101" charset="-122"/>
                <a:cs typeface="楷体" panose="02010609060101010101" charset="-122"/>
              </a:rPr>
              <a:t>查阅学校</a:t>
            </a:r>
            <a:r>
              <a:rPr lang="en-US" altLang="zh-CN" sz="1200" dirty="0">
                <a:latin typeface="楷体" panose="02010609060101010101" charset="-122"/>
                <a:ea typeface="楷体" panose="02010609060101010101" charset="-122"/>
                <a:cs typeface="楷体" panose="02010609060101010101" charset="-122"/>
              </a:rPr>
              <a:t>2024</a:t>
            </a:r>
            <a:r>
              <a:rPr sz="1200" dirty="0">
                <a:latin typeface="楷体" panose="02010609060101010101" charset="-122"/>
                <a:ea typeface="楷体" panose="02010609060101010101" charset="-122"/>
                <a:cs typeface="楷体" panose="02010609060101010101" charset="-122"/>
              </a:rPr>
              <a:t>年复试方案、  报考学院复试细则等、远  程复试操作指南和考场规  则；下载</a:t>
            </a:r>
            <a:r>
              <a:rPr sz="1200" spc="-355" dirty="0">
                <a:latin typeface="楷体" panose="02010609060101010101" charset="-122"/>
                <a:ea typeface="楷体" panose="02010609060101010101" charset="-122"/>
                <a:cs typeface="楷体" panose="02010609060101010101" charset="-122"/>
              </a:rPr>
              <a:t> </a:t>
            </a:r>
            <a:r>
              <a:rPr sz="1200" dirty="0">
                <a:latin typeface="楷体" panose="02010609060101010101" charset="-122"/>
                <a:ea typeface="楷体" panose="02010609060101010101" charset="-122"/>
                <a:cs typeface="楷体" panose="02010609060101010101" charset="-122"/>
              </a:rPr>
              <a:t>并签订《考生诚 </a:t>
            </a:r>
            <a:r>
              <a:rPr sz="1200" spc="-580" dirty="0">
                <a:latin typeface="楷体" panose="02010609060101010101" charset="-122"/>
                <a:ea typeface="楷体" panose="02010609060101010101" charset="-122"/>
                <a:cs typeface="楷体" panose="02010609060101010101" charset="-122"/>
              </a:rPr>
              <a:t> </a:t>
            </a:r>
            <a:r>
              <a:rPr sz="1200" dirty="0">
                <a:latin typeface="楷体" panose="02010609060101010101" charset="-122"/>
                <a:ea typeface="楷体" panose="02010609060101010101" charset="-122"/>
                <a:cs typeface="楷体" panose="02010609060101010101" charset="-122"/>
              </a:rPr>
              <a:t>信复试承诺书》，在规定 </a:t>
            </a:r>
            <a:r>
              <a:rPr sz="1200" spc="-580" dirty="0">
                <a:latin typeface="楷体" panose="02010609060101010101" charset="-122"/>
                <a:ea typeface="楷体" panose="02010609060101010101" charset="-122"/>
                <a:cs typeface="楷体" panose="02010609060101010101" charset="-122"/>
              </a:rPr>
              <a:t> </a:t>
            </a:r>
            <a:r>
              <a:rPr sz="1200" dirty="0">
                <a:latin typeface="楷体" panose="02010609060101010101" charset="-122"/>
                <a:ea typeface="楷体" panose="02010609060101010101" charset="-122"/>
                <a:cs typeface="楷体" panose="02010609060101010101" charset="-122"/>
              </a:rPr>
              <a:t>时间内按照相关要求在指 </a:t>
            </a:r>
            <a:r>
              <a:rPr sz="1200" spc="-580" dirty="0">
                <a:latin typeface="楷体" panose="02010609060101010101" charset="-122"/>
                <a:ea typeface="楷体" panose="02010609060101010101" charset="-122"/>
                <a:cs typeface="楷体" panose="02010609060101010101" charset="-122"/>
              </a:rPr>
              <a:t> </a:t>
            </a:r>
            <a:r>
              <a:rPr sz="1200" dirty="0">
                <a:latin typeface="楷体" panose="02010609060101010101" charset="-122"/>
                <a:ea typeface="楷体" panose="02010609060101010101" charset="-122"/>
                <a:cs typeface="楷体" panose="02010609060101010101" charset="-122"/>
              </a:rPr>
              <a:t>定系统缴费。</a:t>
            </a:r>
            <a:endParaRPr sz="1200" dirty="0">
              <a:latin typeface="楷体" panose="02010609060101010101" charset="-122"/>
              <a:ea typeface="楷体" panose="02010609060101010101" charset="-122"/>
              <a:cs typeface="楷体" panose="02010609060101010101" charset="-122"/>
            </a:endParaRPr>
          </a:p>
        </p:txBody>
      </p:sp>
      <p:sp>
        <p:nvSpPr>
          <p:cNvPr id="16" name="object 16"/>
          <p:cNvSpPr txBox="1"/>
          <p:nvPr/>
        </p:nvSpPr>
        <p:spPr>
          <a:xfrm>
            <a:off x="1104265" y="3902075"/>
            <a:ext cx="1922780" cy="956945"/>
          </a:xfrm>
          <a:prstGeom prst="rect">
            <a:avLst/>
          </a:prstGeom>
        </p:spPr>
        <p:txBody>
          <a:bodyPr vert="horz" wrap="square" lIns="0" tIns="0" rIns="0" bIns="0" rtlCol="0">
            <a:spAutoFit/>
          </a:bodyPr>
          <a:lstStyle/>
          <a:p>
            <a:pPr marL="78740" algn="just">
              <a:lnSpc>
                <a:spcPct val="100000"/>
              </a:lnSpc>
            </a:pPr>
            <a:r>
              <a:rPr sz="2000" dirty="0">
                <a:solidFill>
                  <a:srgbClr val="C00000"/>
                </a:solidFill>
                <a:latin typeface="楷体" panose="02010609060101010101" charset="-122"/>
                <a:ea typeface="楷体" panose="02010609060101010101" charset="-122"/>
                <a:cs typeface="楷体" panose="02010609060101010101" charset="-122"/>
              </a:rPr>
              <a:t>第1步</a:t>
            </a:r>
            <a:endParaRPr sz="2000">
              <a:latin typeface="楷体" panose="02010609060101010101" charset="-122"/>
              <a:ea typeface="楷体" panose="02010609060101010101" charset="-122"/>
              <a:cs typeface="楷体" panose="02010609060101010101" charset="-122"/>
            </a:endParaRPr>
          </a:p>
          <a:p>
            <a:pPr marL="12700" marR="5080" algn="just">
              <a:lnSpc>
                <a:spcPct val="100000"/>
              </a:lnSpc>
              <a:spcBef>
                <a:spcPts val="745"/>
              </a:spcBef>
            </a:pPr>
            <a:r>
              <a:rPr sz="1200" dirty="0">
                <a:latin typeface="楷体" panose="02010609060101010101" charset="-122"/>
                <a:ea typeface="楷体" panose="02010609060101010101" charset="-122"/>
                <a:cs typeface="楷体" panose="02010609060101010101" charset="-122"/>
              </a:rPr>
              <a:t>按方案要求提前完成“双机位”远程设备和</a:t>
            </a:r>
            <a:r>
              <a:rPr lang="zh-CN" sz="1200" dirty="0">
                <a:latin typeface="楷体" panose="02010609060101010101" charset="-122"/>
                <a:ea typeface="楷体" panose="02010609060101010101" charset="-122"/>
                <a:cs typeface="楷体" panose="02010609060101010101" charset="-122"/>
              </a:rPr>
              <a:t>腾讯会议</a:t>
            </a:r>
            <a:r>
              <a:rPr sz="1200" dirty="0">
                <a:latin typeface="楷体" panose="02010609060101010101" charset="-122"/>
                <a:ea typeface="楷体" panose="02010609060101010101" charset="-122"/>
                <a:cs typeface="楷体" panose="02010609060101010101" charset="-122"/>
              </a:rPr>
              <a:t>的安装调试。</a:t>
            </a:r>
            <a:endParaRPr sz="1200">
              <a:latin typeface="楷体" panose="02010609060101010101" charset="-122"/>
              <a:ea typeface="楷体" panose="02010609060101010101" charset="-122"/>
              <a:cs typeface="楷体" panose="02010609060101010101" charset="-122"/>
            </a:endParaRPr>
          </a:p>
        </p:txBody>
      </p:sp>
      <p:sp>
        <p:nvSpPr>
          <p:cNvPr id="17" name="object 17"/>
          <p:cNvSpPr txBox="1"/>
          <p:nvPr/>
        </p:nvSpPr>
        <p:spPr>
          <a:xfrm>
            <a:off x="11406492" y="3365906"/>
            <a:ext cx="432434" cy="738505"/>
          </a:xfrm>
          <a:prstGeom prst="rect">
            <a:avLst/>
          </a:prstGeom>
        </p:spPr>
        <p:txBody>
          <a:bodyPr vert="horz" wrap="square" lIns="0" tIns="0" rIns="0" bIns="0" rtlCol="0">
            <a:spAutoFit/>
          </a:bodyPr>
          <a:lstStyle/>
          <a:p>
            <a:pPr marL="12700" marR="5080" algn="just">
              <a:lnSpc>
                <a:spcPct val="100000"/>
              </a:lnSpc>
            </a:pPr>
            <a:r>
              <a:rPr sz="1600" b="1" dirty="0">
                <a:solidFill>
                  <a:srgbClr val="FFFFFF"/>
                </a:solidFill>
                <a:latin typeface="楷体" panose="02010609060101010101" charset="-122"/>
                <a:ea typeface="楷体" panose="02010609060101010101" charset="-122"/>
                <a:cs typeface="楷体" panose="02010609060101010101" charset="-122"/>
              </a:rPr>
              <a:t>笔</a:t>
            </a:r>
            <a:r>
              <a:rPr sz="1600" b="1" spc="-10" dirty="0">
                <a:solidFill>
                  <a:srgbClr val="FFFFFF"/>
                </a:solidFill>
                <a:latin typeface="楷体" panose="02010609060101010101" charset="-122"/>
                <a:ea typeface="楷体" panose="02010609060101010101" charset="-122"/>
                <a:cs typeface="楷体" panose="02010609060101010101" charset="-122"/>
              </a:rPr>
              <a:t>试  </a:t>
            </a:r>
            <a:r>
              <a:rPr sz="1600" b="1" dirty="0">
                <a:solidFill>
                  <a:srgbClr val="FFFFFF"/>
                </a:solidFill>
                <a:latin typeface="楷体" panose="02010609060101010101" charset="-122"/>
                <a:ea typeface="楷体" panose="02010609060101010101" charset="-122"/>
                <a:cs typeface="楷体" panose="02010609060101010101" charset="-122"/>
              </a:rPr>
              <a:t>面</a:t>
            </a:r>
            <a:r>
              <a:rPr sz="1600" b="1" spc="-10" dirty="0">
                <a:solidFill>
                  <a:srgbClr val="FFFFFF"/>
                </a:solidFill>
                <a:latin typeface="楷体" panose="02010609060101010101" charset="-122"/>
                <a:ea typeface="楷体" panose="02010609060101010101" charset="-122"/>
                <a:cs typeface="楷体" panose="02010609060101010101" charset="-122"/>
              </a:rPr>
              <a:t>试  </a:t>
            </a:r>
            <a:r>
              <a:rPr sz="1600" b="1" dirty="0">
                <a:solidFill>
                  <a:srgbClr val="FFFFFF"/>
                </a:solidFill>
                <a:latin typeface="楷体" panose="02010609060101010101" charset="-122"/>
                <a:ea typeface="楷体" panose="02010609060101010101" charset="-122"/>
                <a:cs typeface="楷体" panose="02010609060101010101" charset="-122"/>
              </a:rPr>
              <a:t>完</a:t>
            </a:r>
            <a:r>
              <a:rPr sz="1600" b="1" spc="-15" dirty="0">
                <a:solidFill>
                  <a:srgbClr val="FFFFFF"/>
                </a:solidFill>
                <a:latin typeface="楷体" panose="02010609060101010101" charset="-122"/>
                <a:ea typeface="楷体" panose="02010609060101010101" charset="-122"/>
                <a:cs typeface="楷体" panose="02010609060101010101" charset="-122"/>
              </a:rPr>
              <a:t>成</a:t>
            </a:r>
            <a:endParaRPr sz="1600">
              <a:latin typeface="楷体" panose="02010609060101010101" charset="-122"/>
              <a:ea typeface="楷体" panose="02010609060101010101" charset="-122"/>
              <a:cs typeface="楷体" panose="02010609060101010101" charset="-122"/>
            </a:endParaRPr>
          </a:p>
        </p:txBody>
      </p:sp>
      <p:sp>
        <p:nvSpPr>
          <p:cNvPr id="18" name="object 18"/>
          <p:cNvSpPr/>
          <p:nvPr/>
        </p:nvSpPr>
        <p:spPr>
          <a:xfrm>
            <a:off x="915288" y="3636479"/>
            <a:ext cx="221170" cy="1734515"/>
          </a:xfrm>
          <a:prstGeom prst="rect">
            <a:avLst/>
          </a:prstGeom>
          <a:blipFill>
            <a:blip r:embed="rId9"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19" name="object 19"/>
          <p:cNvSpPr/>
          <p:nvPr/>
        </p:nvSpPr>
        <p:spPr>
          <a:xfrm>
            <a:off x="2077720" y="1884908"/>
            <a:ext cx="0" cy="1854200"/>
          </a:xfrm>
          <a:custGeom>
            <a:avLst/>
            <a:gdLst/>
            <a:ahLst/>
            <a:cxnLst/>
            <a:rect l="l" t="t" r="r" b="b"/>
            <a:pathLst>
              <a:path h="1854200">
                <a:moveTo>
                  <a:pt x="0" y="0"/>
                </a:moveTo>
                <a:lnTo>
                  <a:pt x="0" y="1853603"/>
                </a:lnTo>
              </a:path>
            </a:pathLst>
          </a:custGeom>
          <a:ln w="9525">
            <a:solidFill>
              <a:srgbClr val="A6A6A6"/>
            </a:solidFill>
          </a:ln>
        </p:spPr>
        <p:txBody>
          <a:bodyPr wrap="square" lIns="0" tIns="0" rIns="0" bIns="0" rtlCol="0"/>
          <a:lstStyle/>
          <a:p>
            <a:endParaRPr>
              <a:latin typeface="楷体" panose="02010609060101010101" charset="-122"/>
              <a:ea typeface="楷体" panose="02010609060101010101" charset="-122"/>
            </a:endParaRPr>
          </a:p>
        </p:txBody>
      </p:sp>
      <p:sp>
        <p:nvSpPr>
          <p:cNvPr id="20" name="object 20"/>
          <p:cNvSpPr/>
          <p:nvPr/>
        </p:nvSpPr>
        <p:spPr>
          <a:xfrm>
            <a:off x="1970532" y="3650754"/>
            <a:ext cx="192405" cy="193040"/>
          </a:xfrm>
          <a:custGeom>
            <a:avLst/>
            <a:gdLst/>
            <a:ahLst/>
            <a:cxnLst/>
            <a:rect l="l" t="t" r="r" b="b"/>
            <a:pathLst>
              <a:path w="192405" h="193039">
                <a:moveTo>
                  <a:pt x="95694" y="192735"/>
                </a:moveTo>
                <a:lnTo>
                  <a:pt x="58191" y="185160"/>
                </a:lnTo>
                <a:lnTo>
                  <a:pt x="27644" y="164555"/>
                </a:lnTo>
                <a:lnTo>
                  <a:pt x="7190" y="134040"/>
                </a:lnTo>
                <a:lnTo>
                  <a:pt x="0" y="96761"/>
                </a:lnTo>
                <a:lnTo>
                  <a:pt x="7190" y="59027"/>
                </a:lnTo>
                <a:lnTo>
                  <a:pt x="27644" y="28278"/>
                </a:lnTo>
                <a:lnTo>
                  <a:pt x="58230" y="7574"/>
                </a:lnTo>
                <a:lnTo>
                  <a:pt x="95694" y="0"/>
                </a:lnTo>
                <a:lnTo>
                  <a:pt x="133215" y="7580"/>
                </a:lnTo>
                <a:lnTo>
                  <a:pt x="163837" y="28228"/>
                </a:lnTo>
                <a:lnTo>
                  <a:pt x="184489" y="58860"/>
                </a:lnTo>
                <a:lnTo>
                  <a:pt x="192062" y="96367"/>
                </a:lnTo>
                <a:lnTo>
                  <a:pt x="184489" y="133874"/>
                </a:lnTo>
                <a:lnTo>
                  <a:pt x="163837" y="164506"/>
                </a:lnTo>
                <a:lnTo>
                  <a:pt x="133176" y="185166"/>
                </a:lnTo>
                <a:lnTo>
                  <a:pt x="95694" y="192735"/>
                </a:lnTo>
                <a:close/>
              </a:path>
            </a:pathLst>
          </a:custGeom>
          <a:solidFill>
            <a:srgbClr val="F1F1F1"/>
          </a:solidFill>
        </p:spPr>
        <p:txBody>
          <a:bodyPr wrap="square" lIns="0" tIns="0" rIns="0" bIns="0" rtlCol="0"/>
          <a:lstStyle/>
          <a:p>
            <a:endParaRPr>
              <a:latin typeface="楷体" panose="02010609060101010101" charset="-122"/>
              <a:ea typeface="楷体" panose="02010609060101010101" charset="-122"/>
            </a:endParaRPr>
          </a:p>
        </p:txBody>
      </p:sp>
      <p:sp>
        <p:nvSpPr>
          <p:cNvPr id="21" name="object 21"/>
          <p:cNvSpPr/>
          <p:nvPr/>
        </p:nvSpPr>
        <p:spPr>
          <a:xfrm>
            <a:off x="1955711" y="3636479"/>
            <a:ext cx="221615" cy="220979"/>
          </a:xfrm>
          <a:custGeom>
            <a:avLst/>
            <a:gdLst/>
            <a:ahLst/>
            <a:cxnLst/>
            <a:rect l="l" t="t" r="r" b="b"/>
            <a:pathLst>
              <a:path w="221614" h="220979">
                <a:moveTo>
                  <a:pt x="127711" y="1270"/>
                </a:moveTo>
                <a:lnTo>
                  <a:pt x="93332" y="1270"/>
                </a:lnTo>
                <a:lnTo>
                  <a:pt x="98869" y="0"/>
                </a:lnTo>
                <a:lnTo>
                  <a:pt x="122174" y="0"/>
                </a:lnTo>
                <a:lnTo>
                  <a:pt x="127711" y="1270"/>
                </a:lnTo>
                <a:close/>
              </a:path>
              <a:path w="221614" h="220979">
                <a:moveTo>
                  <a:pt x="137820" y="2539"/>
                </a:moveTo>
                <a:lnTo>
                  <a:pt x="83223" y="2539"/>
                </a:lnTo>
                <a:lnTo>
                  <a:pt x="87884" y="1270"/>
                </a:lnTo>
                <a:lnTo>
                  <a:pt x="133159" y="1270"/>
                </a:lnTo>
                <a:lnTo>
                  <a:pt x="137820" y="2539"/>
                </a:lnTo>
                <a:close/>
              </a:path>
              <a:path w="221614" h="220979">
                <a:moveTo>
                  <a:pt x="148234" y="6350"/>
                </a:moveTo>
                <a:lnTo>
                  <a:pt x="72809" y="6350"/>
                </a:lnTo>
                <a:lnTo>
                  <a:pt x="77965" y="3810"/>
                </a:lnTo>
                <a:lnTo>
                  <a:pt x="82537" y="2539"/>
                </a:lnTo>
                <a:lnTo>
                  <a:pt x="138506" y="2539"/>
                </a:lnTo>
                <a:lnTo>
                  <a:pt x="143078" y="3810"/>
                </a:lnTo>
                <a:lnTo>
                  <a:pt x="148234" y="6350"/>
                </a:lnTo>
                <a:close/>
              </a:path>
              <a:path w="221614" h="220979">
                <a:moveTo>
                  <a:pt x="162966" y="12700"/>
                </a:moveTo>
                <a:lnTo>
                  <a:pt x="58077" y="12700"/>
                </a:lnTo>
                <a:lnTo>
                  <a:pt x="62230" y="10160"/>
                </a:lnTo>
                <a:lnTo>
                  <a:pt x="67767" y="7620"/>
                </a:lnTo>
                <a:lnTo>
                  <a:pt x="72148" y="6350"/>
                </a:lnTo>
                <a:lnTo>
                  <a:pt x="148894" y="6350"/>
                </a:lnTo>
                <a:lnTo>
                  <a:pt x="153263" y="7620"/>
                </a:lnTo>
                <a:lnTo>
                  <a:pt x="158813" y="10160"/>
                </a:lnTo>
                <a:lnTo>
                  <a:pt x="162966" y="12700"/>
                </a:lnTo>
                <a:close/>
              </a:path>
              <a:path w="221614" h="220979">
                <a:moveTo>
                  <a:pt x="167614" y="15239"/>
                </a:moveTo>
                <a:lnTo>
                  <a:pt x="53428" y="15239"/>
                </a:lnTo>
                <a:lnTo>
                  <a:pt x="57467" y="12700"/>
                </a:lnTo>
                <a:lnTo>
                  <a:pt x="163575" y="12700"/>
                </a:lnTo>
                <a:lnTo>
                  <a:pt x="167614" y="15239"/>
                </a:lnTo>
                <a:close/>
              </a:path>
              <a:path w="221614" h="220979">
                <a:moveTo>
                  <a:pt x="85763" y="31750"/>
                </a:moveTo>
                <a:lnTo>
                  <a:pt x="32524" y="31750"/>
                </a:lnTo>
                <a:lnTo>
                  <a:pt x="35864" y="27939"/>
                </a:lnTo>
                <a:lnTo>
                  <a:pt x="39865" y="25400"/>
                </a:lnTo>
                <a:lnTo>
                  <a:pt x="44043" y="21589"/>
                </a:lnTo>
                <a:lnTo>
                  <a:pt x="48361" y="19050"/>
                </a:lnTo>
                <a:lnTo>
                  <a:pt x="52844" y="15239"/>
                </a:lnTo>
                <a:lnTo>
                  <a:pt x="168198" y="15239"/>
                </a:lnTo>
                <a:lnTo>
                  <a:pt x="172681" y="19050"/>
                </a:lnTo>
                <a:lnTo>
                  <a:pt x="176999" y="21589"/>
                </a:lnTo>
                <a:lnTo>
                  <a:pt x="180644" y="24129"/>
                </a:lnTo>
                <a:lnTo>
                  <a:pt x="184670" y="27939"/>
                </a:lnTo>
                <a:lnTo>
                  <a:pt x="102463" y="27939"/>
                </a:lnTo>
                <a:lnTo>
                  <a:pt x="97650" y="29210"/>
                </a:lnTo>
                <a:lnTo>
                  <a:pt x="94310" y="29210"/>
                </a:lnTo>
                <a:lnTo>
                  <a:pt x="89649" y="30479"/>
                </a:lnTo>
                <a:lnTo>
                  <a:pt x="90335" y="30479"/>
                </a:lnTo>
                <a:lnTo>
                  <a:pt x="85763" y="31750"/>
                </a:lnTo>
                <a:close/>
              </a:path>
              <a:path w="221614" h="220979">
                <a:moveTo>
                  <a:pt x="188518" y="31750"/>
                </a:moveTo>
                <a:lnTo>
                  <a:pt x="135267" y="31750"/>
                </a:lnTo>
                <a:lnTo>
                  <a:pt x="130695" y="30479"/>
                </a:lnTo>
                <a:lnTo>
                  <a:pt x="131394" y="30479"/>
                </a:lnTo>
                <a:lnTo>
                  <a:pt x="126733" y="29210"/>
                </a:lnTo>
                <a:lnTo>
                  <a:pt x="123393" y="29210"/>
                </a:lnTo>
                <a:lnTo>
                  <a:pt x="118567" y="27939"/>
                </a:lnTo>
                <a:lnTo>
                  <a:pt x="184670" y="27939"/>
                </a:lnTo>
                <a:lnTo>
                  <a:pt x="188518" y="31750"/>
                </a:lnTo>
                <a:close/>
              </a:path>
              <a:path w="221614" h="220979">
                <a:moveTo>
                  <a:pt x="30187" y="127000"/>
                </a:moveTo>
                <a:lnTo>
                  <a:pt x="1092" y="127000"/>
                </a:lnTo>
                <a:lnTo>
                  <a:pt x="482" y="121920"/>
                </a:lnTo>
                <a:lnTo>
                  <a:pt x="38" y="115570"/>
                </a:lnTo>
                <a:lnTo>
                  <a:pt x="0" y="104139"/>
                </a:lnTo>
                <a:lnTo>
                  <a:pt x="482" y="97789"/>
                </a:lnTo>
                <a:lnTo>
                  <a:pt x="1092" y="93979"/>
                </a:lnTo>
                <a:lnTo>
                  <a:pt x="2057" y="87629"/>
                </a:lnTo>
                <a:lnTo>
                  <a:pt x="2197" y="87629"/>
                </a:lnTo>
                <a:lnTo>
                  <a:pt x="3276" y="82550"/>
                </a:lnTo>
                <a:lnTo>
                  <a:pt x="3454" y="82550"/>
                </a:lnTo>
                <a:lnTo>
                  <a:pt x="4953" y="76200"/>
                </a:lnTo>
                <a:lnTo>
                  <a:pt x="6718" y="71120"/>
                </a:lnTo>
                <a:lnTo>
                  <a:pt x="8712" y="66039"/>
                </a:lnTo>
                <a:lnTo>
                  <a:pt x="10642" y="62229"/>
                </a:lnTo>
                <a:lnTo>
                  <a:pt x="13068" y="57150"/>
                </a:lnTo>
                <a:lnTo>
                  <a:pt x="16078" y="52070"/>
                </a:lnTo>
                <a:lnTo>
                  <a:pt x="18973" y="48260"/>
                </a:lnTo>
                <a:lnTo>
                  <a:pt x="21653" y="44450"/>
                </a:lnTo>
                <a:lnTo>
                  <a:pt x="25361" y="39370"/>
                </a:lnTo>
                <a:lnTo>
                  <a:pt x="28854" y="35560"/>
                </a:lnTo>
                <a:lnTo>
                  <a:pt x="32042" y="31750"/>
                </a:lnTo>
                <a:lnTo>
                  <a:pt x="86448" y="31750"/>
                </a:lnTo>
                <a:lnTo>
                  <a:pt x="81965" y="33020"/>
                </a:lnTo>
                <a:lnTo>
                  <a:pt x="82626" y="33020"/>
                </a:lnTo>
                <a:lnTo>
                  <a:pt x="78257" y="34289"/>
                </a:lnTo>
                <a:lnTo>
                  <a:pt x="78892" y="34289"/>
                </a:lnTo>
                <a:lnTo>
                  <a:pt x="74625" y="35560"/>
                </a:lnTo>
                <a:lnTo>
                  <a:pt x="75260" y="35560"/>
                </a:lnTo>
                <a:lnTo>
                  <a:pt x="71107" y="38100"/>
                </a:lnTo>
                <a:lnTo>
                  <a:pt x="71716" y="38100"/>
                </a:lnTo>
                <a:lnTo>
                  <a:pt x="67678" y="39370"/>
                </a:lnTo>
                <a:lnTo>
                  <a:pt x="68262" y="39370"/>
                </a:lnTo>
                <a:lnTo>
                  <a:pt x="64350" y="41910"/>
                </a:lnTo>
                <a:lnTo>
                  <a:pt x="64922" y="41910"/>
                </a:lnTo>
                <a:lnTo>
                  <a:pt x="61150" y="44450"/>
                </a:lnTo>
                <a:lnTo>
                  <a:pt x="61696" y="44450"/>
                </a:lnTo>
                <a:lnTo>
                  <a:pt x="58051" y="46989"/>
                </a:lnTo>
                <a:lnTo>
                  <a:pt x="58585" y="46989"/>
                </a:lnTo>
                <a:lnTo>
                  <a:pt x="55079" y="49529"/>
                </a:lnTo>
                <a:lnTo>
                  <a:pt x="55587" y="49529"/>
                </a:lnTo>
                <a:lnTo>
                  <a:pt x="52247" y="52070"/>
                </a:lnTo>
                <a:lnTo>
                  <a:pt x="52717" y="52070"/>
                </a:lnTo>
                <a:lnTo>
                  <a:pt x="49530" y="54610"/>
                </a:lnTo>
                <a:lnTo>
                  <a:pt x="49987" y="54610"/>
                </a:lnTo>
                <a:lnTo>
                  <a:pt x="47972" y="57150"/>
                </a:lnTo>
                <a:lnTo>
                  <a:pt x="47396" y="57150"/>
                </a:lnTo>
                <a:lnTo>
                  <a:pt x="44538" y="60960"/>
                </a:lnTo>
                <a:lnTo>
                  <a:pt x="44945" y="60960"/>
                </a:lnTo>
                <a:lnTo>
                  <a:pt x="43158" y="63500"/>
                </a:lnTo>
                <a:lnTo>
                  <a:pt x="42646" y="63500"/>
                </a:lnTo>
                <a:lnTo>
                  <a:pt x="40131" y="67310"/>
                </a:lnTo>
                <a:lnTo>
                  <a:pt x="40500" y="67310"/>
                </a:lnTo>
                <a:lnTo>
                  <a:pt x="38176" y="71120"/>
                </a:lnTo>
                <a:lnTo>
                  <a:pt x="38506" y="71120"/>
                </a:lnTo>
                <a:lnTo>
                  <a:pt x="37083" y="73660"/>
                </a:lnTo>
                <a:lnTo>
                  <a:pt x="36677" y="73660"/>
                </a:lnTo>
                <a:lnTo>
                  <a:pt x="35229" y="77470"/>
                </a:lnTo>
                <a:lnTo>
                  <a:pt x="35026" y="77470"/>
                </a:lnTo>
                <a:lnTo>
                  <a:pt x="33731" y="81279"/>
                </a:lnTo>
                <a:lnTo>
                  <a:pt x="33540" y="81279"/>
                </a:lnTo>
                <a:lnTo>
                  <a:pt x="32407" y="85089"/>
                </a:lnTo>
                <a:lnTo>
                  <a:pt x="32232" y="85089"/>
                </a:lnTo>
                <a:lnTo>
                  <a:pt x="31261" y="88900"/>
                </a:lnTo>
                <a:lnTo>
                  <a:pt x="31115" y="88900"/>
                </a:lnTo>
                <a:lnTo>
                  <a:pt x="30305" y="92710"/>
                </a:lnTo>
                <a:lnTo>
                  <a:pt x="29549" y="96520"/>
                </a:lnTo>
                <a:lnTo>
                  <a:pt x="28829" y="101600"/>
                </a:lnTo>
                <a:lnTo>
                  <a:pt x="28628" y="105410"/>
                </a:lnTo>
                <a:lnTo>
                  <a:pt x="28448" y="109220"/>
                </a:lnTo>
                <a:lnTo>
                  <a:pt x="28536" y="114300"/>
                </a:lnTo>
                <a:lnTo>
                  <a:pt x="28905" y="119379"/>
                </a:lnTo>
                <a:lnTo>
                  <a:pt x="29438" y="123189"/>
                </a:lnTo>
                <a:lnTo>
                  <a:pt x="30187" y="127000"/>
                </a:lnTo>
                <a:close/>
              </a:path>
              <a:path w="221614" h="220979">
                <a:moveTo>
                  <a:pt x="174078" y="58420"/>
                </a:moveTo>
                <a:lnTo>
                  <a:pt x="171043" y="54610"/>
                </a:lnTo>
                <a:lnTo>
                  <a:pt x="171513" y="54610"/>
                </a:lnTo>
                <a:lnTo>
                  <a:pt x="168313" y="52070"/>
                </a:lnTo>
                <a:lnTo>
                  <a:pt x="168795" y="52070"/>
                </a:lnTo>
                <a:lnTo>
                  <a:pt x="165455" y="49529"/>
                </a:lnTo>
                <a:lnTo>
                  <a:pt x="165963" y="49529"/>
                </a:lnTo>
                <a:lnTo>
                  <a:pt x="162458" y="46989"/>
                </a:lnTo>
                <a:lnTo>
                  <a:pt x="162991" y="46989"/>
                </a:lnTo>
                <a:lnTo>
                  <a:pt x="159346" y="44450"/>
                </a:lnTo>
                <a:lnTo>
                  <a:pt x="159893" y="44450"/>
                </a:lnTo>
                <a:lnTo>
                  <a:pt x="156121" y="41910"/>
                </a:lnTo>
                <a:lnTo>
                  <a:pt x="156679" y="41910"/>
                </a:lnTo>
                <a:lnTo>
                  <a:pt x="152781" y="39370"/>
                </a:lnTo>
                <a:lnTo>
                  <a:pt x="153365" y="39370"/>
                </a:lnTo>
                <a:lnTo>
                  <a:pt x="149326" y="38100"/>
                </a:lnTo>
                <a:lnTo>
                  <a:pt x="149936" y="38100"/>
                </a:lnTo>
                <a:lnTo>
                  <a:pt x="145783" y="35560"/>
                </a:lnTo>
                <a:lnTo>
                  <a:pt x="146405" y="35560"/>
                </a:lnTo>
                <a:lnTo>
                  <a:pt x="142138" y="34289"/>
                </a:lnTo>
                <a:lnTo>
                  <a:pt x="142786" y="34289"/>
                </a:lnTo>
                <a:lnTo>
                  <a:pt x="138417" y="33020"/>
                </a:lnTo>
                <a:lnTo>
                  <a:pt x="139077" y="33020"/>
                </a:lnTo>
                <a:lnTo>
                  <a:pt x="134594" y="31750"/>
                </a:lnTo>
                <a:lnTo>
                  <a:pt x="189001" y="31750"/>
                </a:lnTo>
                <a:lnTo>
                  <a:pt x="192189" y="35560"/>
                </a:lnTo>
                <a:lnTo>
                  <a:pt x="195681" y="39370"/>
                </a:lnTo>
                <a:lnTo>
                  <a:pt x="198970" y="43179"/>
                </a:lnTo>
                <a:lnTo>
                  <a:pt x="199377" y="44450"/>
                </a:lnTo>
                <a:lnTo>
                  <a:pt x="202069" y="48260"/>
                </a:lnTo>
                <a:lnTo>
                  <a:pt x="204965" y="52070"/>
                </a:lnTo>
                <a:lnTo>
                  <a:pt x="207962" y="57150"/>
                </a:lnTo>
                <a:lnTo>
                  <a:pt x="173647" y="57150"/>
                </a:lnTo>
                <a:lnTo>
                  <a:pt x="174078" y="58420"/>
                </a:lnTo>
                <a:close/>
              </a:path>
              <a:path w="221614" h="220979">
                <a:moveTo>
                  <a:pt x="46964" y="58420"/>
                </a:moveTo>
                <a:lnTo>
                  <a:pt x="47396" y="57150"/>
                </a:lnTo>
                <a:lnTo>
                  <a:pt x="47972" y="57150"/>
                </a:lnTo>
                <a:lnTo>
                  <a:pt x="46964" y="58420"/>
                </a:lnTo>
                <a:close/>
              </a:path>
              <a:path w="221614" h="220979">
                <a:moveTo>
                  <a:pt x="178777" y="64770"/>
                </a:moveTo>
                <a:lnTo>
                  <a:pt x="176098" y="60960"/>
                </a:lnTo>
                <a:lnTo>
                  <a:pt x="176504" y="60960"/>
                </a:lnTo>
                <a:lnTo>
                  <a:pt x="173647" y="57150"/>
                </a:lnTo>
                <a:lnTo>
                  <a:pt x="207962" y="57150"/>
                </a:lnTo>
                <a:lnTo>
                  <a:pt x="210400" y="62229"/>
                </a:lnTo>
                <a:lnTo>
                  <a:pt x="211044" y="63500"/>
                </a:lnTo>
                <a:lnTo>
                  <a:pt x="178396" y="63500"/>
                </a:lnTo>
                <a:lnTo>
                  <a:pt x="178777" y="64770"/>
                </a:lnTo>
                <a:close/>
              </a:path>
              <a:path w="221614" h="220979">
                <a:moveTo>
                  <a:pt x="42265" y="64770"/>
                </a:moveTo>
                <a:lnTo>
                  <a:pt x="42646" y="63500"/>
                </a:lnTo>
                <a:lnTo>
                  <a:pt x="43158" y="63500"/>
                </a:lnTo>
                <a:lnTo>
                  <a:pt x="42265" y="64770"/>
                </a:lnTo>
                <a:close/>
              </a:path>
              <a:path w="221614" h="220979">
                <a:moveTo>
                  <a:pt x="184657" y="74929"/>
                </a:moveTo>
                <a:lnTo>
                  <a:pt x="182537" y="71120"/>
                </a:lnTo>
                <a:lnTo>
                  <a:pt x="182867" y="71120"/>
                </a:lnTo>
                <a:lnTo>
                  <a:pt x="180543" y="67310"/>
                </a:lnTo>
                <a:lnTo>
                  <a:pt x="180898" y="67310"/>
                </a:lnTo>
                <a:lnTo>
                  <a:pt x="178396" y="63500"/>
                </a:lnTo>
                <a:lnTo>
                  <a:pt x="211044" y="63500"/>
                </a:lnTo>
                <a:lnTo>
                  <a:pt x="212331" y="66039"/>
                </a:lnTo>
                <a:lnTo>
                  <a:pt x="214325" y="71120"/>
                </a:lnTo>
                <a:lnTo>
                  <a:pt x="215112" y="73660"/>
                </a:lnTo>
                <a:lnTo>
                  <a:pt x="184365" y="73660"/>
                </a:lnTo>
                <a:lnTo>
                  <a:pt x="184657" y="74929"/>
                </a:lnTo>
                <a:close/>
              </a:path>
              <a:path w="221614" h="220979">
                <a:moveTo>
                  <a:pt x="36372" y="74929"/>
                </a:moveTo>
                <a:lnTo>
                  <a:pt x="36677" y="73660"/>
                </a:lnTo>
                <a:lnTo>
                  <a:pt x="37083" y="73660"/>
                </a:lnTo>
                <a:lnTo>
                  <a:pt x="36372" y="74929"/>
                </a:lnTo>
                <a:close/>
              </a:path>
              <a:path w="221614" h="220979">
                <a:moveTo>
                  <a:pt x="186296" y="78739"/>
                </a:moveTo>
                <a:lnTo>
                  <a:pt x="184365" y="73660"/>
                </a:lnTo>
                <a:lnTo>
                  <a:pt x="215112" y="73660"/>
                </a:lnTo>
                <a:lnTo>
                  <a:pt x="216293" y="77470"/>
                </a:lnTo>
                <a:lnTo>
                  <a:pt x="186016" y="77470"/>
                </a:lnTo>
                <a:lnTo>
                  <a:pt x="186296" y="78739"/>
                </a:lnTo>
                <a:close/>
              </a:path>
              <a:path w="221614" h="220979">
                <a:moveTo>
                  <a:pt x="34747" y="78739"/>
                </a:moveTo>
                <a:lnTo>
                  <a:pt x="35026" y="77470"/>
                </a:lnTo>
                <a:lnTo>
                  <a:pt x="35229" y="77470"/>
                </a:lnTo>
                <a:lnTo>
                  <a:pt x="34747" y="78739"/>
                </a:lnTo>
                <a:close/>
              </a:path>
              <a:path w="221614" h="220979">
                <a:moveTo>
                  <a:pt x="187744" y="82550"/>
                </a:moveTo>
                <a:lnTo>
                  <a:pt x="186016" y="77470"/>
                </a:lnTo>
                <a:lnTo>
                  <a:pt x="216293" y="77470"/>
                </a:lnTo>
                <a:lnTo>
                  <a:pt x="217265" y="81279"/>
                </a:lnTo>
                <a:lnTo>
                  <a:pt x="187502" y="81279"/>
                </a:lnTo>
                <a:lnTo>
                  <a:pt x="187744" y="82550"/>
                </a:lnTo>
                <a:close/>
              </a:path>
              <a:path w="221614" h="220979">
                <a:moveTo>
                  <a:pt x="33299" y="82550"/>
                </a:moveTo>
                <a:lnTo>
                  <a:pt x="33540" y="81279"/>
                </a:lnTo>
                <a:lnTo>
                  <a:pt x="33731" y="81279"/>
                </a:lnTo>
                <a:lnTo>
                  <a:pt x="33299" y="82550"/>
                </a:lnTo>
                <a:close/>
              </a:path>
              <a:path w="221614" h="220979">
                <a:moveTo>
                  <a:pt x="189014" y="86360"/>
                </a:moveTo>
                <a:lnTo>
                  <a:pt x="187502" y="81279"/>
                </a:lnTo>
                <a:lnTo>
                  <a:pt x="217265" y="81279"/>
                </a:lnTo>
                <a:lnTo>
                  <a:pt x="217589" y="82550"/>
                </a:lnTo>
                <a:lnTo>
                  <a:pt x="217766" y="82550"/>
                </a:lnTo>
                <a:lnTo>
                  <a:pt x="218306" y="85089"/>
                </a:lnTo>
                <a:lnTo>
                  <a:pt x="188810" y="85089"/>
                </a:lnTo>
                <a:lnTo>
                  <a:pt x="189014" y="86360"/>
                </a:lnTo>
                <a:close/>
              </a:path>
              <a:path w="221614" h="220979">
                <a:moveTo>
                  <a:pt x="32029" y="86360"/>
                </a:moveTo>
                <a:lnTo>
                  <a:pt x="32232" y="85089"/>
                </a:lnTo>
                <a:lnTo>
                  <a:pt x="32407" y="85089"/>
                </a:lnTo>
                <a:lnTo>
                  <a:pt x="32029" y="86360"/>
                </a:lnTo>
                <a:close/>
              </a:path>
              <a:path w="221614" h="220979">
                <a:moveTo>
                  <a:pt x="190106" y="90170"/>
                </a:moveTo>
                <a:lnTo>
                  <a:pt x="188810" y="85089"/>
                </a:lnTo>
                <a:lnTo>
                  <a:pt x="218306" y="85089"/>
                </a:lnTo>
                <a:lnTo>
                  <a:pt x="218846" y="87629"/>
                </a:lnTo>
                <a:lnTo>
                  <a:pt x="219094" y="88900"/>
                </a:lnTo>
                <a:lnTo>
                  <a:pt x="189928" y="88900"/>
                </a:lnTo>
                <a:lnTo>
                  <a:pt x="190106" y="90170"/>
                </a:lnTo>
                <a:close/>
              </a:path>
              <a:path w="221614" h="220979">
                <a:moveTo>
                  <a:pt x="30937" y="90170"/>
                </a:moveTo>
                <a:lnTo>
                  <a:pt x="31115" y="88900"/>
                </a:lnTo>
                <a:lnTo>
                  <a:pt x="31261" y="88900"/>
                </a:lnTo>
                <a:lnTo>
                  <a:pt x="30937" y="90170"/>
                </a:lnTo>
                <a:close/>
              </a:path>
              <a:path w="221614" h="220979">
                <a:moveTo>
                  <a:pt x="221087" y="106679"/>
                </a:moveTo>
                <a:lnTo>
                  <a:pt x="192506" y="106679"/>
                </a:lnTo>
                <a:lnTo>
                  <a:pt x="192468" y="105410"/>
                </a:lnTo>
                <a:lnTo>
                  <a:pt x="192138" y="101600"/>
                </a:lnTo>
                <a:lnTo>
                  <a:pt x="191592" y="96520"/>
                </a:lnTo>
                <a:lnTo>
                  <a:pt x="190855" y="92710"/>
                </a:lnTo>
                <a:lnTo>
                  <a:pt x="189928" y="88900"/>
                </a:lnTo>
                <a:lnTo>
                  <a:pt x="219094" y="88900"/>
                </a:lnTo>
                <a:lnTo>
                  <a:pt x="219837" y="92710"/>
                </a:lnTo>
                <a:lnTo>
                  <a:pt x="219951" y="93979"/>
                </a:lnTo>
                <a:lnTo>
                  <a:pt x="220560" y="97789"/>
                </a:lnTo>
                <a:lnTo>
                  <a:pt x="221005" y="104139"/>
                </a:lnTo>
                <a:lnTo>
                  <a:pt x="221087" y="106679"/>
                </a:lnTo>
                <a:close/>
              </a:path>
              <a:path w="221614" h="220979">
                <a:moveTo>
                  <a:pt x="30035" y="93979"/>
                </a:moveTo>
                <a:lnTo>
                  <a:pt x="30187" y="92710"/>
                </a:lnTo>
                <a:lnTo>
                  <a:pt x="30035" y="93979"/>
                </a:lnTo>
                <a:close/>
              </a:path>
              <a:path w="221614" h="220979">
                <a:moveTo>
                  <a:pt x="191007" y="93979"/>
                </a:moveTo>
                <a:lnTo>
                  <a:pt x="190738" y="92710"/>
                </a:lnTo>
                <a:lnTo>
                  <a:pt x="191007" y="93979"/>
                </a:lnTo>
                <a:close/>
              </a:path>
              <a:path w="221614" h="220979">
                <a:moveTo>
                  <a:pt x="29337" y="97789"/>
                </a:moveTo>
                <a:lnTo>
                  <a:pt x="29438" y="96520"/>
                </a:lnTo>
                <a:lnTo>
                  <a:pt x="29337" y="97789"/>
                </a:lnTo>
                <a:close/>
              </a:path>
              <a:path w="221614" h="220979">
                <a:moveTo>
                  <a:pt x="191706" y="97789"/>
                </a:moveTo>
                <a:lnTo>
                  <a:pt x="191493" y="96520"/>
                </a:lnTo>
                <a:lnTo>
                  <a:pt x="191706" y="97789"/>
                </a:lnTo>
                <a:close/>
              </a:path>
              <a:path w="221614" h="220979">
                <a:moveTo>
                  <a:pt x="28536" y="106679"/>
                </a:moveTo>
                <a:lnTo>
                  <a:pt x="28562" y="105410"/>
                </a:lnTo>
                <a:lnTo>
                  <a:pt x="28536" y="106679"/>
                </a:lnTo>
                <a:close/>
              </a:path>
              <a:path w="221614" h="220979">
                <a:moveTo>
                  <a:pt x="192496" y="106546"/>
                </a:moveTo>
                <a:lnTo>
                  <a:pt x="192414" y="105410"/>
                </a:lnTo>
                <a:lnTo>
                  <a:pt x="192496" y="106546"/>
                </a:lnTo>
                <a:close/>
              </a:path>
              <a:path w="221614" h="220979">
                <a:moveTo>
                  <a:pt x="221137" y="110489"/>
                </a:moveTo>
                <a:lnTo>
                  <a:pt x="192595" y="110489"/>
                </a:lnTo>
                <a:lnTo>
                  <a:pt x="192595" y="109220"/>
                </a:lnTo>
                <a:lnTo>
                  <a:pt x="192496" y="106546"/>
                </a:lnTo>
                <a:lnTo>
                  <a:pt x="192506" y="106679"/>
                </a:lnTo>
                <a:lnTo>
                  <a:pt x="221087" y="106679"/>
                </a:lnTo>
                <a:lnTo>
                  <a:pt x="221137" y="110489"/>
                </a:lnTo>
                <a:close/>
              </a:path>
              <a:path w="221614" h="220979">
                <a:moveTo>
                  <a:pt x="28462" y="109854"/>
                </a:moveTo>
                <a:lnTo>
                  <a:pt x="28448" y="109220"/>
                </a:lnTo>
                <a:lnTo>
                  <a:pt x="28462" y="109854"/>
                </a:lnTo>
                <a:close/>
              </a:path>
              <a:path w="221614" h="220979">
                <a:moveTo>
                  <a:pt x="192579" y="109854"/>
                </a:moveTo>
                <a:lnTo>
                  <a:pt x="192563" y="109220"/>
                </a:lnTo>
                <a:lnTo>
                  <a:pt x="192579" y="109854"/>
                </a:lnTo>
                <a:close/>
              </a:path>
              <a:path w="221614" h="220979">
                <a:moveTo>
                  <a:pt x="28476" y="110489"/>
                </a:moveTo>
                <a:lnTo>
                  <a:pt x="28462" y="109854"/>
                </a:lnTo>
                <a:lnTo>
                  <a:pt x="28476" y="110489"/>
                </a:lnTo>
                <a:close/>
              </a:path>
              <a:path w="221614" h="220979">
                <a:moveTo>
                  <a:pt x="220738" y="119379"/>
                </a:moveTo>
                <a:lnTo>
                  <a:pt x="192138" y="119379"/>
                </a:lnTo>
                <a:lnTo>
                  <a:pt x="192506" y="114300"/>
                </a:lnTo>
                <a:lnTo>
                  <a:pt x="192579" y="109854"/>
                </a:lnTo>
                <a:lnTo>
                  <a:pt x="192595" y="110489"/>
                </a:lnTo>
                <a:lnTo>
                  <a:pt x="221137" y="110489"/>
                </a:lnTo>
                <a:lnTo>
                  <a:pt x="221005" y="115570"/>
                </a:lnTo>
                <a:lnTo>
                  <a:pt x="220738" y="119379"/>
                </a:lnTo>
                <a:close/>
              </a:path>
              <a:path w="221614" h="220979">
                <a:moveTo>
                  <a:pt x="28981" y="119379"/>
                </a:moveTo>
                <a:lnTo>
                  <a:pt x="28829" y="118110"/>
                </a:lnTo>
                <a:lnTo>
                  <a:pt x="28981" y="119379"/>
                </a:lnTo>
                <a:close/>
              </a:path>
              <a:path w="221614" h="220979">
                <a:moveTo>
                  <a:pt x="220408" y="123189"/>
                </a:moveTo>
                <a:lnTo>
                  <a:pt x="191592" y="123189"/>
                </a:lnTo>
                <a:lnTo>
                  <a:pt x="192214" y="118110"/>
                </a:lnTo>
                <a:lnTo>
                  <a:pt x="192138" y="119379"/>
                </a:lnTo>
                <a:lnTo>
                  <a:pt x="220738" y="119379"/>
                </a:lnTo>
                <a:lnTo>
                  <a:pt x="220560" y="121920"/>
                </a:lnTo>
                <a:lnTo>
                  <a:pt x="220408" y="123189"/>
                </a:lnTo>
                <a:close/>
              </a:path>
              <a:path w="221614" h="220979">
                <a:moveTo>
                  <a:pt x="29549" y="123189"/>
                </a:moveTo>
                <a:lnTo>
                  <a:pt x="29337" y="121920"/>
                </a:lnTo>
                <a:lnTo>
                  <a:pt x="29549" y="123189"/>
                </a:lnTo>
                <a:close/>
              </a:path>
              <a:path w="221614" h="220979">
                <a:moveTo>
                  <a:pt x="219951" y="127000"/>
                </a:moveTo>
                <a:lnTo>
                  <a:pt x="190855" y="127000"/>
                </a:lnTo>
                <a:lnTo>
                  <a:pt x="191706" y="121920"/>
                </a:lnTo>
                <a:lnTo>
                  <a:pt x="191592" y="123189"/>
                </a:lnTo>
                <a:lnTo>
                  <a:pt x="220408" y="123189"/>
                </a:lnTo>
                <a:lnTo>
                  <a:pt x="219951" y="127000"/>
                </a:lnTo>
                <a:close/>
              </a:path>
              <a:path w="221614" h="220979">
                <a:moveTo>
                  <a:pt x="47396" y="162560"/>
                </a:moveTo>
                <a:lnTo>
                  <a:pt x="13068" y="162560"/>
                </a:lnTo>
                <a:lnTo>
                  <a:pt x="10642" y="157479"/>
                </a:lnTo>
                <a:lnTo>
                  <a:pt x="8712" y="153670"/>
                </a:lnTo>
                <a:lnTo>
                  <a:pt x="6718" y="148589"/>
                </a:lnTo>
                <a:lnTo>
                  <a:pt x="6476" y="147320"/>
                </a:lnTo>
                <a:lnTo>
                  <a:pt x="4953" y="143510"/>
                </a:lnTo>
                <a:lnTo>
                  <a:pt x="3454" y="138429"/>
                </a:lnTo>
                <a:lnTo>
                  <a:pt x="3276" y="137160"/>
                </a:lnTo>
                <a:lnTo>
                  <a:pt x="2197" y="132079"/>
                </a:lnTo>
                <a:lnTo>
                  <a:pt x="1206" y="127000"/>
                </a:lnTo>
                <a:lnTo>
                  <a:pt x="30187" y="127000"/>
                </a:lnTo>
                <a:lnTo>
                  <a:pt x="30035" y="125729"/>
                </a:lnTo>
                <a:lnTo>
                  <a:pt x="31115" y="130810"/>
                </a:lnTo>
                <a:lnTo>
                  <a:pt x="30937" y="130810"/>
                </a:lnTo>
                <a:lnTo>
                  <a:pt x="32232" y="134620"/>
                </a:lnTo>
                <a:lnTo>
                  <a:pt x="32029" y="134620"/>
                </a:lnTo>
                <a:lnTo>
                  <a:pt x="33540" y="138429"/>
                </a:lnTo>
                <a:lnTo>
                  <a:pt x="33299" y="138429"/>
                </a:lnTo>
                <a:lnTo>
                  <a:pt x="35026" y="142239"/>
                </a:lnTo>
                <a:lnTo>
                  <a:pt x="34747" y="142239"/>
                </a:lnTo>
                <a:lnTo>
                  <a:pt x="36677" y="146050"/>
                </a:lnTo>
                <a:lnTo>
                  <a:pt x="36906" y="146050"/>
                </a:lnTo>
                <a:lnTo>
                  <a:pt x="38506" y="149860"/>
                </a:lnTo>
                <a:lnTo>
                  <a:pt x="38950" y="149860"/>
                </a:lnTo>
                <a:lnTo>
                  <a:pt x="40500" y="152400"/>
                </a:lnTo>
                <a:lnTo>
                  <a:pt x="40131" y="152400"/>
                </a:lnTo>
                <a:lnTo>
                  <a:pt x="42646" y="156210"/>
                </a:lnTo>
                <a:lnTo>
                  <a:pt x="42265" y="156210"/>
                </a:lnTo>
                <a:lnTo>
                  <a:pt x="44945" y="160020"/>
                </a:lnTo>
                <a:lnTo>
                  <a:pt x="45491" y="160020"/>
                </a:lnTo>
                <a:lnTo>
                  <a:pt x="47396" y="162560"/>
                </a:lnTo>
                <a:close/>
              </a:path>
              <a:path w="221614" h="220979">
                <a:moveTo>
                  <a:pt x="214998" y="146050"/>
                </a:moveTo>
                <a:lnTo>
                  <a:pt x="184365" y="146050"/>
                </a:lnTo>
                <a:lnTo>
                  <a:pt x="186296" y="142239"/>
                </a:lnTo>
                <a:lnTo>
                  <a:pt x="186016" y="142239"/>
                </a:lnTo>
                <a:lnTo>
                  <a:pt x="187744" y="138429"/>
                </a:lnTo>
                <a:lnTo>
                  <a:pt x="187502" y="138429"/>
                </a:lnTo>
                <a:lnTo>
                  <a:pt x="189014" y="134620"/>
                </a:lnTo>
                <a:lnTo>
                  <a:pt x="188810" y="134620"/>
                </a:lnTo>
                <a:lnTo>
                  <a:pt x="190106" y="130810"/>
                </a:lnTo>
                <a:lnTo>
                  <a:pt x="189928" y="130810"/>
                </a:lnTo>
                <a:lnTo>
                  <a:pt x="191007" y="125729"/>
                </a:lnTo>
                <a:lnTo>
                  <a:pt x="190855" y="127000"/>
                </a:lnTo>
                <a:lnTo>
                  <a:pt x="219951" y="127000"/>
                </a:lnTo>
                <a:lnTo>
                  <a:pt x="218986" y="132079"/>
                </a:lnTo>
                <a:lnTo>
                  <a:pt x="218846" y="132079"/>
                </a:lnTo>
                <a:lnTo>
                  <a:pt x="217766" y="137160"/>
                </a:lnTo>
                <a:lnTo>
                  <a:pt x="217589" y="138429"/>
                </a:lnTo>
                <a:lnTo>
                  <a:pt x="214998" y="146050"/>
                </a:lnTo>
                <a:close/>
              </a:path>
              <a:path w="221614" h="220979">
                <a:moveTo>
                  <a:pt x="36906" y="146050"/>
                </a:moveTo>
                <a:lnTo>
                  <a:pt x="36677" y="146050"/>
                </a:lnTo>
                <a:lnTo>
                  <a:pt x="36372" y="144779"/>
                </a:lnTo>
                <a:lnTo>
                  <a:pt x="36906" y="146050"/>
                </a:lnTo>
                <a:close/>
              </a:path>
              <a:path w="221614" h="220979">
                <a:moveTo>
                  <a:pt x="213826" y="149860"/>
                </a:moveTo>
                <a:lnTo>
                  <a:pt x="182537" y="149860"/>
                </a:lnTo>
                <a:lnTo>
                  <a:pt x="184657" y="144779"/>
                </a:lnTo>
                <a:lnTo>
                  <a:pt x="184365" y="146050"/>
                </a:lnTo>
                <a:lnTo>
                  <a:pt x="214998" y="146050"/>
                </a:lnTo>
                <a:lnTo>
                  <a:pt x="214566" y="147320"/>
                </a:lnTo>
                <a:lnTo>
                  <a:pt x="214325" y="148589"/>
                </a:lnTo>
                <a:lnTo>
                  <a:pt x="213826" y="149860"/>
                </a:lnTo>
                <a:close/>
              </a:path>
              <a:path w="221614" h="220979">
                <a:moveTo>
                  <a:pt x="38950" y="149860"/>
                </a:moveTo>
                <a:lnTo>
                  <a:pt x="38506" y="149860"/>
                </a:lnTo>
                <a:lnTo>
                  <a:pt x="38176" y="148589"/>
                </a:lnTo>
                <a:lnTo>
                  <a:pt x="38950" y="149860"/>
                </a:lnTo>
                <a:close/>
              </a:path>
              <a:path w="221614" h="220979">
                <a:moveTo>
                  <a:pt x="209181" y="160020"/>
                </a:moveTo>
                <a:lnTo>
                  <a:pt x="176098" y="160020"/>
                </a:lnTo>
                <a:lnTo>
                  <a:pt x="178777" y="156210"/>
                </a:lnTo>
                <a:lnTo>
                  <a:pt x="178396" y="156210"/>
                </a:lnTo>
                <a:lnTo>
                  <a:pt x="180898" y="152400"/>
                </a:lnTo>
                <a:lnTo>
                  <a:pt x="180543" y="152400"/>
                </a:lnTo>
                <a:lnTo>
                  <a:pt x="182867" y="148589"/>
                </a:lnTo>
                <a:lnTo>
                  <a:pt x="182537" y="149860"/>
                </a:lnTo>
                <a:lnTo>
                  <a:pt x="213826" y="149860"/>
                </a:lnTo>
                <a:lnTo>
                  <a:pt x="212331" y="153670"/>
                </a:lnTo>
                <a:lnTo>
                  <a:pt x="210400" y="157479"/>
                </a:lnTo>
                <a:lnTo>
                  <a:pt x="209181" y="160020"/>
                </a:lnTo>
                <a:close/>
              </a:path>
              <a:path w="221614" h="220979">
                <a:moveTo>
                  <a:pt x="45491" y="160020"/>
                </a:moveTo>
                <a:lnTo>
                  <a:pt x="44945" y="160020"/>
                </a:lnTo>
                <a:lnTo>
                  <a:pt x="44538" y="158750"/>
                </a:lnTo>
                <a:lnTo>
                  <a:pt x="45491" y="160020"/>
                </a:lnTo>
                <a:close/>
              </a:path>
              <a:path w="221614" h="220979">
                <a:moveTo>
                  <a:pt x="207962" y="162560"/>
                </a:moveTo>
                <a:lnTo>
                  <a:pt x="173647" y="162560"/>
                </a:lnTo>
                <a:lnTo>
                  <a:pt x="176504" y="158750"/>
                </a:lnTo>
                <a:lnTo>
                  <a:pt x="176098" y="160020"/>
                </a:lnTo>
                <a:lnTo>
                  <a:pt x="209181" y="160020"/>
                </a:lnTo>
                <a:lnTo>
                  <a:pt x="207962" y="162560"/>
                </a:lnTo>
                <a:close/>
              </a:path>
              <a:path w="221614" h="220979">
                <a:moveTo>
                  <a:pt x="86448" y="187960"/>
                </a:moveTo>
                <a:lnTo>
                  <a:pt x="32042" y="187960"/>
                </a:lnTo>
                <a:lnTo>
                  <a:pt x="28854" y="184150"/>
                </a:lnTo>
                <a:lnTo>
                  <a:pt x="25361" y="180339"/>
                </a:lnTo>
                <a:lnTo>
                  <a:pt x="21653" y="176529"/>
                </a:lnTo>
                <a:lnTo>
                  <a:pt x="18973" y="172720"/>
                </a:lnTo>
                <a:lnTo>
                  <a:pt x="16078" y="167639"/>
                </a:lnTo>
                <a:lnTo>
                  <a:pt x="13398" y="162560"/>
                </a:lnTo>
                <a:lnTo>
                  <a:pt x="46964" y="162560"/>
                </a:lnTo>
                <a:lnTo>
                  <a:pt x="49987" y="165100"/>
                </a:lnTo>
                <a:lnTo>
                  <a:pt x="49530" y="165100"/>
                </a:lnTo>
                <a:lnTo>
                  <a:pt x="52717" y="168910"/>
                </a:lnTo>
                <a:lnTo>
                  <a:pt x="53361" y="168910"/>
                </a:lnTo>
                <a:lnTo>
                  <a:pt x="55587" y="171450"/>
                </a:lnTo>
                <a:lnTo>
                  <a:pt x="56248" y="171450"/>
                </a:lnTo>
                <a:lnTo>
                  <a:pt x="58585" y="173989"/>
                </a:lnTo>
                <a:lnTo>
                  <a:pt x="59266" y="173989"/>
                </a:lnTo>
                <a:lnTo>
                  <a:pt x="61696" y="176529"/>
                </a:lnTo>
                <a:lnTo>
                  <a:pt x="63036" y="176529"/>
                </a:lnTo>
                <a:lnTo>
                  <a:pt x="64922" y="177800"/>
                </a:lnTo>
                <a:lnTo>
                  <a:pt x="64350" y="177800"/>
                </a:lnTo>
                <a:lnTo>
                  <a:pt x="68262" y="180339"/>
                </a:lnTo>
                <a:lnTo>
                  <a:pt x="67678" y="180339"/>
                </a:lnTo>
                <a:lnTo>
                  <a:pt x="71716" y="182879"/>
                </a:lnTo>
                <a:lnTo>
                  <a:pt x="73183" y="182879"/>
                </a:lnTo>
                <a:lnTo>
                  <a:pt x="75260" y="184150"/>
                </a:lnTo>
                <a:lnTo>
                  <a:pt x="74625" y="184150"/>
                </a:lnTo>
                <a:lnTo>
                  <a:pt x="78892" y="185420"/>
                </a:lnTo>
                <a:lnTo>
                  <a:pt x="78257" y="185420"/>
                </a:lnTo>
                <a:lnTo>
                  <a:pt x="82626" y="186689"/>
                </a:lnTo>
                <a:lnTo>
                  <a:pt x="81965" y="186689"/>
                </a:lnTo>
                <a:lnTo>
                  <a:pt x="86448" y="187960"/>
                </a:lnTo>
                <a:close/>
              </a:path>
              <a:path w="221614" h="220979">
                <a:moveTo>
                  <a:pt x="204241" y="168910"/>
                </a:moveTo>
                <a:lnTo>
                  <a:pt x="168313" y="168910"/>
                </a:lnTo>
                <a:lnTo>
                  <a:pt x="171513" y="165100"/>
                </a:lnTo>
                <a:lnTo>
                  <a:pt x="171043" y="165100"/>
                </a:lnTo>
                <a:lnTo>
                  <a:pt x="174078" y="162560"/>
                </a:lnTo>
                <a:lnTo>
                  <a:pt x="207632" y="162560"/>
                </a:lnTo>
                <a:lnTo>
                  <a:pt x="204965" y="167639"/>
                </a:lnTo>
                <a:lnTo>
                  <a:pt x="204241" y="168910"/>
                </a:lnTo>
                <a:close/>
              </a:path>
              <a:path w="221614" h="220979">
                <a:moveTo>
                  <a:pt x="53361" y="168910"/>
                </a:moveTo>
                <a:lnTo>
                  <a:pt x="52717" y="168910"/>
                </a:lnTo>
                <a:lnTo>
                  <a:pt x="52247" y="167639"/>
                </a:lnTo>
                <a:lnTo>
                  <a:pt x="53361" y="168910"/>
                </a:lnTo>
                <a:close/>
              </a:path>
              <a:path w="221614" h="220979">
                <a:moveTo>
                  <a:pt x="202793" y="171450"/>
                </a:moveTo>
                <a:lnTo>
                  <a:pt x="165455" y="171450"/>
                </a:lnTo>
                <a:lnTo>
                  <a:pt x="168795" y="167639"/>
                </a:lnTo>
                <a:lnTo>
                  <a:pt x="168313" y="168910"/>
                </a:lnTo>
                <a:lnTo>
                  <a:pt x="204241" y="168910"/>
                </a:lnTo>
                <a:lnTo>
                  <a:pt x="202793" y="171450"/>
                </a:lnTo>
                <a:close/>
              </a:path>
              <a:path w="221614" h="220979">
                <a:moveTo>
                  <a:pt x="56248" y="171450"/>
                </a:moveTo>
                <a:lnTo>
                  <a:pt x="55587" y="171450"/>
                </a:lnTo>
                <a:lnTo>
                  <a:pt x="55079" y="170179"/>
                </a:lnTo>
                <a:lnTo>
                  <a:pt x="56248" y="171450"/>
                </a:lnTo>
                <a:close/>
              </a:path>
              <a:path w="221614" h="220979">
                <a:moveTo>
                  <a:pt x="201172" y="173989"/>
                </a:moveTo>
                <a:lnTo>
                  <a:pt x="162458" y="173989"/>
                </a:lnTo>
                <a:lnTo>
                  <a:pt x="165963" y="170179"/>
                </a:lnTo>
                <a:lnTo>
                  <a:pt x="165455" y="171450"/>
                </a:lnTo>
                <a:lnTo>
                  <a:pt x="202793" y="171450"/>
                </a:lnTo>
                <a:lnTo>
                  <a:pt x="202069" y="172720"/>
                </a:lnTo>
                <a:lnTo>
                  <a:pt x="201172" y="173989"/>
                </a:lnTo>
                <a:close/>
              </a:path>
              <a:path w="221614" h="220979">
                <a:moveTo>
                  <a:pt x="59266" y="173989"/>
                </a:moveTo>
                <a:lnTo>
                  <a:pt x="58585" y="173989"/>
                </a:lnTo>
                <a:lnTo>
                  <a:pt x="58051" y="172720"/>
                </a:lnTo>
                <a:lnTo>
                  <a:pt x="59266" y="173989"/>
                </a:lnTo>
                <a:close/>
              </a:path>
              <a:path w="221614" h="220979">
                <a:moveTo>
                  <a:pt x="199377" y="176529"/>
                </a:moveTo>
                <a:lnTo>
                  <a:pt x="159346" y="176529"/>
                </a:lnTo>
                <a:lnTo>
                  <a:pt x="162991" y="172720"/>
                </a:lnTo>
                <a:lnTo>
                  <a:pt x="162458" y="173989"/>
                </a:lnTo>
                <a:lnTo>
                  <a:pt x="201172" y="173989"/>
                </a:lnTo>
                <a:lnTo>
                  <a:pt x="199377" y="176529"/>
                </a:lnTo>
                <a:close/>
              </a:path>
              <a:path w="221614" h="220979">
                <a:moveTo>
                  <a:pt x="63036" y="176529"/>
                </a:moveTo>
                <a:lnTo>
                  <a:pt x="61696" y="176529"/>
                </a:lnTo>
                <a:lnTo>
                  <a:pt x="61150" y="175260"/>
                </a:lnTo>
                <a:lnTo>
                  <a:pt x="63036" y="176529"/>
                </a:lnTo>
                <a:close/>
              </a:path>
              <a:path w="221614" h="220979">
                <a:moveTo>
                  <a:pt x="193353" y="182879"/>
                </a:moveTo>
                <a:lnTo>
                  <a:pt x="149326" y="182879"/>
                </a:lnTo>
                <a:lnTo>
                  <a:pt x="153365" y="180339"/>
                </a:lnTo>
                <a:lnTo>
                  <a:pt x="152781" y="180339"/>
                </a:lnTo>
                <a:lnTo>
                  <a:pt x="156679" y="177800"/>
                </a:lnTo>
                <a:lnTo>
                  <a:pt x="156121" y="177800"/>
                </a:lnTo>
                <a:lnTo>
                  <a:pt x="159893" y="175260"/>
                </a:lnTo>
                <a:lnTo>
                  <a:pt x="159346" y="176529"/>
                </a:lnTo>
                <a:lnTo>
                  <a:pt x="198970" y="176529"/>
                </a:lnTo>
                <a:lnTo>
                  <a:pt x="195681" y="180339"/>
                </a:lnTo>
                <a:lnTo>
                  <a:pt x="193353" y="182879"/>
                </a:lnTo>
                <a:close/>
              </a:path>
              <a:path w="221614" h="220979">
                <a:moveTo>
                  <a:pt x="73183" y="182879"/>
                </a:moveTo>
                <a:lnTo>
                  <a:pt x="71716" y="182879"/>
                </a:lnTo>
                <a:lnTo>
                  <a:pt x="71107" y="181610"/>
                </a:lnTo>
                <a:lnTo>
                  <a:pt x="73183" y="182879"/>
                </a:lnTo>
                <a:close/>
              </a:path>
              <a:path w="221614" h="220979">
                <a:moveTo>
                  <a:pt x="189001" y="187960"/>
                </a:moveTo>
                <a:lnTo>
                  <a:pt x="134594" y="187960"/>
                </a:lnTo>
                <a:lnTo>
                  <a:pt x="139077" y="186689"/>
                </a:lnTo>
                <a:lnTo>
                  <a:pt x="138417" y="186689"/>
                </a:lnTo>
                <a:lnTo>
                  <a:pt x="142786" y="185420"/>
                </a:lnTo>
                <a:lnTo>
                  <a:pt x="142138" y="185420"/>
                </a:lnTo>
                <a:lnTo>
                  <a:pt x="146405" y="184150"/>
                </a:lnTo>
                <a:lnTo>
                  <a:pt x="145783" y="184150"/>
                </a:lnTo>
                <a:lnTo>
                  <a:pt x="149936" y="181610"/>
                </a:lnTo>
                <a:lnTo>
                  <a:pt x="149326" y="182879"/>
                </a:lnTo>
                <a:lnTo>
                  <a:pt x="193353" y="182879"/>
                </a:lnTo>
                <a:lnTo>
                  <a:pt x="192189" y="184150"/>
                </a:lnTo>
                <a:lnTo>
                  <a:pt x="189001" y="187960"/>
                </a:lnTo>
                <a:close/>
              </a:path>
              <a:path w="221614" h="220979">
                <a:moveTo>
                  <a:pt x="168198" y="204470"/>
                </a:moveTo>
                <a:lnTo>
                  <a:pt x="52844" y="204470"/>
                </a:lnTo>
                <a:lnTo>
                  <a:pt x="48361" y="201929"/>
                </a:lnTo>
                <a:lnTo>
                  <a:pt x="44043" y="198120"/>
                </a:lnTo>
                <a:lnTo>
                  <a:pt x="39865" y="195579"/>
                </a:lnTo>
                <a:lnTo>
                  <a:pt x="35864" y="191770"/>
                </a:lnTo>
                <a:lnTo>
                  <a:pt x="32524" y="187960"/>
                </a:lnTo>
                <a:lnTo>
                  <a:pt x="85763" y="187960"/>
                </a:lnTo>
                <a:lnTo>
                  <a:pt x="90335" y="189229"/>
                </a:lnTo>
                <a:lnTo>
                  <a:pt x="89649" y="189229"/>
                </a:lnTo>
                <a:lnTo>
                  <a:pt x="94310" y="190500"/>
                </a:lnTo>
                <a:lnTo>
                  <a:pt x="93611" y="190500"/>
                </a:lnTo>
                <a:lnTo>
                  <a:pt x="98361" y="191770"/>
                </a:lnTo>
                <a:lnTo>
                  <a:pt x="184670" y="191770"/>
                </a:lnTo>
                <a:lnTo>
                  <a:pt x="180644" y="195579"/>
                </a:lnTo>
                <a:lnTo>
                  <a:pt x="176999" y="198120"/>
                </a:lnTo>
                <a:lnTo>
                  <a:pt x="172681" y="201929"/>
                </a:lnTo>
                <a:lnTo>
                  <a:pt x="168198" y="204470"/>
                </a:lnTo>
                <a:close/>
              </a:path>
              <a:path w="221614" h="220979">
                <a:moveTo>
                  <a:pt x="184670" y="191770"/>
                </a:moveTo>
                <a:lnTo>
                  <a:pt x="122681" y="191770"/>
                </a:lnTo>
                <a:lnTo>
                  <a:pt x="127431" y="190500"/>
                </a:lnTo>
                <a:lnTo>
                  <a:pt x="126733" y="190500"/>
                </a:lnTo>
                <a:lnTo>
                  <a:pt x="131394" y="189229"/>
                </a:lnTo>
                <a:lnTo>
                  <a:pt x="130695" y="189229"/>
                </a:lnTo>
                <a:lnTo>
                  <a:pt x="135267" y="187960"/>
                </a:lnTo>
                <a:lnTo>
                  <a:pt x="188518" y="187960"/>
                </a:lnTo>
                <a:lnTo>
                  <a:pt x="184670" y="191770"/>
                </a:lnTo>
                <a:close/>
              </a:path>
              <a:path w="221614" h="220979">
                <a:moveTo>
                  <a:pt x="102463" y="191770"/>
                </a:moveTo>
                <a:lnTo>
                  <a:pt x="98361" y="191770"/>
                </a:lnTo>
                <a:lnTo>
                  <a:pt x="97650" y="190500"/>
                </a:lnTo>
                <a:lnTo>
                  <a:pt x="102463" y="191770"/>
                </a:lnTo>
                <a:close/>
              </a:path>
              <a:path w="221614" h="220979">
                <a:moveTo>
                  <a:pt x="122681" y="191770"/>
                </a:moveTo>
                <a:lnTo>
                  <a:pt x="118567" y="191770"/>
                </a:lnTo>
                <a:lnTo>
                  <a:pt x="123393" y="190500"/>
                </a:lnTo>
                <a:lnTo>
                  <a:pt x="122681" y="191770"/>
                </a:lnTo>
                <a:close/>
              </a:path>
              <a:path w="221614" h="220979">
                <a:moveTo>
                  <a:pt x="163575" y="207010"/>
                </a:moveTo>
                <a:lnTo>
                  <a:pt x="57467" y="207010"/>
                </a:lnTo>
                <a:lnTo>
                  <a:pt x="53428" y="204470"/>
                </a:lnTo>
                <a:lnTo>
                  <a:pt x="167614" y="204470"/>
                </a:lnTo>
                <a:lnTo>
                  <a:pt x="163575" y="207010"/>
                </a:lnTo>
                <a:close/>
              </a:path>
              <a:path w="221614" h="220979">
                <a:moveTo>
                  <a:pt x="138506" y="217170"/>
                </a:moveTo>
                <a:lnTo>
                  <a:pt x="82537" y="217170"/>
                </a:lnTo>
                <a:lnTo>
                  <a:pt x="77965" y="215900"/>
                </a:lnTo>
                <a:lnTo>
                  <a:pt x="72809" y="214629"/>
                </a:lnTo>
                <a:lnTo>
                  <a:pt x="72148" y="213360"/>
                </a:lnTo>
                <a:lnTo>
                  <a:pt x="67767" y="212089"/>
                </a:lnTo>
                <a:lnTo>
                  <a:pt x="62230" y="209550"/>
                </a:lnTo>
                <a:lnTo>
                  <a:pt x="58077" y="207010"/>
                </a:lnTo>
                <a:lnTo>
                  <a:pt x="162966" y="207010"/>
                </a:lnTo>
                <a:lnTo>
                  <a:pt x="158813" y="209550"/>
                </a:lnTo>
                <a:lnTo>
                  <a:pt x="153263" y="212089"/>
                </a:lnTo>
                <a:lnTo>
                  <a:pt x="148894" y="213360"/>
                </a:lnTo>
                <a:lnTo>
                  <a:pt x="148234" y="214629"/>
                </a:lnTo>
                <a:lnTo>
                  <a:pt x="143078" y="215900"/>
                </a:lnTo>
                <a:lnTo>
                  <a:pt x="138506" y="217170"/>
                </a:lnTo>
                <a:close/>
              </a:path>
              <a:path w="221614" h="220979">
                <a:moveTo>
                  <a:pt x="127711" y="219710"/>
                </a:moveTo>
                <a:lnTo>
                  <a:pt x="93332" y="219710"/>
                </a:lnTo>
                <a:lnTo>
                  <a:pt x="87884" y="218439"/>
                </a:lnTo>
                <a:lnTo>
                  <a:pt x="83223" y="217170"/>
                </a:lnTo>
                <a:lnTo>
                  <a:pt x="137820" y="217170"/>
                </a:lnTo>
                <a:lnTo>
                  <a:pt x="133159" y="218439"/>
                </a:lnTo>
                <a:lnTo>
                  <a:pt x="127711" y="219710"/>
                </a:lnTo>
                <a:close/>
              </a:path>
              <a:path w="221614" h="220979">
                <a:moveTo>
                  <a:pt x="116560" y="220979"/>
                </a:moveTo>
                <a:lnTo>
                  <a:pt x="104482" y="220979"/>
                </a:lnTo>
                <a:lnTo>
                  <a:pt x="99580" y="219710"/>
                </a:lnTo>
                <a:lnTo>
                  <a:pt x="121450" y="219710"/>
                </a:lnTo>
                <a:lnTo>
                  <a:pt x="116560" y="220979"/>
                </a:lnTo>
                <a:close/>
              </a:path>
            </a:pathLst>
          </a:custGeom>
          <a:solidFill>
            <a:srgbClr val="056255"/>
          </a:solidFill>
        </p:spPr>
        <p:txBody>
          <a:bodyPr wrap="square" lIns="0" tIns="0" rIns="0" bIns="0" rtlCol="0"/>
          <a:lstStyle/>
          <a:p>
            <a:endParaRPr>
              <a:latin typeface="楷体" panose="02010609060101010101" charset="-122"/>
              <a:ea typeface="楷体" panose="02010609060101010101" charset="-122"/>
            </a:endParaRPr>
          </a:p>
        </p:txBody>
      </p:sp>
      <p:sp>
        <p:nvSpPr>
          <p:cNvPr id="22" name="object 22"/>
          <p:cNvSpPr/>
          <p:nvPr/>
        </p:nvSpPr>
        <p:spPr>
          <a:xfrm>
            <a:off x="3095688" y="3636479"/>
            <a:ext cx="221137" cy="1734515"/>
          </a:xfrm>
          <a:prstGeom prst="rect">
            <a:avLst/>
          </a:prstGeom>
          <a:blipFill>
            <a:blip r:embed="rId10"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23" name="object 23"/>
          <p:cNvSpPr/>
          <p:nvPr/>
        </p:nvSpPr>
        <p:spPr>
          <a:xfrm>
            <a:off x="4459249" y="1887143"/>
            <a:ext cx="1135202" cy="387172"/>
          </a:xfrm>
          <a:prstGeom prst="rect">
            <a:avLst/>
          </a:prstGeom>
          <a:blipFill>
            <a:blip r:embed="rId11"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24" name="object 24"/>
          <p:cNvSpPr txBox="1"/>
          <p:nvPr/>
        </p:nvSpPr>
        <p:spPr>
          <a:xfrm>
            <a:off x="4448175" y="1915795"/>
            <a:ext cx="1605280" cy="1327150"/>
          </a:xfrm>
          <a:prstGeom prst="rect">
            <a:avLst/>
          </a:prstGeom>
        </p:spPr>
        <p:txBody>
          <a:bodyPr vert="horz" wrap="square" lIns="0" tIns="0" rIns="0" bIns="0" rtlCol="0">
            <a:spAutoFit/>
          </a:bodyPr>
          <a:lstStyle/>
          <a:p>
            <a:pPr marL="27305">
              <a:lnSpc>
                <a:spcPct val="100000"/>
              </a:lnSpc>
            </a:pPr>
            <a:r>
              <a:rPr sz="2000" dirty="0">
                <a:solidFill>
                  <a:srgbClr val="C00000"/>
                </a:solidFill>
                <a:latin typeface="楷体" panose="02010609060101010101" charset="-122"/>
                <a:ea typeface="楷体" panose="02010609060101010101" charset="-122"/>
                <a:cs typeface="楷体" panose="02010609060101010101" charset="-122"/>
              </a:rPr>
              <a:t>第4步</a:t>
            </a:r>
            <a:endParaRPr sz="2000">
              <a:latin typeface="楷体" panose="02010609060101010101" charset="-122"/>
              <a:ea typeface="楷体" panose="02010609060101010101" charset="-122"/>
              <a:cs typeface="楷体" panose="02010609060101010101" charset="-122"/>
            </a:endParaRPr>
          </a:p>
          <a:p>
            <a:pPr marL="12700" marR="123190">
              <a:lnSpc>
                <a:spcPct val="100000"/>
              </a:lnSpc>
              <a:spcBef>
                <a:spcPts val="750"/>
              </a:spcBef>
            </a:pPr>
            <a:r>
              <a:rPr sz="1200" dirty="0">
                <a:latin typeface="楷体" panose="02010609060101010101" charset="-122"/>
                <a:ea typeface="楷体" panose="02010609060101010101" charset="-122"/>
                <a:cs typeface="楷体" panose="02010609060101010101" charset="-122"/>
              </a:rPr>
              <a:t>学校根据考生提交相关材料</a:t>
            </a:r>
            <a:r>
              <a:rPr lang="zh-CN" sz="1200" dirty="0">
                <a:latin typeface="楷体" panose="02010609060101010101" charset="-122"/>
                <a:ea typeface="楷体" panose="02010609060101010101" charset="-122"/>
                <a:cs typeface="楷体" panose="02010609060101010101" charset="-122"/>
              </a:rPr>
              <a:t>对</a:t>
            </a:r>
            <a:r>
              <a:rPr sz="1200" dirty="0">
                <a:latin typeface="楷体" panose="02010609060101010101" charset="-122"/>
                <a:ea typeface="楷体" panose="02010609060101010101" charset="-122"/>
                <a:cs typeface="楷体" panose="02010609060101010101" charset="-122"/>
              </a:rPr>
              <a:t>考生进行资格审核；审查通过者，方可参加网络远程复试。</a:t>
            </a:r>
            <a:endParaRPr sz="1200">
              <a:latin typeface="楷体" panose="02010609060101010101" charset="-122"/>
              <a:ea typeface="楷体" panose="02010609060101010101" charset="-122"/>
              <a:cs typeface="楷体" panose="02010609060101010101" charset="-122"/>
            </a:endParaRPr>
          </a:p>
        </p:txBody>
      </p:sp>
      <p:sp>
        <p:nvSpPr>
          <p:cNvPr id="25" name="object 25"/>
          <p:cNvSpPr/>
          <p:nvPr/>
        </p:nvSpPr>
        <p:spPr>
          <a:xfrm>
            <a:off x="4295775" y="1884908"/>
            <a:ext cx="0" cy="1854200"/>
          </a:xfrm>
          <a:custGeom>
            <a:avLst/>
            <a:gdLst/>
            <a:ahLst/>
            <a:cxnLst/>
            <a:rect l="l" t="t" r="r" b="b"/>
            <a:pathLst>
              <a:path h="1854200">
                <a:moveTo>
                  <a:pt x="0" y="0"/>
                </a:moveTo>
                <a:lnTo>
                  <a:pt x="0" y="1853603"/>
                </a:lnTo>
              </a:path>
            </a:pathLst>
          </a:custGeom>
          <a:ln w="9525">
            <a:solidFill>
              <a:srgbClr val="A6A6A6"/>
            </a:solidFill>
          </a:ln>
        </p:spPr>
        <p:txBody>
          <a:bodyPr wrap="square" lIns="0" tIns="0" rIns="0" bIns="0" rtlCol="0"/>
          <a:lstStyle/>
          <a:p>
            <a:endParaRPr>
              <a:latin typeface="楷体" panose="02010609060101010101" charset="-122"/>
              <a:ea typeface="楷体" panose="02010609060101010101" charset="-122"/>
            </a:endParaRPr>
          </a:p>
        </p:txBody>
      </p:sp>
      <p:sp>
        <p:nvSpPr>
          <p:cNvPr id="26" name="object 26"/>
          <p:cNvSpPr/>
          <p:nvPr/>
        </p:nvSpPr>
        <p:spPr>
          <a:xfrm>
            <a:off x="4187952" y="3650754"/>
            <a:ext cx="193040" cy="193040"/>
          </a:xfrm>
          <a:custGeom>
            <a:avLst/>
            <a:gdLst/>
            <a:ahLst/>
            <a:cxnLst/>
            <a:rect l="l" t="t" r="r" b="b"/>
            <a:pathLst>
              <a:path w="193039" h="193039">
                <a:moveTo>
                  <a:pt x="96329" y="192735"/>
                </a:moveTo>
                <a:lnTo>
                  <a:pt x="58816" y="185160"/>
                </a:lnTo>
                <a:lnTo>
                  <a:pt x="28200" y="164555"/>
                </a:lnTo>
                <a:lnTo>
                  <a:pt x="7557" y="134040"/>
                </a:lnTo>
                <a:lnTo>
                  <a:pt x="0" y="96761"/>
                </a:lnTo>
                <a:lnTo>
                  <a:pt x="7557" y="59027"/>
                </a:lnTo>
                <a:lnTo>
                  <a:pt x="28200" y="28278"/>
                </a:lnTo>
                <a:lnTo>
                  <a:pt x="58855" y="7574"/>
                </a:lnTo>
                <a:lnTo>
                  <a:pt x="96329" y="0"/>
                </a:lnTo>
                <a:lnTo>
                  <a:pt x="133850" y="7580"/>
                </a:lnTo>
                <a:lnTo>
                  <a:pt x="164472" y="28228"/>
                </a:lnTo>
                <a:lnTo>
                  <a:pt x="185124" y="58860"/>
                </a:lnTo>
                <a:lnTo>
                  <a:pt x="192697" y="96367"/>
                </a:lnTo>
                <a:lnTo>
                  <a:pt x="185124" y="133874"/>
                </a:lnTo>
                <a:lnTo>
                  <a:pt x="164472" y="164506"/>
                </a:lnTo>
                <a:lnTo>
                  <a:pt x="133811" y="185166"/>
                </a:lnTo>
                <a:lnTo>
                  <a:pt x="96329" y="192735"/>
                </a:lnTo>
                <a:close/>
              </a:path>
            </a:pathLst>
          </a:custGeom>
          <a:solidFill>
            <a:srgbClr val="F1F1F1"/>
          </a:solidFill>
        </p:spPr>
        <p:txBody>
          <a:bodyPr wrap="square" lIns="0" tIns="0" rIns="0" bIns="0" rtlCol="0"/>
          <a:lstStyle/>
          <a:p>
            <a:endParaRPr>
              <a:latin typeface="楷体" panose="02010609060101010101" charset="-122"/>
              <a:ea typeface="楷体" panose="02010609060101010101" charset="-122"/>
            </a:endParaRPr>
          </a:p>
        </p:txBody>
      </p:sp>
      <p:sp>
        <p:nvSpPr>
          <p:cNvPr id="27" name="object 27"/>
          <p:cNvSpPr/>
          <p:nvPr/>
        </p:nvSpPr>
        <p:spPr>
          <a:xfrm>
            <a:off x="4173766" y="3636479"/>
            <a:ext cx="221615" cy="220979"/>
          </a:xfrm>
          <a:custGeom>
            <a:avLst/>
            <a:gdLst/>
            <a:ahLst/>
            <a:cxnLst/>
            <a:rect l="l" t="t" r="r" b="b"/>
            <a:pathLst>
              <a:path w="221614" h="220979">
                <a:moveTo>
                  <a:pt x="127711" y="1270"/>
                </a:moveTo>
                <a:lnTo>
                  <a:pt x="93332" y="1270"/>
                </a:lnTo>
                <a:lnTo>
                  <a:pt x="98869" y="0"/>
                </a:lnTo>
                <a:lnTo>
                  <a:pt x="122174" y="0"/>
                </a:lnTo>
                <a:lnTo>
                  <a:pt x="127711" y="1270"/>
                </a:lnTo>
                <a:close/>
              </a:path>
              <a:path w="221614" h="220979">
                <a:moveTo>
                  <a:pt x="137820" y="2539"/>
                </a:moveTo>
                <a:lnTo>
                  <a:pt x="83223" y="2539"/>
                </a:lnTo>
                <a:lnTo>
                  <a:pt x="87884" y="1270"/>
                </a:lnTo>
                <a:lnTo>
                  <a:pt x="133146" y="1270"/>
                </a:lnTo>
                <a:lnTo>
                  <a:pt x="137820" y="2539"/>
                </a:lnTo>
                <a:close/>
              </a:path>
              <a:path w="221614" h="220979">
                <a:moveTo>
                  <a:pt x="148234" y="6350"/>
                </a:moveTo>
                <a:lnTo>
                  <a:pt x="72809" y="6350"/>
                </a:lnTo>
                <a:lnTo>
                  <a:pt x="77279" y="5079"/>
                </a:lnTo>
                <a:lnTo>
                  <a:pt x="77965" y="3810"/>
                </a:lnTo>
                <a:lnTo>
                  <a:pt x="82537" y="2539"/>
                </a:lnTo>
                <a:lnTo>
                  <a:pt x="138506" y="2539"/>
                </a:lnTo>
                <a:lnTo>
                  <a:pt x="143078" y="3810"/>
                </a:lnTo>
                <a:lnTo>
                  <a:pt x="148234" y="6350"/>
                </a:lnTo>
                <a:close/>
              </a:path>
              <a:path w="221614" h="220979">
                <a:moveTo>
                  <a:pt x="162966" y="12700"/>
                </a:moveTo>
                <a:lnTo>
                  <a:pt x="58077" y="12700"/>
                </a:lnTo>
                <a:lnTo>
                  <a:pt x="62230" y="10160"/>
                </a:lnTo>
                <a:lnTo>
                  <a:pt x="67767" y="7620"/>
                </a:lnTo>
                <a:lnTo>
                  <a:pt x="72148" y="6350"/>
                </a:lnTo>
                <a:lnTo>
                  <a:pt x="148894" y="6350"/>
                </a:lnTo>
                <a:lnTo>
                  <a:pt x="153263" y="7620"/>
                </a:lnTo>
                <a:lnTo>
                  <a:pt x="158813" y="10160"/>
                </a:lnTo>
                <a:lnTo>
                  <a:pt x="162966" y="12700"/>
                </a:lnTo>
                <a:close/>
              </a:path>
              <a:path w="221614" h="220979">
                <a:moveTo>
                  <a:pt x="85763" y="31750"/>
                </a:moveTo>
                <a:lnTo>
                  <a:pt x="32524" y="31750"/>
                </a:lnTo>
                <a:lnTo>
                  <a:pt x="35864" y="27939"/>
                </a:lnTo>
                <a:lnTo>
                  <a:pt x="39865" y="25400"/>
                </a:lnTo>
                <a:lnTo>
                  <a:pt x="44030" y="21589"/>
                </a:lnTo>
                <a:lnTo>
                  <a:pt x="48361" y="19050"/>
                </a:lnTo>
                <a:lnTo>
                  <a:pt x="52844" y="15239"/>
                </a:lnTo>
                <a:lnTo>
                  <a:pt x="53428" y="15239"/>
                </a:lnTo>
                <a:lnTo>
                  <a:pt x="57467" y="12700"/>
                </a:lnTo>
                <a:lnTo>
                  <a:pt x="163576" y="12700"/>
                </a:lnTo>
                <a:lnTo>
                  <a:pt x="168198" y="15239"/>
                </a:lnTo>
                <a:lnTo>
                  <a:pt x="172681" y="19050"/>
                </a:lnTo>
                <a:lnTo>
                  <a:pt x="176999" y="21589"/>
                </a:lnTo>
                <a:lnTo>
                  <a:pt x="180644" y="24129"/>
                </a:lnTo>
                <a:lnTo>
                  <a:pt x="184670" y="27939"/>
                </a:lnTo>
                <a:lnTo>
                  <a:pt x="102463" y="27939"/>
                </a:lnTo>
                <a:lnTo>
                  <a:pt x="97650" y="29210"/>
                </a:lnTo>
                <a:lnTo>
                  <a:pt x="94310" y="29210"/>
                </a:lnTo>
                <a:lnTo>
                  <a:pt x="89649" y="30479"/>
                </a:lnTo>
                <a:lnTo>
                  <a:pt x="90335" y="30479"/>
                </a:lnTo>
                <a:lnTo>
                  <a:pt x="85763" y="31750"/>
                </a:lnTo>
                <a:close/>
              </a:path>
              <a:path w="221614" h="220979">
                <a:moveTo>
                  <a:pt x="188518" y="31750"/>
                </a:moveTo>
                <a:lnTo>
                  <a:pt x="135267" y="31750"/>
                </a:lnTo>
                <a:lnTo>
                  <a:pt x="130695" y="30479"/>
                </a:lnTo>
                <a:lnTo>
                  <a:pt x="131394" y="30479"/>
                </a:lnTo>
                <a:lnTo>
                  <a:pt x="126720" y="29210"/>
                </a:lnTo>
                <a:lnTo>
                  <a:pt x="123393" y="29210"/>
                </a:lnTo>
                <a:lnTo>
                  <a:pt x="118567" y="27939"/>
                </a:lnTo>
                <a:lnTo>
                  <a:pt x="184670" y="27939"/>
                </a:lnTo>
                <a:lnTo>
                  <a:pt x="188518" y="31750"/>
                </a:lnTo>
                <a:close/>
              </a:path>
              <a:path w="221614" h="220979">
                <a:moveTo>
                  <a:pt x="47396" y="162560"/>
                </a:moveTo>
                <a:lnTo>
                  <a:pt x="13068" y="162560"/>
                </a:lnTo>
                <a:lnTo>
                  <a:pt x="10642" y="157479"/>
                </a:lnTo>
                <a:lnTo>
                  <a:pt x="8432" y="152400"/>
                </a:lnTo>
                <a:lnTo>
                  <a:pt x="6718" y="148589"/>
                </a:lnTo>
                <a:lnTo>
                  <a:pt x="6477" y="147320"/>
                </a:lnTo>
                <a:lnTo>
                  <a:pt x="4953" y="143510"/>
                </a:lnTo>
                <a:lnTo>
                  <a:pt x="3441" y="138429"/>
                </a:lnTo>
                <a:lnTo>
                  <a:pt x="3263" y="137160"/>
                </a:lnTo>
                <a:lnTo>
                  <a:pt x="2044" y="132079"/>
                </a:lnTo>
                <a:lnTo>
                  <a:pt x="1092" y="127000"/>
                </a:lnTo>
                <a:lnTo>
                  <a:pt x="482" y="121920"/>
                </a:lnTo>
                <a:lnTo>
                  <a:pt x="38" y="115570"/>
                </a:lnTo>
                <a:lnTo>
                  <a:pt x="0" y="104139"/>
                </a:lnTo>
                <a:lnTo>
                  <a:pt x="482" y="97789"/>
                </a:lnTo>
                <a:lnTo>
                  <a:pt x="1092" y="93979"/>
                </a:lnTo>
                <a:lnTo>
                  <a:pt x="2044" y="87629"/>
                </a:lnTo>
                <a:lnTo>
                  <a:pt x="3263" y="82550"/>
                </a:lnTo>
                <a:lnTo>
                  <a:pt x="3441" y="82550"/>
                </a:lnTo>
                <a:lnTo>
                  <a:pt x="4953" y="76200"/>
                </a:lnTo>
                <a:lnTo>
                  <a:pt x="6718" y="71120"/>
                </a:lnTo>
                <a:lnTo>
                  <a:pt x="8432" y="67310"/>
                </a:lnTo>
                <a:lnTo>
                  <a:pt x="10642" y="62229"/>
                </a:lnTo>
                <a:lnTo>
                  <a:pt x="13068" y="57150"/>
                </a:lnTo>
                <a:lnTo>
                  <a:pt x="16078" y="52070"/>
                </a:lnTo>
                <a:lnTo>
                  <a:pt x="18973" y="48260"/>
                </a:lnTo>
                <a:lnTo>
                  <a:pt x="21653" y="44450"/>
                </a:lnTo>
                <a:lnTo>
                  <a:pt x="25361" y="39370"/>
                </a:lnTo>
                <a:lnTo>
                  <a:pt x="28854" y="35560"/>
                </a:lnTo>
                <a:lnTo>
                  <a:pt x="32042" y="31750"/>
                </a:lnTo>
                <a:lnTo>
                  <a:pt x="86448" y="31750"/>
                </a:lnTo>
                <a:lnTo>
                  <a:pt x="81965" y="33020"/>
                </a:lnTo>
                <a:lnTo>
                  <a:pt x="82626" y="33020"/>
                </a:lnTo>
                <a:lnTo>
                  <a:pt x="78257" y="34289"/>
                </a:lnTo>
                <a:lnTo>
                  <a:pt x="78892" y="34289"/>
                </a:lnTo>
                <a:lnTo>
                  <a:pt x="74625" y="35560"/>
                </a:lnTo>
                <a:lnTo>
                  <a:pt x="75260" y="35560"/>
                </a:lnTo>
                <a:lnTo>
                  <a:pt x="71094" y="38100"/>
                </a:lnTo>
                <a:lnTo>
                  <a:pt x="71704" y="38100"/>
                </a:lnTo>
                <a:lnTo>
                  <a:pt x="67678" y="39370"/>
                </a:lnTo>
                <a:lnTo>
                  <a:pt x="68262" y="39370"/>
                </a:lnTo>
                <a:lnTo>
                  <a:pt x="64350" y="41910"/>
                </a:lnTo>
                <a:lnTo>
                  <a:pt x="64922" y="41910"/>
                </a:lnTo>
                <a:lnTo>
                  <a:pt x="61150" y="44450"/>
                </a:lnTo>
                <a:lnTo>
                  <a:pt x="61696" y="44450"/>
                </a:lnTo>
                <a:lnTo>
                  <a:pt x="58051" y="46989"/>
                </a:lnTo>
                <a:lnTo>
                  <a:pt x="58585" y="46989"/>
                </a:lnTo>
                <a:lnTo>
                  <a:pt x="55079" y="49529"/>
                </a:lnTo>
                <a:lnTo>
                  <a:pt x="55587" y="49529"/>
                </a:lnTo>
                <a:lnTo>
                  <a:pt x="52235" y="52070"/>
                </a:lnTo>
                <a:lnTo>
                  <a:pt x="52717" y="52070"/>
                </a:lnTo>
                <a:lnTo>
                  <a:pt x="49530" y="54610"/>
                </a:lnTo>
                <a:lnTo>
                  <a:pt x="49987" y="54610"/>
                </a:lnTo>
                <a:lnTo>
                  <a:pt x="47972" y="57150"/>
                </a:lnTo>
                <a:lnTo>
                  <a:pt x="47396" y="57150"/>
                </a:lnTo>
                <a:lnTo>
                  <a:pt x="44538" y="60960"/>
                </a:lnTo>
                <a:lnTo>
                  <a:pt x="44945" y="60960"/>
                </a:lnTo>
                <a:lnTo>
                  <a:pt x="43150" y="63500"/>
                </a:lnTo>
                <a:lnTo>
                  <a:pt x="42646" y="63500"/>
                </a:lnTo>
                <a:lnTo>
                  <a:pt x="40132" y="67310"/>
                </a:lnTo>
                <a:lnTo>
                  <a:pt x="40500" y="67310"/>
                </a:lnTo>
                <a:lnTo>
                  <a:pt x="38176" y="71120"/>
                </a:lnTo>
                <a:lnTo>
                  <a:pt x="38506" y="71120"/>
                </a:lnTo>
                <a:lnTo>
                  <a:pt x="37084" y="73660"/>
                </a:lnTo>
                <a:lnTo>
                  <a:pt x="36677" y="73660"/>
                </a:lnTo>
                <a:lnTo>
                  <a:pt x="35229" y="77470"/>
                </a:lnTo>
                <a:lnTo>
                  <a:pt x="35026" y="77470"/>
                </a:lnTo>
                <a:lnTo>
                  <a:pt x="33731" y="81279"/>
                </a:lnTo>
                <a:lnTo>
                  <a:pt x="33540" y="81279"/>
                </a:lnTo>
                <a:lnTo>
                  <a:pt x="32407" y="85089"/>
                </a:lnTo>
                <a:lnTo>
                  <a:pt x="32232" y="85089"/>
                </a:lnTo>
                <a:lnTo>
                  <a:pt x="31261" y="88900"/>
                </a:lnTo>
                <a:lnTo>
                  <a:pt x="31115" y="88900"/>
                </a:lnTo>
                <a:lnTo>
                  <a:pt x="30305" y="92710"/>
                </a:lnTo>
                <a:lnTo>
                  <a:pt x="30175" y="92710"/>
                </a:lnTo>
                <a:lnTo>
                  <a:pt x="29546" y="96520"/>
                </a:lnTo>
                <a:lnTo>
                  <a:pt x="28829" y="101600"/>
                </a:lnTo>
                <a:lnTo>
                  <a:pt x="28619" y="105410"/>
                </a:lnTo>
                <a:lnTo>
                  <a:pt x="28435" y="109220"/>
                </a:lnTo>
                <a:lnTo>
                  <a:pt x="28524" y="114300"/>
                </a:lnTo>
                <a:lnTo>
                  <a:pt x="28905" y="119379"/>
                </a:lnTo>
                <a:lnTo>
                  <a:pt x="29438" y="123189"/>
                </a:lnTo>
                <a:lnTo>
                  <a:pt x="30175" y="127000"/>
                </a:lnTo>
                <a:lnTo>
                  <a:pt x="30305" y="127000"/>
                </a:lnTo>
                <a:lnTo>
                  <a:pt x="31115" y="130810"/>
                </a:lnTo>
                <a:lnTo>
                  <a:pt x="30937" y="130810"/>
                </a:lnTo>
                <a:lnTo>
                  <a:pt x="32232" y="134620"/>
                </a:lnTo>
                <a:lnTo>
                  <a:pt x="32029" y="134620"/>
                </a:lnTo>
                <a:lnTo>
                  <a:pt x="33540" y="138429"/>
                </a:lnTo>
                <a:lnTo>
                  <a:pt x="33299" y="138429"/>
                </a:lnTo>
                <a:lnTo>
                  <a:pt x="35026" y="142239"/>
                </a:lnTo>
                <a:lnTo>
                  <a:pt x="34747" y="142239"/>
                </a:lnTo>
                <a:lnTo>
                  <a:pt x="36677" y="146050"/>
                </a:lnTo>
                <a:lnTo>
                  <a:pt x="36906" y="146050"/>
                </a:lnTo>
                <a:lnTo>
                  <a:pt x="38506" y="149860"/>
                </a:lnTo>
                <a:lnTo>
                  <a:pt x="38950" y="149860"/>
                </a:lnTo>
                <a:lnTo>
                  <a:pt x="40500" y="152400"/>
                </a:lnTo>
                <a:lnTo>
                  <a:pt x="40132" y="152400"/>
                </a:lnTo>
                <a:lnTo>
                  <a:pt x="42646" y="156210"/>
                </a:lnTo>
                <a:lnTo>
                  <a:pt x="42252" y="156210"/>
                </a:lnTo>
                <a:lnTo>
                  <a:pt x="44945" y="160020"/>
                </a:lnTo>
                <a:lnTo>
                  <a:pt x="45491" y="160020"/>
                </a:lnTo>
                <a:lnTo>
                  <a:pt x="47396" y="162560"/>
                </a:lnTo>
                <a:close/>
              </a:path>
              <a:path w="221614" h="220979">
                <a:moveTo>
                  <a:pt x="174078" y="58420"/>
                </a:moveTo>
                <a:lnTo>
                  <a:pt x="171043" y="54610"/>
                </a:lnTo>
                <a:lnTo>
                  <a:pt x="171500" y="54610"/>
                </a:lnTo>
                <a:lnTo>
                  <a:pt x="168313" y="52070"/>
                </a:lnTo>
                <a:lnTo>
                  <a:pt x="168795" y="52070"/>
                </a:lnTo>
                <a:lnTo>
                  <a:pt x="165455" y="49529"/>
                </a:lnTo>
                <a:lnTo>
                  <a:pt x="165950" y="49529"/>
                </a:lnTo>
                <a:lnTo>
                  <a:pt x="162458" y="46989"/>
                </a:lnTo>
                <a:lnTo>
                  <a:pt x="162991" y="46989"/>
                </a:lnTo>
                <a:lnTo>
                  <a:pt x="159346" y="44450"/>
                </a:lnTo>
                <a:lnTo>
                  <a:pt x="159893" y="44450"/>
                </a:lnTo>
                <a:lnTo>
                  <a:pt x="156121" y="41910"/>
                </a:lnTo>
                <a:lnTo>
                  <a:pt x="156679" y="41910"/>
                </a:lnTo>
                <a:lnTo>
                  <a:pt x="152781" y="39370"/>
                </a:lnTo>
                <a:lnTo>
                  <a:pt x="153365" y="39370"/>
                </a:lnTo>
                <a:lnTo>
                  <a:pt x="149326" y="38100"/>
                </a:lnTo>
                <a:lnTo>
                  <a:pt x="149936" y="38100"/>
                </a:lnTo>
                <a:lnTo>
                  <a:pt x="145783" y="35560"/>
                </a:lnTo>
                <a:lnTo>
                  <a:pt x="146405" y="35560"/>
                </a:lnTo>
                <a:lnTo>
                  <a:pt x="142138" y="34289"/>
                </a:lnTo>
                <a:lnTo>
                  <a:pt x="142786" y="34289"/>
                </a:lnTo>
                <a:lnTo>
                  <a:pt x="138417" y="33020"/>
                </a:lnTo>
                <a:lnTo>
                  <a:pt x="139077" y="33020"/>
                </a:lnTo>
                <a:lnTo>
                  <a:pt x="134594" y="31750"/>
                </a:lnTo>
                <a:lnTo>
                  <a:pt x="189001" y="31750"/>
                </a:lnTo>
                <a:lnTo>
                  <a:pt x="192189" y="35560"/>
                </a:lnTo>
                <a:lnTo>
                  <a:pt x="195681" y="39370"/>
                </a:lnTo>
                <a:lnTo>
                  <a:pt x="198970" y="43179"/>
                </a:lnTo>
                <a:lnTo>
                  <a:pt x="199377" y="44450"/>
                </a:lnTo>
                <a:lnTo>
                  <a:pt x="202069" y="48260"/>
                </a:lnTo>
                <a:lnTo>
                  <a:pt x="205320" y="53339"/>
                </a:lnTo>
                <a:lnTo>
                  <a:pt x="207962" y="57150"/>
                </a:lnTo>
                <a:lnTo>
                  <a:pt x="173647" y="57150"/>
                </a:lnTo>
                <a:lnTo>
                  <a:pt x="174078" y="58420"/>
                </a:lnTo>
                <a:close/>
              </a:path>
              <a:path w="221614" h="220979">
                <a:moveTo>
                  <a:pt x="46964" y="58420"/>
                </a:moveTo>
                <a:lnTo>
                  <a:pt x="47396" y="57150"/>
                </a:lnTo>
                <a:lnTo>
                  <a:pt x="47972" y="57150"/>
                </a:lnTo>
                <a:lnTo>
                  <a:pt x="46964" y="58420"/>
                </a:lnTo>
                <a:close/>
              </a:path>
              <a:path w="221614" h="220979">
                <a:moveTo>
                  <a:pt x="178777" y="64770"/>
                </a:moveTo>
                <a:lnTo>
                  <a:pt x="176098" y="60960"/>
                </a:lnTo>
                <a:lnTo>
                  <a:pt x="176504" y="60960"/>
                </a:lnTo>
                <a:lnTo>
                  <a:pt x="173647" y="57150"/>
                </a:lnTo>
                <a:lnTo>
                  <a:pt x="207962" y="57150"/>
                </a:lnTo>
                <a:lnTo>
                  <a:pt x="210400" y="62229"/>
                </a:lnTo>
                <a:lnTo>
                  <a:pt x="211044" y="63500"/>
                </a:lnTo>
                <a:lnTo>
                  <a:pt x="178396" y="63500"/>
                </a:lnTo>
                <a:lnTo>
                  <a:pt x="178777" y="64770"/>
                </a:lnTo>
                <a:close/>
              </a:path>
              <a:path w="221614" h="220979">
                <a:moveTo>
                  <a:pt x="42252" y="64770"/>
                </a:moveTo>
                <a:lnTo>
                  <a:pt x="42646" y="63500"/>
                </a:lnTo>
                <a:lnTo>
                  <a:pt x="43150" y="63500"/>
                </a:lnTo>
                <a:lnTo>
                  <a:pt x="42252" y="64770"/>
                </a:lnTo>
                <a:close/>
              </a:path>
              <a:path w="221614" h="220979">
                <a:moveTo>
                  <a:pt x="184658" y="74929"/>
                </a:moveTo>
                <a:lnTo>
                  <a:pt x="182537" y="71120"/>
                </a:lnTo>
                <a:lnTo>
                  <a:pt x="182867" y="71120"/>
                </a:lnTo>
                <a:lnTo>
                  <a:pt x="180543" y="67310"/>
                </a:lnTo>
                <a:lnTo>
                  <a:pt x="180898" y="67310"/>
                </a:lnTo>
                <a:lnTo>
                  <a:pt x="178396" y="63500"/>
                </a:lnTo>
                <a:lnTo>
                  <a:pt x="211044" y="63500"/>
                </a:lnTo>
                <a:lnTo>
                  <a:pt x="212331" y="66039"/>
                </a:lnTo>
                <a:lnTo>
                  <a:pt x="214325" y="71120"/>
                </a:lnTo>
                <a:lnTo>
                  <a:pt x="215112" y="73660"/>
                </a:lnTo>
                <a:lnTo>
                  <a:pt x="184365" y="73660"/>
                </a:lnTo>
                <a:lnTo>
                  <a:pt x="184658" y="74929"/>
                </a:lnTo>
                <a:close/>
              </a:path>
              <a:path w="221614" h="220979">
                <a:moveTo>
                  <a:pt x="36372" y="74929"/>
                </a:moveTo>
                <a:lnTo>
                  <a:pt x="36677" y="73660"/>
                </a:lnTo>
                <a:lnTo>
                  <a:pt x="37084" y="73660"/>
                </a:lnTo>
                <a:lnTo>
                  <a:pt x="36372" y="74929"/>
                </a:lnTo>
                <a:close/>
              </a:path>
              <a:path w="221614" h="220979">
                <a:moveTo>
                  <a:pt x="186283" y="78739"/>
                </a:moveTo>
                <a:lnTo>
                  <a:pt x="184365" y="73660"/>
                </a:lnTo>
                <a:lnTo>
                  <a:pt x="215112" y="73660"/>
                </a:lnTo>
                <a:lnTo>
                  <a:pt x="216293" y="77470"/>
                </a:lnTo>
                <a:lnTo>
                  <a:pt x="186016" y="77470"/>
                </a:lnTo>
                <a:lnTo>
                  <a:pt x="186283" y="78739"/>
                </a:lnTo>
                <a:close/>
              </a:path>
              <a:path w="221614" h="220979">
                <a:moveTo>
                  <a:pt x="34747" y="78739"/>
                </a:moveTo>
                <a:lnTo>
                  <a:pt x="35026" y="77470"/>
                </a:lnTo>
                <a:lnTo>
                  <a:pt x="35229" y="77470"/>
                </a:lnTo>
                <a:lnTo>
                  <a:pt x="34747" y="78739"/>
                </a:lnTo>
                <a:close/>
              </a:path>
              <a:path w="221614" h="220979">
                <a:moveTo>
                  <a:pt x="187744" y="82550"/>
                </a:moveTo>
                <a:lnTo>
                  <a:pt x="186016" y="77470"/>
                </a:lnTo>
                <a:lnTo>
                  <a:pt x="216293" y="77470"/>
                </a:lnTo>
                <a:lnTo>
                  <a:pt x="217265" y="81279"/>
                </a:lnTo>
                <a:lnTo>
                  <a:pt x="187502" y="81279"/>
                </a:lnTo>
                <a:lnTo>
                  <a:pt x="187744" y="82550"/>
                </a:lnTo>
                <a:close/>
              </a:path>
              <a:path w="221614" h="220979">
                <a:moveTo>
                  <a:pt x="33299" y="82550"/>
                </a:moveTo>
                <a:lnTo>
                  <a:pt x="33540" y="81279"/>
                </a:lnTo>
                <a:lnTo>
                  <a:pt x="33731" y="81279"/>
                </a:lnTo>
                <a:lnTo>
                  <a:pt x="33299" y="82550"/>
                </a:lnTo>
                <a:close/>
              </a:path>
              <a:path w="221614" h="220979">
                <a:moveTo>
                  <a:pt x="189014" y="86360"/>
                </a:moveTo>
                <a:lnTo>
                  <a:pt x="187502" y="81279"/>
                </a:lnTo>
                <a:lnTo>
                  <a:pt x="217265" y="81279"/>
                </a:lnTo>
                <a:lnTo>
                  <a:pt x="217589" y="82550"/>
                </a:lnTo>
                <a:lnTo>
                  <a:pt x="217766" y="82550"/>
                </a:lnTo>
                <a:lnTo>
                  <a:pt x="218306" y="85089"/>
                </a:lnTo>
                <a:lnTo>
                  <a:pt x="188798" y="85089"/>
                </a:lnTo>
                <a:lnTo>
                  <a:pt x="189014" y="86360"/>
                </a:lnTo>
                <a:close/>
              </a:path>
              <a:path w="221614" h="220979">
                <a:moveTo>
                  <a:pt x="32029" y="86360"/>
                </a:moveTo>
                <a:lnTo>
                  <a:pt x="32232" y="85089"/>
                </a:lnTo>
                <a:lnTo>
                  <a:pt x="32407" y="85089"/>
                </a:lnTo>
                <a:lnTo>
                  <a:pt x="32029" y="86360"/>
                </a:lnTo>
                <a:close/>
              </a:path>
              <a:path w="221614" h="220979">
                <a:moveTo>
                  <a:pt x="190106" y="90170"/>
                </a:moveTo>
                <a:lnTo>
                  <a:pt x="188798" y="85089"/>
                </a:lnTo>
                <a:lnTo>
                  <a:pt x="218306" y="85089"/>
                </a:lnTo>
                <a:lnTo>
                  <a:pt x="218846" y="87629"/>
                </a:lnTo>
                <a:lnTo>
                  <a:pt x="219094" y="88900"/>
                </a:lnTo>
                <a:lnTo>
                  <a:pt x="189928" y="88900"/>
                </a:lnTo>
                <a:lnTo>
                  <a:pt x="190106" y="90170"/>
                </a:lnTo>
                <a:close/>
              </a:path>
              <a:path w="221614" h="220979">
                <a:moveTo>
                  <a:pt x="30937" y="90170"/>
                </a:moveTo>
                <a:lnTo>
                  <a:pt x="31115" y="88900"/>
                </a:lnTo>
                <a:lnTo>
                  <a:pt x="31261" y="88900"/>
                </a:lnTo>
                <a:lnTo>
                  <a:pt x="30937" y="90170"/>
                </a:lnTo>
                <a:close/>
              </a:path>
              <a:path w="221614" h="220979">
                <a:moveTo>
                  <a:pt x="221081" y="106679"/>
                </a:moveTo>
                <a:lnTo>
                  <a:pt x="192506" y="106679"/>
                </a:lnTo>
                <a:lnTo>
                  <a:pt x="192468" y="105410"/>
                </a:lnTo>
                <a:lnTo>
                  <a:pt x="192138" y="101600"/>
                </a:lnTo>
                <a:lnTo>
                  <a:pt x="191592" y="96520"/>
                </a:lnTo>
                <a:lnTo>
                  <a:pt x="190855" y="92710"/>
                </a:lnTo>
                <a:lnTo>
                  <a:pt x="189928" y="88900"/>
                </a:lnTo>
                <a:lnTo>
                  <a:pt x="219094" y="88900"/>
                </a:lnTo>
                <a:lnTo>
                  <a:pt x="219837" y="92710"/>
                </a:lnTo>
                <a:lnTo>
                  <a:pt x="220560" y="97789"/>
                </a:lnTo>
                <a:lnTo>
                  <a:pt x="221005" y="104139"/>
                </a:lnTo>
                <a:lnTo>
                  <a:pt x="221081" y="106679"/>
                </a:lnTo>
                <a:close/>
              </a:path>
              <a:path w="221614" h="220979">
                <a:moveTo>
                  <a:pt x="30035" y="93979"/>
                </a:moveTo>
                <a:lnTo>
                  <a:pt x="30175" y="92710"/>
                </a:lnTo>
                <a:lnTo>
                  <a:pt x="30305" y="92710"/>
                </a:lnTo>
                <a:lnTo>
                  <a:pt x="30035" y="93979"/>
                </a:lnTo>
                <a:close/>
              </a:path>
              <a:path w="221614" h="220979">
                <a:moveTo>
                  <a:pt x="190995" y="93979"/>
                </a:moveTo>
                <a:lnTo>
                  <a:pt x="190728" y="92710"/>
                </a:lnTo>
                <a:lnTo>
                  <a:pt x="190995" y="93979"/>
                </a:lnTo>
                <a:close/>
              </a:path>
              <a:path w="221614" h="220979">
                <a:moveTo>
                  <a:pt x="29337" y="97789"/>
                </a:moveTo>
                <a:lnTo>
                  <a:pt x="29438" y="96520"/>
                </a:lnTo>
                <a:lnTo>
                  <a:pt x="29337" y="97789"/>
                </a:lnTo>
                <a:close/>
              </a:path>
              <a:path w="221614" h="220979">
                <a:moveTo>
                  <a:pt x="191706" y="97789"/>
                </a:moveTo>
                <a:lnTo>
                  <a:pt x="191493" y="96520"/>
                </a:lnTo>
                <a:lnTo>
                  <a:pt x="191706" y="97789"/>
                </a:lnTo>
                <a:close/>
              </a:path>
              <a:path w="221614" h="220979">
                <a:moveTo>
                  <a:pt x="28533" y="106553"/>
                </a:moveTo>
                <a:lnTo>
                  <a:pt x="28562" y="105410"/>
                </a:lnTo>
                <a:lnTo>
                  <a:pt x="28533" y="106553"/>
                </a:lnTo>
                <a:close/>
              </a:path>
              <a:path w="221614" h="220979">
                <a:moveTo>
                  <a:pt x="192496" y="106546"/>
                </a:moveTo>
                <a:lnTo>
                  <a:pt x="192414" y="105410"/>
                </a:lnTo>
                <a:lnTo>
                  <a:pt x="192496" y="106546"/>
                </a:lnTo>
                <a:close/>
              </a:path>
              <a:path w="221614" h="220979">
                <a:moveTo>
                  <a:pt x="221127" y="110489"/>
                </a:moveTo>
                <a:lnTo>
                  <a:pt x="192595" y="110489"/>
                </a:lnTo>
                <a:lnTo>
                  <a:pt x="192595" y="109220"/>
                </a:lnTo>
                <a:lnTo>
                  <a:pt x="192496" y="106546"/>
                </a:lnTo>
                <a:lnTo>
                  <a:pt x="192506" y="106679"/>
                </a:lnTo>
                <a:lnTo>
                  <a:pt x="221081" y="106679"/>
                </a:lnTo>
                <a:lnTo>
                  <a:pt x="221127" y="110489"/>
                </a:lnTo>
                <a:close/>
              </a:path>
              <a:path w="221614" h="220979">
                <a:moveTo>
                  <a:pt x="28530" y="106679"/>
                </a:moveTo>
                <a:close/>
              </a:path>
              <a:path w="221614" h="220979">
                <a:moveTo>
                  <a:pt x="28451" y="109855"/>
                </a:moveTo>
                <a:lnTo>
                  <a:pt x="28435" y="109220"/>
                </a:lnTo>
                <a:lnTo>
                  <a:pt x="28451" y="109855"/>
                </a:lnTo>
                <a:close/>
              </a:path>
              <a:path w="221614" h="220979">
                <a:moveTo>
                  <a:pt x="192579" y="109854"/>
                </a:moveTo>
                <a:lnTo>
                  <a:pt x="192563" y="109220"/>
                </a:lnTo>
                <a:lnTo>
                  <a:pt x="192579" y="109854"/>
                </a:lnTo>
                <a:close/>
              </a:path>
              <a:path w="221614" h="220979">
                <a:moveTo>
                  <a:pt x="28467" y="110489"/>
                </a:moveTo>
                <a:lnTo>
                  <a:pt x="28451" y="109855"/>
                </a:lnTo>
                <a:lnTo>
                  <a:pt x="28467" y="110489"/>
                </a:lnTo>
                <a:close/>
              </a:path>
              <a:path w="221614" h="220979">
                <a:moveTo>
                  <a:pt x="220738" y="119379"/>
                </a:moveTo>
                <a:lnTo>
                  <a:pt x="192138" y="119379"/>
                </a:lnTo>
                <a:lnTo>
                  <a:pt x="192506" y="114300"/>
                </a:lnTo>
                <a:lnTo>
                  <a:pt x="192579" y="109854"/>
                </a:lnTo>
                <a:lnTo>
                  <a:pt x="192595" y="110489"/>
                </a:lnTo>
                <a:lnTo>
                  <a:pt x="221127" y="110489"/>
                </a:lnTo>
                <a:lnTo>
                  <a:pt x="221005" y="115570"/>
                </a:lnTo>
                <a:lnTo>
                  <a:pt x="220738" y="119379"/>
                </a:lnTo>
                <a:close/>
              </a:path>
              <a:path w="221614" h="220979">
                <a:moveTo>
                  <a:pt x="28981" y="119379"/>
                </a:moveTo>
                <a:lnTo>
                  <a:pt x="28829" y="118110"/>
                </a:lnTo>
                <a:lnTo>
                  <a:pt x="28981" y="119379"/>
                </a:lnTo>
                <a:close/>
              </a:path>
              <a:path w="221614" h="220979">
                <a:moveTo>
                  <a:pt x="220379" y="123189"/>
                </a:moveTo>
                <a:lnTo>
                  <a:pt x="191592" y="123189"/>
                </a:lnTo>
                <a:lnTo>
                  <a:pt x="192214" y="118110"/>
                </a:lnTo>
                <a:lnTo>
                  <a:pt x="192138" y="119379"/>
                </a:lnTo>
                <a:lnTo>
                  <a:pt x="220738" y="119379"/>
                </a:lnTo>
                <a:lnTo>
                  <a:pt x="220560" y="121920"/>
                </a:lnTo>
                <a:lnTo>
                  <a:pt x="220379" y="123189"/>
                </a:lnTo>
                <a:close/>
              </a:path>
              <a:path w="221614" h="220979">
                <a:moveTo>
                  <a:pt x="29546" y="123189"/>
                </a:moveTo>
                <a:lnTo>
                  <a:pt x="29337" y="121920"/>
                </a:lnTo>
                <a:lnTo>
                  <a:pt x="29546" y="123189"/>
                </a:lnTo>
                <a:close/>
              </a:path>
              <a:path w="221614" h="220979">
                <a:moveTo>
                  <a:pt x="219837" y="127000"/>
                </a:moveTo>
                <a:lnTo>
                  <a:pt x="190855" y="127000"/>
                </a:lnTo>
                <a:lnTo>
                  <a:pt x="191706" y="121920"/>
                </a:lnTo>
                <a:lnTo>
                  <a:pt x="191592" y="123189"/>
                </a:lnTo>
                <a:lnTo>
                  <a:pt x="220379" y="123189"/>
                </a:lnTo>
                <a:lnTo>
                  <a:pt x="219837" y="127000"/>
                </a:lnTo>
                <a:close/>
              </a:path>
              <a:path w="221614" h="220979">
                <a:moveTo>
                  <a:pt x="30305" y="127000"/>
                </a:moveTo>
                <a:lnTo>
                  <a:pt x="30175" y="127000"/>
                </a:lnTo>
                <a:lnTo>
                  <a:pt x="30035" y="125729"/>
                </a:lnTo>
                <a:lnTo>
                  <a:pt x="30305" y="127000"/>
                </a:lnTo>
                <a:close/>
              </a:path>
              <a:path w="221614" h="220979">
                <a:moveTo>
                  <a:pt x="214998" y="146050"/>
                </a:moveTo>
                <a:lnTo>
                  <a:pt x="184365" y="146050"/>
                </a:lnTo>
                <a:lnTo>
                  <a:pt x="186283" y="142239"/>
                </a:lnTo>
                <a:lnTo>
                  <a:pt x="186016" y="142239"/>
                </a:lnTo>
                <a:lnTo>
                  <a:pt x="187744" y="138429"/>
                </a:lnTo>
                <a:lnTo>
                  <a:pt x="187502" y="138429"/>
                </a:lnTo>
                <a:lnTo>
                  <a:pt x="189014" y="134620"/>
                </a:lnTo>
                <a:lnTo>
                  <a:pt x="188798" y="134620"/>
                </a:lnTo>
                <a:lnTo>
                  <a:pt x="190106" y="130810"/>
                </a:lnTo>
                <a:lnTo>
                  <a:pt x="189928" y="130810"/>
                </a:lnTo>
                <a:lnTo>
                  <a:pt x="190995" y="125729"/>
                </a:lnTo>
                <a:lnTo>
                  <a:pt x="190855" y="127000"/>
                </a:lnTo>
                <a:lnTo>
                  <a:pt x="219837" y="127000"/>
                </a:lnTo>
                <a:lnTo>
                  <a:pt x="218846" y="132079"/>
                </a:lnTo>
                <a:lnTo>
                  <a:pt x="217766" y="137160"/>
                </a:lnTo>
                <a:lnTo>
                  <a:pt x="217589" y="138429"/>
                </a:lnTo>
                <a:lnTo>
                  <a:pt x="214998" y="146050"/>
                </a:lnTo>
                <a:close/>
              </a:path>
              <a:path w="221614" h="220979">
                <a:moveTo>
                  <a:pt x="36906" y="146050"/>
                </a:moveTo>
                <a:lnTo>
                  <a:pt x="36677" y="146050"/>
                </a:lnTo>
                <a:lnTo>
                  <a:pt x="36372" y="144779"/>
                </a:lnTo>
                <a:lnTo>
                  <a:pt x="36906" y="146050"/>
                </a:lnTo>
                <a:close/>
              </a:path>
              <a:path w="221614" h="220979">
                <a:moveTo>
                  <a:pt x="213826" y="149860"/>
                </a:moveTo>
                <a:lnTo>
                  <a:pt x="182537" y="149860"/>
                </a:lnTo>
                <a:lnTo>
                  <a:pt x="184658" y="144779"/>
                </a:lnTo>
                <a:lnTo>
                  <a:pt x="184365" y="146050"/>
                </a:lnTo>
                <a:lnTo>
                  <a:pt x="214998" y="146050"/>
                </a:lnTo>
                <a:lnTo>
                  <a:pt x="214566" y="147320"/>
                </a:lnTo>
                <a:lnTo>
                  <a:pt x="214325" y="148589"/>
                </a:lnTo>
                <a:lnTo>
                  <a:pt x="213826" y="149860"/>
                </a:lnTo>
                <a:close/>
              </a:path>
              <a:path w="221614" h="220979">
                <a:moveTo>
                  <a:pt x="38950" y="149860"/>
                </a:moveTo>
                <a:lnTo>
                  <a:pt x="38506" y="149860"/>
                </a:lnTo>
                <a:lnTo>
                  <a:pt x="38176" y="148589"/>
                </a:lnTo>
                <a:lnTo>
                  <a:pt x="38950" y="149860"/>
                </a:lnTo>
                <a:close/>
              </a:path>
              <a:path w="221614" h="220979">
                <a:moveTo>
                  <a:pt x="209181" y="160020"/>
                </a:moveTo>
                <a:lnTo>
                  <a:pt x="176098" y="160020"/>
                </a:lnTo>
                <a:lnTo>
                  <a:pt x="178777" y="156210"/>
                </a:lnTo>
                <a:lnTo>
                  <a:pt x="178396" y="156210"/>
                </a:lnTo>
                <a:lnTo>
                  <a:pt x="180898" y="152400"/>
                </a:lnTo>
                <a:lnTo>
                  <a:pt x="180543" y="152400"/>
                </a:lnTo>
                <a:lnTo>
                  <a:pt x="182867" y="148589"/>
                </a:lnTo>
                <a:lnTo>
                  <a:pt x="182537" y="149860"/>
                </a:lnTo>
                <a:lnTo>
                  <a:pt x="213826" y="149860"/>
                </a:lnTo>
                <a:lnTo>
                  <a:pt x="212331" y="153670"/>
                </a:lnTo>
                <a:lnTo>
                  <a:pt x="210400" y="157479"/>
                </a:lnTo>
                <a:lnTo>
                  <a:pt x="209181" y="160020"/>
                </a:lnTo>
                <a:close/>
              </a:path>
              <a:path w="221614" h="220979">
                <a:moveTo>
                  <a:pt x="45491" y="160020"/>
                </a:moveTo>
                <a:lnTo>
                  <a:pt x="44945" y="160020"/>
                </a:lnTo>
                <a:lnTo>
                  <a:pt x="44538" y="158750"/>
                </a:lnTo>
                <a:lnTo>
                  <a:pt x="45491" y="160020"/>
                </a:lnTo>
                <a:close/>
              </a:path>
              <a:path w="221614" h="220979">
                <a:moveTo>
                  <a:pt x="207962" y="162560"/>
                </a:moveTo>
                <a:lnTo>
                  <a:pt x="173647" y="162560"/>
                </a:lnTo>
                <a:lnTo>
                  <a:pt x="176504" y="158750"/>
                </a:lnTo>
                <a:lnTo>
                  <a:pt x="176098" y="160020"/>
                </a:lnTo>
                <a:lnTo>
                  <a:pt x="209181" y="160020"/>
                </a:lnTo>
                <a:lnTo>
                  <a:pt x="207962" y="162560"/>
                </a:lnTo>
                <a:close/>
              </a:path>
              <a:path w="221614" h="220979">
                <a:moveTo>
                  <a:pt x="86448" y="187960"/>
                </a:moveTo>
                <a:lnTo>
                  <a:pt x="32042" y="187960"/>
                </a:lnTo>
                <a:lnTo>
                  <a:pt x="28854" y="184150"/>
                </a:lnTo>
                <a:lnTo>
                  <a:pt x="25361" y="180339"/>
                </a:lnTo>
                <a:lnTo>
                  <a:pt x="21653" y="176529"/>
                </a:lnTo>
                <a:lnTo>
                  <a:pt x="18973" y="172720"/>
                </a:lnTo>
                <a:lnTo>
                  <a:pt x="16078" y="167639"/>
                </a:lnTo>
                <a:lnTo>
                  <a:pt x="13398" y="162560"/>
                </a:lnTo>
                <a:lnTo>
                  <a:pt x="46964" y="162560"/>
                </a:lnTo>
                <a:lnTo>
                  <a:pt x="49987" y="165100"/>
                </a:lnTo>
                <a:lnTo>
                  <a:pt x="49530" y="165100"/>
                </a:lnTo>
                <a:lnTo>
                  <a:pt x="52717" y="168910"/>
                </a:lnTo>
                <a:lnTo>
                  <a:pt x="53352" y="168910"/>
                </a:lnTo>
                <a:lnTo>
                  <a:pt x="55587" y="171450"/>
                </a:lnTo>
                <a:lnTo>
                  <a:pt x="56248" y="171450"/>
                </a:lnTo>
                <a:lnTo>
                  <a:pt x="58585" y="173989"/>
                </a:lnTo>
                <a:lnTo>
                  <a:pt x="59266" y="173989"/>
                </a:lnTo>
                <a:lnTo>
                  <a:pt x="61696" y="176529"/>
                </a:lnTo>
                <a:lnTo>
                  <a:pt x="63036" y="176529"/>
                </a:lnTo>
                <a:lnTo>
                  <a:pt x="64922" y="177800"/>
                </a:lnTo>
                <a:lnTo>
                  <a:pt x="64350" y="177800"/>
                </a:lnTo>
                <a:lnTo>
                  <a:pt x="68262" y="180339"/>
                </a:lnTo>
                <a:lnTo>
                  <a:pt x="67678" y="180339"/>
                </a:lnTo>
                <a:lnTo>
                  <a:pt x="71704" y="182879"/>
                </a:lnTo>
                <a:lnTo>
                  <a:pt x="73177" y="182879"/>
                </a:lnTo>
                <a:lnTo>
                  <a:pt x="75260" y="184150"/>
                </a:lnTo>
                <a:lnTo>
                  <a:pt x="74625" y="184150"/>
                </a:lnTo>
                <a:lnTo>
                  <a:pt x="78892" y="185420"/>
                </a:lnTo>
                <a:lnTo>
                  <a:pt x="78257" y="185420"/>
                </a:lnTo>
                <a:lnTo>
                  <a:pt x="82626" y="186689"/>
                </a:lnTo>
                <a:lnTo>
                  <a:pt x="81965" y="186689"/>
                </a:lnTo>
                <a:lnTo>
                  <a:pt x="86448" y="187960"/>
                </a:lnTo>
                <a:close/>
              </a:path>
              <a:path w="221614" h="220979">
                <a:moveTo>
                  <a:pt x="204508" y="168910"/>
                </a:moveTo>
                <a:lnTo>
                  <a:pt x="168313" y="168910"/>
                </a:lnTo>
                <a:lnTo>
                  <a:pt x="171500" y="165100"/>
                </a:lnTo>
                <a:lnTo>
                  <a:pt x="171043" y="165100"/>
                </a:lnTo>
                <a:lnTo>
                  <a:pt x="174078" y="162560"/>
                </a:lnTo>
                <a:lnTo>
                  <a:pt x="207632" y="162560"/>
                </a:lnTo>
                <a:lnTo>
                  <a:pt x="205320" y="167639"/>
                </a:lnTo>
                <a:lnTo>
                  <a:pt x="204508" y="168910"/>
                </a:lnTo>
                <a:close/>
              </a:path>
              <a:path w="221614" h="220979">
                <a:moveTo>
                  <a:pt x="53352" y="168910"/>
                </a:moveTo>
                <a:lnTo>
                  <a:pt x="52717" y="168910"/>
                </a:lnTo>
                <a:lnTo>
                  <a:pt x="52235" y="167639"/>
                </a:lnTo>
                <a:lnTo>
                  <a:pt x="53352" y="168910"/>
                </a:lnTo>
                <a:close/>
              </a:path>
              <a:path w="221614" h="220979">
                <a:moveTo>
                  <a:pt x="202882" y="171450"/>
                </a:moveTo>
                <a:lnTo>
                  <a:pt x="165455" y="171450"/>
                </a:lnTo>
                <a:lnTo>
                  <a:pt x="168795" y="167639"/>
                </a:lnTo>
                <a:lnTo>
                  <a:pt x="168313" y="168910"/>
                </a:lnTo>
                <a:lnTo>
                  <a:pt x="204508" y="168910"/>
                </a:lnTo>
                <a:lnTo>
                  <a:pt x="202882" y="171450"/>
                </a:lnTo>
                <a:close/>
              </a:path>
              <a:path w="221614" h="220979">
                <a:moveTo>
                  <a:pt x="56248" y="171450"/>
                </a:moveTo>
                <a:lnTo>
                  <a:pt x="55587" y="171450"/>
                </a:lnTo>
                <a:lnTo>
                  <a:pt x="55079" y="170179"/>
                </a:lnTo>
                <a:lnTo>
                  <a:pt x="56248" y="171450"/>
                </a:lnTo>
                <a:close/>
              </a:path>
              <a:path w="221614" h="220979">
                <a:moveTo>
                  <a:pt x="201172" y="173989"/>
                </a:moveTo>
                <a:lnTo>
                  <a:pt x="162458" y="173989"/>
                </a:lnTo>
                <a:lnTo>
                  <a:pt x="165950" y="170179"/>
                </a:lnTo>
                <a:lnTo>
                  <a:pt x="165455" y="171450"/>
                </a:lnTo>
                <a:lnTo>
                  <a:pt x="202882" y="171450"/>
                </a:lnTo>
                <a:lnTo>
                  <a:pt x="202069" y="172720"/>
                </a:lnTo>
                <a:lnTo>
                  <a:pt x="201172" y="173989"/>
                </a:lnTo>
                <a:close/>
              </a:path>
              <a:path w="221614" h="220979">
                <a:moveTo>
                  <a:pt x="59266" y="173989"/>
                </a:moveTo>
                <a:lnTo>
                  <a:pt x="58585" y="173989"/>
                </a:lnTo>
                <a:lnTo>
                  <a:pt x="58051" y="172720"/>
                </a:lnTo>
                <a:lnTo>
                  <a:pt x="59266" y="173989"/>
                </a:lnTo>
                <a:close/>
              </a:path>
              <a:path w="221614" h="220979">
                <a:moveTo>
                  <a:pt x="199377" y="176529"/>
                </a:moveTo>
                <a:lnTo>
                  <a:pt x="159346" y="176529"/>
                </a:lnTo>
                <a:lnTo>
                  <a:pt x="162991" y="172720"/>
                </a:lnTo>
                <a:lnTo>
                  <a:pt x="162458" y="173989"/>
                </a:lnTo>
                <a:lnTo>
                  <a:pt x="201172" y="173989"/>
                </a:lnTo>
                <a:lnTo>
                  <a:pt x="199377" y="176529"/>
                </a:lnTo>
                <a:close/>
              </a:path>
              <a:path w="221614" h="220979">
                <a:moveTo>
                  <a:pt x="63036" y="176529"/>
                </a:moveTo>
                <a:lnTo>
                  <a:pt x="61696" y="176529"/>
                </a:lnTo>
                <a:lnTo>
                  <a:pt x="61150" y="175260"/>
                </a:lnTo>
                <a:lnTo>
                  <a:pt x="63036" y="176529"/>
                </a:lnTo>
                <a:close/>
              </a:path>
              <a:path w="221614" h="220979">
                <a:moveTo>
                  <a:pt x="193353" y="182879"/>
                </a:moveTo>
                <a:lnTo>
                  <a:pt x="149326" y="182879"/>
                </a:lnTo>
                <a:lnTo>
                  <a:pt x="153365" y="180339"/>
                </a:lnTo>
                <a:lnTo>
                  <a:pt x="152781" y="180339"/>
                </a:lnTo>
                <a:lnTo>
                  <a:pt x="156679" y="177800"/>
                </a:lnTo>
                <a:lnTo>
                  <a:pt x="156121" y="177800"/>
                </a:lnTo>
                <a:lnTo>
                  <a:pt x="159893" y="175260"/>
                </a:lnTo>
                <a:lnTo>
                  <a:pt x="159346" y="176529"/>
                </a:lnTo>
                <a:lnTo>
                  <a:pt x="198970" y="176529"/>
                </a:lnTo>
                <a:lnTo>
                  <a:pt x="195681" y="180339"/>
                </a:lnTo>
                <a:lnTo>
                  <a:pt x="193353" y="182879"/>
                </a:lnTo>
                <a:close/>
              </a:path>
              <a:path w="221614" h="220979">
                <a:moveTo>
                  <a:pt x="73177" y="182879"/>
                </a:moveTo>
                <a:lnTo>
                  <a:pt x="71704" y="182879"/>
                </a:lnTo>
                <a:lnTo>
                  <a:pt x="71094" y="181610"/>
                </a:lnTo>
                <a:lnTo>
                  <a:pt x="73177" y="182879"/>
                </a:lnTo>
                <a:close/>
              </a:path>
              <a:path w="221614" h="220979">
                <a:moveTo>
                  <a:pt x="189001" y="187960"/>
                </a:moveTo>
                <a:lnTo>
                  <a:pt x="134594" y="187960"/>
                </a:lnTo>
                <a:lnTo>
                  <a:pt x="139077" y="186689"/>
                </a:lnTo>
                <a:lnTo>
                  <a:pt x="138417" y="186689"/>
                </a:lnTo>
                <a:lnTo>
                  <a:pt x="142786" y="185420"/>
                </a:lnTo>
                <a:lnTo>
                  <a:pt x="142138" y="185420"/>
                </a:lnTo>
                <a:lnTo>
                  <a:pt x="146405" y="184150"/>
                </a:lnTo>
                <a:lnTo>
                  <a:pt x="145783" y="184150"/>
                </a:lnTo>
                <a:lnTo>
                  <a:pt x="149936" y="181610"/>
                </a:lnTo>
                <a:lnTo>
                  <a:pt x="149326" y="182879"/>
                </a:lnTo>
                <a:lnTo>
                  <a:pt x="193353" y="182879"/>
                </a:lnTo>
                <a:lnTo>
                  <a:pt x="192189" y="184150"/>
                </a:lnTo>
                <a:lnTo>
                  <a:pt x="189001" y="187960"/>
                </a:lnTo>
                <a:close/>
              </a:path>
              <a:path w="221614" h="220979">
                <a:moveTo>
                  <a:pt x="163576" y="207010"/>
                </a:moveTo>
                <a:lnTo>
                  <a:pt x="57467" y="207010"/>
                </a:lnTo>
                <a:lnTo>
                  <a:pt x="53428" y="204470"/>
                </a:lnTo>
                <a:lnTo>
                  <a:pt x="52844" y="204470"/>
                </a:lnTo>
                <a:lnTo>
                  <a:pt x="48361" y="201929"/>
                </a:lnTo>
                <a:lnTo>
                  <a:pt x="44030" y="198120"/>
                </a:lnTo>
                <a:lnTo>
                  <a:pt x="39865" y="195579"/>
                </a:lnTo>
                <a:lnTo>
                  <a:pt x="35864" y="191770"/>
                </a:lnTo>
                <a:lnTo>
                  <a:pt x="32524" y="187960"/>
                </a:lnTo>
                <a:lnTo>
                  <a:pt x="85763" y="187960"/>
                </a:lnTo>
                <a:lnTo>
                  <a:pt x="90335" y="189229"/>
                </a:lnTo>
                <a:lnTo>
                  <a:pt x="89649" y="189229"/>
                </a:lnTo>
                <a:lnTo>
                  <a:pt x="94310" y="190500"/>
                </a:lnTo>
                <a:lnTo>
                  <a:pt x="93611" y="190500"/>
                </a:lnTo>
                <a:lnTo>
                  <a:pt x="98361" y="191770"/>
                </a:lnTo>
                <a:lnTo>
                  <a:pt x="184670" y="191770"/>
                </a:lnTo>
                <a:lnTo>
                  <a:pt x="180644" y="195579"/>
                </a:lnTo>
                <a:lnTo>
                  <a:pt x="176999" y="198120"/>
                </a:lnTo>
                <a:lnTo>
                  <a:pt x="172681" y="201929"/>
                </a:lnTo>
                <a:lnTo>
                  <a:pt x="168198" y="204470"/>
                </a:lnTo>
                <a:lnTo>
                  <a:pt x="163576" y="207010"/>
                </a:lnTo>
                <a:close/>
              </a:path>
              <a:path w="221614" h="220979">
                <a:moveTo>
                  <a:pt x="184670" y="191770"/>
                </a:moveTo>
                <a:lnTo>
                  <a:pt x="122682" y="191770"/>
                </a:lnTo>
                <a:lnTo>
                  <a:pt x="127431" y="190500"/>
                </a:lnTo>
                <a:lnTo>
                  <a:pt x="126720" y="190500"/>
                </a:lnTo>
                <a:lnTo>
                  <a:pt x="131394" y="189229"/>
                </a:lnTo>
                <a:lnTo>
                  <a:pt x="130695" y="189229"/>
                </a:lnTo>
                <a:lnTo>
                  <a:pt x="135267" y="187960"/>
                </a:lnTo>
                <a:lnTo>
                  <a:pt x="188518" y="187960"/>
                </a:lnTo>
                <a:lnTo>
                  <a:pt x="184670" y="191770"/>
                </a:lnTo>
                <a:close/>
              </a:path>
              <a:path w="221614" h="220979">
                <a:moveTo>
                  <a:pt x="102463" y="191770"/>
                </a:moveTo>
                <a:lnTo>
                  <a:pt x="98361" y="191770"/>
                </a:lnTo>
                <a:lnTo>
                  <a:pt x="97650" y="190500"/>
                </a:lnTo>
                <a:lnTo>
                  <a:pt x="102463" y="191770"/>
                </a:lnTo>
                <a:close/>
              </a:path>
              <a:path w="221614" h="220979">
                <a:moveTo>
                  <a:pt x="122682" y="191770"/>
                </a:moveTo>
                <a:lnTo>
                  <a:pt x="118567" y="191770"/>
                </a:lnTo>
                <a:lnTo>
                  <a:pt x="123393" y="190500"/>
                </a:lnTo>
                <a:lnTo>
                  <a:pt x="122682" y="191770"/>
                </a:lnTo>
                <a:close/>
              </a:path>
              <a:path w="221614" h="220979">
                <a:moveTo>
                  <a:pt x="138506" y="217170"/>
                </a:moveTo>
                <a:lnTo>
                  <a:pt x="82537" y="217170"/>
                </a:lnTo>
                <a:lnTo>
                  <a:pt x="77965" y="215900"/>
                </a:lnTo>
                <a:lnTo>
                  <a:pt x="77279" y="215900"/>
                </a:lnTo>
                <a:lnTo>
                  <a:pt x="72809" y="214629"/>
                </a:lnTo>
                <a:lnTo>
                  <a:pt x="72148" y="213360"/>
                </a:lnTo>
                <a:lnTo>
                  <a:pt x="67767" y="212089"/>
                </a:lnTo>
                <a:lnTo>
                  <a:pt x="62230" y="209550"/>
                </a:lnTo>
                <a:lnTo>
                  <a:pt x="58077" y="207010"/>
                </a:lnTo>
                <a:lnTo>
                  <a:pt x="162966" y="207010"/>
                </a:lnTo>
                <a:lnTo>
                  <a:pt x="158813" y="209550"/>
                </a:lnTo>
                <a:lnTo>
                  <a:pt x="153263" y="212089"/>
                </a:lnTo>
                <a:lnTo>
                  <a:pt x="148894" y="213360"/>
                </a:lnTo>
                <a:lnTo>
                  <a:pt x="148234" y="214629"/>
                </a:lnTo>
                <a:lnTo>
                  <a:pt x="143078" y="215900"/>
                </a:lnTo>
                <a:lnTo>
                  <a:pt x="138506" y="217170"/>
                </a:lnTo>
                <a:close/>
              </a:path>
              <a:path w="221614" h="220979">
                <a:moveTo>
                  <a:pt x="127711" y="219710"/>
                </a:moveTo>
                <a:lnTo>
                  <a:pt x="93332" y="219710"/>
                </a:lnTo>
                <a:lnTo>
                  <a:pt x="87884" y="218439"/>
                </a:lnTo>
                <a:lnTo>
                  <a:pt x="83223" y="217170"/>
                </a:lnTo>
                <a:lnTo>
                  <a:pt x="137820" y="217170"/>
                </a:lnTo>
                <a:lnTo>
                  <a:pt x="133146" y="218439"/>
                </a:lnTo>
                <a:lnTo>
                  <a:pt x="127711" y="219710"/>
                </a:lnTo>
                <a:close/>
              </a:path>
              <a:path w="221614" h="220979">
                <a:moveTo>
                  <a:pt x="116560" y="220979"/>
                </a:moveTo>
                <a:lnTo>
                  <a:pt x="104482" y="220979"/>
                </a:lnTo>
                <a:lnTo>
                  <a:pt x="99580" y="219710"/>
                </a:lnTo>
                <a:lnTo>
                  <a:pt x="121450" y="219710"/>
                </a:lnTo>
                <a:lnTo>
                  <a:pt x="116560" y="220979"/>
                </a:lnTo>
                <a:close/>
              </a:path>
            </a:pathLst>
          </a:custGeom>
          <a:solidFill>
            <a:srgbClr val="056255"/>
          </a:solidFill>
        </p:spPr>
        <p:txBody>
          <a:bodyPr wrap="square" lIns="0" tIns="0" rIns="0" bIns="0" rtlCol="0"/>
          <a:lstStyle/>
          <a:p>
            <a:endParaRPr>
              <a:latin typeface="楷体" panose="02010609060101010101" charset="-122"/>
              <a:ea typeface="楷体" panose="02010609060101010101" charset="-122"/>
            </a:endParaRPr>
          </a:p>
        </p:txBody>
      </p:sp>
      <p:sp>
        <p:nvSpPr>
          <p:cNvPr id="28" name="object 28"/>
          <p:cNvSpPr/>
          <p:nvPr/>
        </p:nvSpPr>
        <p:spPr>
          <a:xfrm>
            <a:off x="5413019" y="3918711"/>
            <a:ext cx="1135202" cy="387172"/>
          </a:xfrm>
          <a:prstGeom prst="rect">
            <a:avLst/>
          </a:prstGeom>
          <a:blipFill>
            <a:blip r:embed="rId12"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29" name="object 29"/>
          <p:cNvSpPr txBox="1"/>
          <p:nvPr/>
        </p:nvSpPr>
        <p:spPr>
          <a:xfrm>
            <a:off x="5417286" y="3947109"/>
            <a:ext cx="1310005" cy="999490"/>
          </a:xfrm>
          <a:prstGeom prst="rect">
            <a:avLst/>
          </a:prstGeom>
        </p:spPr>
        <p:txBody>
          <a:bodyPr vert="horz" wrap="square" lIns="0" tIns="0" rIns="0" bIns="0" rtlCol="0">
            <a:spAutoFit/>
          </a:bodyPr>
          <a:lstStyle/>
          <a:p>
            <a:pPr marL="12700">
              <a:lnSpc>
                <a:spcPct val="100000"/>
              </a:lnSpc>
            </a:pPr>
            <a:r>
              <a:rPr sz="2000" dirty="0">
                <a:solidFill>
                  <a:srgbClr val="C00000"/>
                </a:solidFill>
                <a:latin typeface="楷体" panose="02010609060101010101" charset="-122"/>
                <a:ea typeface="楷体" panose="02010609060101010101" charset="-122"/>
                <a:cs typeface="楷体" panose="02010609060101010101" charset="-122"/>
              </a:rPr>
              <a:t>第5步</a:t>
            </a:r>
            <a:endParaRPr sz="2000">
              <a:latin typeface="楷体" panose="02010609060101010101" charset="-122"/>
              <a:ea typeface="楷体" panose="02010609060101010101" charset="-122"/>
              <a:cs typeface="楷体" panose="02010609060101010101" charset="-122"/>
            </a:endParaRPr>
          </a:p>
          <a:p>
            <a:pPr marL="77470" marR="5080">
              <a:lnSpc>
                <a:spcPct val="100000"/>
              </a:lnSpc>
              <a:spcBef>
                <a:spcPts val="1075"/>
              </a:spcBef>
            </a:pPr>
            <a:r>
              <a:rPr sz="1200" dirty="0">
                <a:latin typeface="楷体" panose="02010609060101010101" charset="-122"/>
                <a:ea typeface="楷体" panose="02010609060101010101" charset="-122"/>
                <a:cs typeface="楷体" panose="02010609060101010101" charset="-122"/>
              </a:rPr>
              <a:t>查看报考学院复 </a:t>
            </a:r>
            <a:r>
              <a:rPr sz="1200" spc="-580" dirty="0">
                <a:latin typeface="楷体" panose="02010609060101010101" charset="-122"/>
                <a:ea typeface="楷体" panose="02010609060101010101" charset="-122"/>
                <a:cs typeface="楷体" panose="02010609060101010101" charset="-122"/>
              </a:rPr>
              <a:t> </a:t>
            </a:r>
            <a:r>
              <a:rPr sz="1200" dirty="0">
                <a:latin typeface="楷体" panose="02010609060101010101" charset="-122"/>
                <a:ea typeface="楷体" panose="02010609060101010101" charset="-122"/>
                <a:cs typeface="楷体" panose="02010609060101010101" charset="-122"/>
              </a:rPr>
              <a:t>试录取实施细则 </a:t>
            </a:r>
            <a:r>
              <a:rPr sz="1200" spc="-580" dirty="0">
                <a:latin typeface="楷体" panose="02010609060101010101" charset="-122"/>
                <a:ea typeface="楷体" panose="02010609060101010101" charset="-122"/>
                <a:cs typeface="楷体" panose="02010609060101010101" charset="-122"/>
              </a:rPr>
              <a:t> </a:t>
            </a:r>
            <a:r>
              <a:rPr sz="1200" dirty="0">
                <a:latin typeface="楷体" panose="02010609060101010101" charset="-122"/>
                <a:ea typeface="楷体" panose="02010609060101010101" charset="-122"/>
                <a:cs typeface="楷体" panose="02010609060101010101" charset="-122"/>
              </a:rPr>
              <a:t>和复试工作安排。</a:t>
            </a:r>
            <a:endParaRPr sz="1200">
              <a:latin typeface="楷体" panose="02010609060101010101" charset="-122"/>
              <a:ea typeface="楷体" panose="02010609060101010101" charset="-122"/>
              <a:cs typeface="楷体" panose="02010609060101010101" charset="-122"/>
            </a:endParaRPr>
          </a:p>
        </p:txBody>
      </p:sp>
      <p:sp>
        <p:nvSpPr>
          <p:cNvPr id="30" name="object 30"/>
          <p:cNvSpPr/>
          <p:nvPr/>
        </p:nvSpPr>
        <p:spPr>
          <a:xfrm>
            <a:off x="5223103" y="3636479"/>
            <a:ext cx="221137" cy="1734515"/>
          </a:xfrm>
          <a:prstGeom prst="rect">
            <a:avLst/>
          </a:prstGeom>
          <a:blipFill>
            <a:blip r:embed="rId13"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31" name="object 31"/>
          <p:cNvSpPr/>
          <p:nvPr/>
        </p:nvSpPr>
        <p:spPr>
          <a:xfrm>
            <a:off x="6327812" y="1875358"/>
            <a:ext cx="1135202" cy="387172"/>
          </a:xfrm>
          <a:prstGeom prst="rect">
            <a:avLst/>
          </a:prstGeom>
          <a:blipFill>
            <a:blip r:embed="rId14"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32" name="object 32"/>
          <p:cNvSpPr/>
          <p:nvPr/>
        </p:nvSpPr>
        <p:spPr>
          <a:xfrm>
            <a:off x="6042342" y="1868373"/>
            <a:ext cx="221157" cy="1977301"/>
          </a:xfrm>
          <a:prstGeom prst="rect">
            <a:avLst/>
          </a:prstGeom>
          <a:blipFill>
            <a:blip r:embed="rId15"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33" name="object 33"/>
          <p:cNvSpPr/>
          <p:nvPr/>
        </p:nvSpPr>
        <p:spPr>
          <a:xfrm>
            <a:off x="7040778" y="3925011"/>
            <a:ext cx="1135202" cy="387172"/>
          </a:xfrm>
          <a:prstGeom prst="rect">
            <a:avLst/>
          </a:prstGeom>
          <a:blipFill>
            <a:blip r:embed="rId16"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34" name="object 34"/>
          <p:cNvSpPr/>
          <p:nvPr/>
        </p:nvSpPr>
        <p:spPr>
          <a:xfrm>
            <a:off x="6850862" y="3642779"/>
            <a:ext cx="221137" cy="1734515"/>
          </a:xfrm>
          <a:prstGeom prst="rect">
            <a:avLst/>
          </a:prstGeom>
          <a:blipFill>
            <a:blip r:embed="rId17"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35" name="object 35"/>
          <p:cNvSpPr/>
          <p:nvPr/>
        </p:nvSpPr>
        <p:spPr>
          <a:xfrm>
            <a:off x="8021408" y="1836686"/>
            <a:ext cx="1135202" cy="387172"/>
          </a:xfrm>
          <a:prstGeom prst="rect">
            <a:avLst/>
          </a:prstGeom>
          <a:blipFill>
            <a:blip r:embed="rId18"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36" name="object 36"/>
          <p:cNvSpPr/>
          <p:nvPr/>
        </p:nvSpPr>
        <p:spPr>
          <a:xfrm>
            <a:off x="7864246" y="1884908"/>
            <a:ext cx="0" cy="1854200"/>
          </a:xfrm>
          <a:custGeom>
            <a:avLst/>
            <a:gdLst/>
            <a:ahLst/>
            <a:cxnLst/>
            <a:rect l="l" t="t" r="r" b="b"/>
            <a:pathLst>
              <a:path h="1854200">
                <a:moveTo>
                  <a:pt x="0" y="0"/>
                </a:moveTo>
                <a:lnTo>
                  <a:pt x="0" y="1853603"/>
                </a:lnTo>
              </a:path>
            </a:pathLst>
          </a:custGeom>
          <a:ln w="9525">
            <a:solidFill>
              <a:srgbClr val="A6A6A6"/>
            </a:solidFill>
          </a:ln>
        </p:spPr>
        <p:txBody>
          <a:bodyPr wrap="square" lIns="0" tIns="0" rIns="0" bIns="0" rtlCol="0"/>
          <a:lstStyle/>
          <a:p>
            <a:endParaRPr>
              <a:latin typeface="楷体" panose="02010609060101010101" charset="-122"/>
              <a:ea typeface="楷体" panose="02010609060101010101" charset="-122"/>
            </a:endParaRPr>
          </a:p>
        </p:txBody>
      </p:sp>
      <p:sp>
        <p:nvSpPr>
          <p:cNvPr id="37" name="object 37"/>
          <p:cNvSpPr/>
          <p:nvPr/>
        </p:nvSpPr>
        <p:spPr>
          <a:xfrm>
            <a:off x="7755635" y="3650754"/>
            <a:ext cx="193675" cy="193040"/>
          </a:xfrm>
          <a:custGeom>
            <a:avLst/>
            <a:gdLst/>
            <a:ahLst/>
            <a:cxnLst/>
            <a:rect l="l" t="t" r="r" b="b"/>
            <a:pathLst>
              <a:path w="193675" h="193039">
                <a:moveTo>
                  <a:pt x="97116" y="192735"/>
                </a:moveTo>
                <a:lnTo>
                  <a:pt x="59591" y="185160"/>
                </a:lnTo>
                <a:lnTo>
                  <a:pt x="28889" y="164555"/>
                </a:lnTo>
                <a:lnTo>
                  <a:pt x="8012" y="134040"/>
                </a:lnTo>
                <a:lnTo>
                  <a:pt x="0" y="96761"/>
                </a:lnTo>
                <a:lnTo>
                  <a:pt x="8012" y="59027"/>
                </a:lnTo>
                <a:lnTo>
                  <a:pt x="28889" y="28278"/>
                </a:lnTo>
                <a:lnTo>
                  <a:pt x="59630" y="7574"/>
                </a:lnTo>
                <a:lnTo>
                  <a:pt x="97116" y="0"/>
                </a:lnTo>
                <a:lnTo>
                  <a:pt x="134638" y="7580"/>
                </a:lnTo>
                <a:lnTo>
                  <a:pt x="165260" y="28228"/>
                </a:lnTo>
                <a:lnTo>
                  <a:pt x="185911" y="58860"/>
                </a:lnTo>
                <a:lnTo>
                  <a:pt x="193484" y="96367"/>
                </a:lnTo>
                <a:lnTo>
                  <a:pt x="185911" y="133874"/>
                </a:lnTo>
                <a:lnTo>
                  <a:pt x="165260" y="164506"/>
                </a:lnTo>
                <a:lnTo>
                  <a:pt x="134598" y="185166"/>
                </a:lnTo>
                <a:lnTo>
                  <a:pt x="97116" y="192735"/>
                </a:lnTo>
                <a:close/>
              </a:path>
            </a:pathLst>
          </a:custGeom>
          <a:solidFill>
            <a:srgbClr val="F1F1F1"/>
          </a:solidFill>
        </p:spPr>
        <p:txBody>
          <a:bodyPr wrap="square" lIns="0" tIns="0" rIns="0" bIns="0" rtlCol="0"/>
          <a:lstStyle/>
          <a:p>
            <a:endParaRPr>
              <a:latin typeface="楷体" panose="02010609060101010101" charset="-122"/>
              <a:ea typeface="楷体" panose="02010609060101010101" charset="-122"/>
            </a:endParaRPr>
          </a:p>
        </p:txBody>
      </p:sp>
      <p:sp>
        <p:nvSpPr>
          <p:cNvPr id="38" name="object 38"/>
          <p:cNvSpPr/>
          <p:nvPr/>
        </p:nvSpPr>
        <p:spPr>
          <a:xfrm>
            <a:off x="7742237" y="3636479"/>
            <a:ext cx="221615" cy="220979"/>
          </a:xfrm>
          <a:custGeom>
            <a:avLst/>
            <a:gdLst/>
            <a:ahLst/>
            <a:cxnLst/>
            <a:rect l="l" t="t" r="r" b="b"/>
            <a:pathLst>
              <a:path w="221615" h="220979">
                <a:moveTo>
                  <a:pt x="127711" y="1270"/>
                </a:moveTo>
                <a:lnTo>
                  <a:pt x="93332" y="1270"/>
                </a:lnTo>
                <a:lnTo>
                  <a:pt x="98869" y="0"/>
                </a:lnTo>
                <a:lnTo>
                  <a:pt x="121462" y="0"/>
                </a:lnTo>
                <a:lnTo>
                  <a:pt x="127711" y="1270"/>
                </a:lnTo>
                <a:close/>
              </a:path>
              <a:path w="221615" h="220979">
                <a:moveTo>
                  <a:pt x="137820" y="2539"/>
                </a:moveTo>
                <a:lnTo>
                  <a:pt x="83223" y="2539"/>
                </a:lnTo>
                <a:lnTo>
                  <a:pt x="87883" y="1270"/>
                </a:lnTo>
                <a:lnTo>
                  <a:pt x="133159" y="1270"/>
                </a:lnTo>
                <a:lnTo>
                  <a:pt x="137820" y="2539"/>
                </a:lnTo>
                <a:close/>
              </a:path>
              <a:path w="221615" h="220979">
                <a:moveTo>
                  <a:pt x="148234" y="6350"/>
                </a:moveTo>
                <a:lnTo>
                  <a:pt x="72809" y="6350"/>
                </a:lnTo>
                <a:lnTo>
                  <a:pt x="77965" y="3810"/>
                </a:lnTo>
                <a:lnTo>
                  <a:pt x="82537" y="2539"/>
                </a:lnTo>
                <a:lnTo>
                  <a:pt x="138506" y="2539"/>
                </a:lnTo>
                <a:lnTo>
                  <a:pt x="143078" y="3810"/>
                </a:lnTo>
                <a:lnTo>
                  <a:pt x="148234" y="6350"/>
                </a:lnTo>
                <a:close/>
              </a:path>
              <a:path w="221615" h="220979">
                <a:moveTo>
                  <a:pt x="162966" y="12700"/>
                </a:moveTo>
                <a:lnTo>
                  <a:pt x="58077" y="12700"/>
                </a:lnTo>
                <a:lnTo>
                  <a:pt x="62229" y="10160"/>
                </a:lnTo>
                <a:lnTo>
                  <a:pt x="67767" y="7620"/>
                </a:lnTo>
                <a:lnTo>
                  <a:pt x="72148" y="6350"/>
                </a:lnTo>
                <a:lnTo>
                  <a:pt x="148894" y="6350"/>
                </a:lnTo>
                <a:lnTo>
                  <a:pt x="153263" y="7620"/>
                </a:lnTo>
                <a:lnTo>
                  <a:pt x="158813" y="10160"/>
                </a:lnTo>
                <a:lnTo>
                  <a:pt x="162966" y="12700"/>
                </a:lnTo>
                <a:close/>
              </a:path>
              <a:path w="221615" h="220979">
                <a:moveTo>
                  <a:pt x="167614" y="15239"/>
                </a:moveTo>
                <a:lnTo>
                  <a:pt x="53428" y="15239"/>
                </a:lnTo>
                <a:lnTo>
                  <a:pt x="57467" y="12700"/>
                </a:lnTo>
                <a:lnTo>
                  <a:pt x="163575" y="12700"/>
                </a:lnTo>
                <a:lnTo>
                  <a:pt x="167614" y="15239"/>
                </a:lnTo>
                <a:close/>
              </a:path>
              <a:path w="221615" h="220979">
                <a:moveTo>
                  <a:pt x="85763" y="31750"/>
                </a:moveTo>
                <a:lnTo>
                  <a:pt x="32524" y="31750"/>
                </a:lnTo>
                <a:lnTo>
                  <a:pt x="35864" y="27939"/>
                </a:lnTo>
                <a:lnTo>
                  <a:pt x="39877" y="25400"/>
                </a:lnTo>
                <a:lnTo>
                  <a:pt x="40398" y="24129"/>
                </a:lnTo>
                <a:lnTo>
                  <a:pt x="44043" y="21589"/>
                </a:lnTo>
                <a:lnTo>
                  <a:pt x="48361" y="19050"/>
                </a:lnTo>
                <a:lnTo>
                  <a:pt x="52844" y="15239"/>
                </a:lnTo>
                <a:lnTo>
                  <a:pt x="168198" y="15239"/>
                </a:lnTo>
                <a:lnTo>
                  <a:pt x="172681" y="19050"/>
                </a:lnTo>
                <a:lnTo>
                  <a:pt x="176999" y="21589"/>
                </a:lnTo>
                <a:lnTo>
                  <a:pt x="180644" y="24129"/>
                </a:lnTo>
                <a:lnTo>
                  <a:pt x="184670" y="27939"/>
                </a:lnTo>
                <a:lnTo>
                  <a:pt x="102463" y="27939"/>
                </a:lnTo>
                <a:lnTo>
                  <a:pt x="97650" y="29210"/>
                </a:lnTo>
                <a:lnTo>
                  <a:pt x="94310" y="29210"/>
                </a:lnTo>
                <a:lnTo>
                  <a:pt x="89649" y="30479"/>
                </a:lnTo>
                <a:lnTo>
                  <a:pt x="90347" y="30479"/>
                </a:lnTo>
                <a:lnTo>
                  <a:pt x="85763" y="31750"/>
                </a:lnTo>
                <a:close/>
              </a:path>
              <a:path w="221615" h="220979">
                <a:moveTo>
                  <a:pt x="188518" y="31750"/>
                </a:moveTo>
                <a:lnTo>
                  <a:pt x="135267" y="31750"/>
                </a:lnTo>
                <a:lnTo>
                  <a:pt x="130695" y="30479"/>
                </a:lnTo>
                <a:lnTo>
                  <a:pt x="131394" y="30479"/>
                </a:lnTo>
                <a:lnTo>
                  <a:pt x="126733" y="29210"/>
                </a:lnTo>
                <a:lnTo>
                  <a:pt x="123393" y="29210"/>
                </a:lnTo>
                <a:lnTo>
                  <a:pt x="118567" y="27939"/>
                </a:lnTo>
                <a:lnTo>
                  <a:pt x="184670" y="27939"/>
                </a:lnTo>
                <a:lnTo>
                  <a:pt x="188518" y="31750"/>
                </a:lnTo>
                <a:close/>
              </a:path>
              <a:path w="221615" h="220979">
                <a:moveTo>
                  <a:pt x="30187" y="127000"/>
                </a:moveTo>
                <a:lnTo>
                  <a:pt x="1092" y="127000"/>
                </a:lnTo>
                <a:lnTo>
                  <a:pt x="482" y="121920"/>
                </a:lnTo>
                <a:lnTo>
                  <a:pt x="38" y="115570"/>
                </a:lnTo>
                <a:lnTo>
                  <a:pt x="0" y="104139"/>
                </a:lnTo>
                <a:lnTo>
                  <a:pt x="482" y="97789"/>
                </a:lnTo>
                <a:lnTo>
                  <a:pt x="1092" y="93979"/>
                </a:lnTo>
                <a:lnTo>
                  <a:pt x="2057" y="87629"/>
                </a:lnTo>
                <a:lnTo>
                  <a:pt x="2197" y="87629"/>
                </a:lnTo>
                <a:lnTo>
                  <a:pt x="3276" y="82550"/>
                </a:lnTo>
                <a:lnTo>
                  <a:pt x="3454" y="82550"/>
                </a:lnTo>
                <a:lnTo>
                  <a:pt x="4952" y="76200"/>
                </a:lnTo>
                <a:lnTo>
                  <a:pt x="6718" y="71120"/>
                </a:lnTo>
                <a:lnTo>
                  <a:pt x="8712" y="66039"/>
                </a:lnTo>
                <a:lnTo>
                  <a:pt x="10642" y="62229"/>
                </a:lnTo>
                <a:lnTo>
                  <a:pt x="13068" y="57150"/>
                </a:lnTo>
                <a:lnTo>
                  <a:pt x="16078" y="52070"/>
                </a:lnTo>
                <a:lnTo>
                  <a:pt x="18973" y="48260"/>
                </a:lnTo>
                <a:lnTo>
                  <a:pt x="21666" y="44450"/>
                </a:lnTo>
                <a:lnTo>
                  <a:pt x="22072" y="43179"/>
                </a:lnTo>
                <a:lnTo>
                  <a:pt x="25361" y="39370"/>
                </a:lnTo>
                <a:lnTo>
                  <a:pt x="28854" y="35560"/>
                </a:lnTo>
                <a:lnTo>
                  <a:pt x="32042" y="31750"/>
                </a:lnTo>
                <a:lnTo>
                  <a:pt x="86448" y="31750"/>
                </a:lnTo>
                <a:lnTo>
                  <a:pt x="81965" y="33020"/>
                </a:lnTo>
                <a:lnTo>
                  <a:pt x="82626" y="33020"/>
                </a:lnTo>
                <a:lnTo>
                  <a:pt x="78257" y="34289"/>
                </a:lnTo>
                <a:lnTo>
                  <a:pt x="78892" y="34289"/>
                </a:lnTo>
                <a:lnTo>
                  <a:pt x="74625" y="35560"/>
                </a:lnTo>
                <a:lnTo>
                  <a:pt x="75260" y="35560"/>
                </a:lnTo>
                <a:lnTo>
                  <a:pt x="71107" y="38100"/>
                </a:lnTo>
                <a:lnTo>
                  <a:pt x="71716" y="38100"/>
                </a:lnTo>
                <a:lnTo>
                  <a:pt x="67678" y="39370"/>
                </a:lnTo>
                <a:lnTo>
                  <a:pt x="68262" y="39370"/>
                </a:lnTo>
                <a:lnTo>
                  <a:pt x="64350" y="41910"/>
                </a:lnTo>
                <a:lnTo>
                  <a:pt x="64922" y="41910"/>
                </a:lnTo>
                <a:lnTo>
                  <a:pt x="61150" y="44450"/>
                </a:lnTo>
                <a:lnTo>
                  <a:pt x="61696" y="44450"/>
                </a:lnTo>
                <a:lnTo>
                  <a:pt x="58051" y="46989"/>
                </a:lnTo>
                <a:lnTo>
                  <a:pt x="58585" y="46989"/>
                </a:lnTo>
                <a:lnTo>
                  <a:pt x="55079" y="49529"/>
                </a:lnTo>
                <a:lnTo>
                  <a:pt x="55587" y="49529"/>
                </a:lnTo>
                <a:lnTo>
                  <a:pt x="52247" y="52070"/>
                </a:lnTo>
                <a:lnTo>
                  <a:pt x="52717" y="52070"/>
                </a:lnTo>
                <a:lnTo>
                  <a:pt x="49529" y="54610"/>
                </a:lnTo>
                <a:lnTo>
                  <a:pt x="49987" y="54610"/>
                </a:lnTo>
                <a:lnTo>
                  <a:pt x="47972" y="57150"/>
                </a:lnTo>
                <a:lnTo>
                  <a:pt x="47396" y="57150"/>
                </a:lnTo>
                <a:lnTo>
                  <a:pt x="44538" y="60960"/>
                </a:lnTo>
                <a:lnTo>
                  <a:pt x="44945" y="60960"/>
                </a:lnTo>
                <a:lnTo>
                  <a:pt x="43158" y="63500"/>
                </a:lnTo>
                <a:lnTo>
                  <a:pt x="42646" y="63500"/>
                </a:lnTo>
                <a:lnTo>
                  <a:pt x="40131" y="67310"/>
                </a:lnTo>
                <a:lnTo>
                  <a:pt x="40500" y="67310"/>
                </a:lnTo>
                <a:lnTo>
                  <a:pt x="38176" y="71120"/>
                </a:lnTo>
                <a:lnTo>
                  <a:pt x="38506" y="71120"/>
                </a:lnTo>
                <a:lnTo>
                  <a:pt x="37084" y="73660"/>
                </a:lnTo>
                <a:lnTo>
                  <a:pt x="36677" y="73660"/>
                </a:lnTo>
                <a:lnTo>
                  <a:pt x="35229" y="77470"/>
                </a:lnTo>
                <a:lnTo>
                  <a:pt x="35026" y="77470"/>
                </a:lnTo>
                <a:lnTo>
                  <a:pt x="33731" y="81279"/>
                </a:lnTo>
                <a:lnTo>
                  <a:pt x="33540" y="81279"/>
                </a:lnTo>
                <a:lnTo>
                  <a:pt x="32407" y="85089"/>
                </a:lnTo>
                <a:lnTo>
                  <a:pt x="32232" y="85089"/>
                </a:lnTo>
                <a:lnTo>
                  <a:pt x="31261" y="88900"/>
                </a:lnTo>
                <a:lnTo>
                  <a:pt x="31115" y="88900"/>
                </a:lnTo>
                <a:lnTo>
                  <a:pt x="30305" y="92710"/>
                </a:lnTo>
                <a:lnTo>
                  <a:pt x="29549" y="96520"/>
                </a:lnTo>
                <a:lnTo>
                  <a:pt x="28828" y="101600"/>
                </a:lnTo>
                <a:lnTo>
                  <a:pt x="28628" y="105410"/>
                </a:lnTo>
                <a:lnTo>
                  <a:pt x="28448" y="109220"/>
                </a:lnTo>
                <a:lnTo>
                  <a:pt x="28536" y="114300"/>
                </a:lnTo>
                <a:lnTo>
                  <a:pt x="28905" y="119379"/>
                </a:lnTo>
                <a:lnTo>
                  <a:pt x="29438" y="123189"/>
                </a:lnTo>
                <a:lnTo>
                  <a:pt x="30187" y="127000"/>
                </a:lnTo>
                <a:close/>
              </a:path>
              <a:path w="221615" h="220979">
                <a:moveTo>
                  <a:pt x="174078" y="58420"/>
                </a:moveTo>
                <a:lnTo>
                  <a:pt x="171056" y="54610"/>
                </a:lnTo>
                <a:lnTo>
                  <a:pt x="171513" y="54610"/>
                </a:lnTo>
                <a:lnTo>
                  <a:pt x="168313" y="52070"/>
                </a:lnTo>
                <a:lnTo>
                  <a:pt x="168795" y="52070"/>
                </a:lnTo>
                <a:lnTo>
                  <a:pt x="165455" y="49529"/>
                </a:lnTo>
                <a:lnTo>
                  <a:pt x="165963" y="49529"/>
                </a:lnTo>
                <a:lnTo>
                  <a:pt x="162458" y="46989"/>
                </a:lnTo>
                <a:lnTo>
                  <a:pt x="162991" y="46989"/>
                </a:lnTo>
                <a:lnTo>
                  <a:pt x="159346" y="44450"/>
                </a:lnTo>
                <a:lnTo>
                  <a:pt x="159893" y="44450"/>
                </a:lnTo>
                <a:lnTo>
                  <a:pt x="156121" y="41910"/>
                </a:lnTo>
                <a:lnTo>
                  <a:pt x="156692" y="41910"/>
                </a:lnTo>
                <a:lnTo>
                  <a:pt x="152780" y="39370"/>
                </a:lnTo>
                <a:lnTo>
                  <a:pt x="153365" y="39370"/>
                </a:lnTo>
                <a:lnTo>
                  <a:pt x="149326" y="38100"/>
                </a:lnTo>
                <a:lnTo>
                  <a:pt x="149936" y="38100"/>
                </a:lnTo>
                <a:lnTo>
                  <a:pt x="145783" y="35560"/>
                </a:lnTo>
                <a:lnTo>
                  <a:pt x="146418" y="35560"/>
                </a:lnTo>
                <a:lnTo>
                  <a:pt x="142138" y="34289"/>
                </a:lnTo>
                <a:lnTo>
                  <a:pt x="142786" y="34289"/>
                </a:lnTo>
                <a:lnTo>
                  <a:pt x="138417" y="33020"/>
                </a:lnTo>
                <a:lnTo>
                  <a:pt x="139077" y="33020"/>
                </a:lnTo>
                <a:lnTo>
                  <a:pt x="134594" y="31750"/>
                </a:lnTo>
                <a:lnTo>
                  <a:pt x="189001" y="31750"/>
                </a:lnTo>
                <a:lnTo>
                  <a:pt x="192189" y="35560"/>
                </a:lnTo>
                <a:lnTo>
                  <a:pt x="195681" y="39370"/>
                </a:lnTo>
                <a:lnTo>
                  <a:pt x="198970" y="43179"/>
                </a:lnTo>
                <a:lnTo>
                  <a:pt x="199377" y="44450"/>
                </a:lnTo>
                <a:lnTo>
                  <a:pt x="202069" y="48260"/>
                </a:lnTo>
                <a:lnTo>
                  <a:pt x="204965" y="52070"/>
                </a:lnTo>
                <a:lnTo>
                  <a:pt x="207962" y="57150"/>
                </a:lnTo>
                <a:lnTo>
                  <a:pt x="173647" y="57150"/>
                </a:lnTo>
                <a:lnTo>
                  <a:pt x="174078" y="58420"/>
                </a:lnTo>
                <a:close/>
              </a:path>
              <a:path w="221615" h="220979">
                <a:moveTo>
                  <a:pt x="46964" y="58420"/>
                </a:moveTo>
                <a:lnTo>
                  <a:pt x="47396" y="57150"/>
                </a:lnTo>
                <a:lnTo>
                  <a:pt x="47972" y="57150"/>
                </a:lnTo>
                <a:lnTo>
                  <a:pt x="46964" y="58420"/>
                </a:lnTo>
                <a:close/>
              </a:path>
              <a:path w="221615" h="220979">
                <a:moveTo>
                  <a:pt x="178777" y="64770"/>
                </a:moveTo>
                <a:lnTo>
                  <a:pt x="176098" y="60960"/>
                </a:lnTo>
                <a:lnTo>
                  <a:pt x="176504" y="60960"/>
                </a:lnTo>
                <a:lnTo>
                  <a:pt x="173647" y="57150"/>
                </a:lnTo>
                <a:lnTo>
                  <a:pt x="207962" y="57150"/>
                </a:lnTo>
                <a:lnTo>
                  <a:pt x="210400" y="62229"/>
                </a:lnTo>
                <a:lnTo>
                  <a:pt x="211044" y="63500"/>
                </a:lnTo>
                <a:lnTo>
                  <a:pt x="178396" y="63500"/>
                </a:lnTo>
                <a:lnTo>
                  <a:pt x="178777" y="64770"/>
                </a:lnTo>
                <a:close/>
              </a:path>
              <a:path w="221615" h="220979">
                <a:moveTo>
                  <a:pt x="42265" y="64770"/>
                </a:moveTo>
                <a:lnTo>
                  <a:pt x="42646" y="63500"/>
                </a:lnTo>
                <a:lnTo>
                  <a:pt x="43158" y="63500"/>
                </a:lnTo>
                <a:lnTo>
                  <a:pt x="42265" y="64770"/>
                </a:lnTo>
                <a:close/>
              </a:path>
              <a:path w="221615" h="220979">
                <a:moveTo>
                  <a:pt x="184657" y="74929"/>
                </a:moveTo>
                <a:lnTo>
                  <a:pt x="182537" y="71120"/>
                </a:lnTo>
                <a:lnTo>
                  <a:pt x="182867" y="71120"/>
                </a:lnTo>
                <a:lnTo>
                  <a:pt x="180543" y="67310"/>
                </a:lnTo>
                <a:lnTo>
                  <a:pt x="180898" y="67310"/>
                </a:lnTo>
                <a:lnTo>
                  <a:pt x="178396" y="63500"/>
                </a:lnTo>
                <a:lnTo>
                  <a:pt x="211044" y="63500"/>
                </a:lnTo>
                <a:lnTo>
                  <a:pt x="212331" y="66039"/>
                </a:lnTo>
                <a:lnTo>
                  <a:pt x="214325" y="71120"/>
                </a:lnTo>
                <a:lnTo>
                  <a:pt x="215207" y="73660"/>
                </a:lnTo>
                <a:lnTo>
                  <a:pt x="184365" y="73660"/>
                </a:lnTo>
                <a:lnTo>
                  <a:pt x="184657" y="74929"/>
                </a:lnTo>
                <a:close/>
              </a:path>
              <a:path w="221615" h="220979">
                <a:moveTo>
                  <a:pt x="36372" y="74929"/>
                </a:moveTo>
                <a:lnTo>
                  <a:pt x="36677" y="73660"/>
                </a:lnTo>
                <a:lnTo>
                  <a:pt x="37084" y="73660"/>
                </a:lnTo>
                <a:lnTo>
                  <a:pt x="36372" y="74929"/>
                </a:lnTo>
                <a:close/>
              </a:path>
              <a:path w="221615" h="220979">
                <a:moveTo>
                  <a:pt x="186296" y="78739"/>
                </a:moveTo>
                <a:lnTo>
                  <a:pt x="184365" y="73660"/>
                </a:lnTo>
                <a:lnTo>
                  <a:pt x="215207" y="73660"/>
                </a:lnTo>
                <a:lnTo>
                  <a:pt x="216090" y="76200"/>
                </a:lnTo>
                <a:lnTo>
                  <a:pt x="216390" y="77470"/>
                </a:lnTo>
                <a:lnTo>
                  <a:pt x="186016" y="77470"/>
                </a:lnTo>
                <a:lnTo>
                  <a:pt x="186296" y="78739"/>
                </a:lnTo>
                <a:close/>
              </a:path>
              <a:path w="221615" h="220979">
                <a:moveTo>
                  <a:pt x="34747" y="78739"/>
                </a:moveTo>
                <a:lnTo>
                  <a:pt x="35026" y="77470"/>
                </a:lnTo>
                <a:lnTo>
                  <a:pt x="35229" y="77470"/>
                </a:lnTo>
                <a:lnTo>
                  <a:pt x="34747" y="78739"/>
                </a:lnTo>
                <a:close/>
              </a:path>
              <a:path w="221615" h="220979">
                <a:moveTo>
                  <a:pt x="187744" y="82550"/>
                </a:moveTo>
                <a:lnTo>
                  <a:pt x="186016" y="77470"/>
                </a:lnTo>
                <a:lnTo>
                  <a:pt x="216390" y="77470"/>
                </a:lnTo>
                <a:lnTo>
                  <a:pt x="217289" y="81279"/>
                </a:lnTo>
                <a:lnTo>
                  <a:pt x="187502" y="81279"/>
                </a:lnTo>
                <a:lnTo>
                  <a:pt x="187744" y="82550"/>
                </a:lnTo>
                <a:close/>
              </a:path>
              <a:path w="221615" h="220979">
                <a:moveTo>
                  <a:pt x="33299" y="82550"/>
                </a:moveTo>
                <a:lnTo>
                  <a:pt x="33540" y="81279"/>
                </a:lnTo>
                <a:lnTo>
                  <a:pt x="33731" y="81279"/>
                </a:lnTo>
                <a:lnTo>
                  <a:pt x="33299" y="82550"/>
                </a:lnTo>
                <a:close/>
              </a:path>
              <a:path w="221615" h="220979">
                <a:moveTo>
                  <a:pt x="189014" y="86360"/>
                </a:moveTo>
                <a:lnTo>
                  <a:pt x="187502" y="81279"/>
                </a:lnTo>
                <a:lnTo>
                  <a:pt x="217289" y="81279"/>
                </a:lnTo>
                <a:lnTo>
                  <a:pt x="217589" y="82550"/>
                </a:lnTo>
                <a:lnTo>
                  <a:pt x="217766" y="82550"/>
                </a:lnTo>
                <a:lnTo>
                  <a:pt x="218306" y="85089"/>
                </a:lnTo>
                <a:lnTo>
                  <a:pt x="188810" y="85089"/>
                </a:lnTo>
                <a:lnTo>
                  <a:pt x="189014" y="86360"/>
                </a:lnTo>
                <a:close/>
              </a:path>
              <a:path w="221615" h="220979">
                <a:moveTo>
                  <a:pt x="32029" y="86360"/>
                </a:moveTo>
                <a:lnTo>
                  <a:pt x="32232" y="85089"/>
                </a:lnTo>
                <a:lnTo>
                  <a:pt x="32407" y="85089"/>
                </a:lnTo>
                <a:lnTo>
                  <a:pt x="32029" y="86360"/>
                </a:lnTo>
                <a:close/>
              </a:path>
              <a:path w="221615" h="220979">
                <a:moveTo>
                  <a:pt x="190106" y="90170"/>
                </a:moveTo>
                <a:lnTo>
                  <a:pt x="188810" y="85089"/>
                </a:lnTo>
                <a:lnTo>
                  <a:pt x="218306" y="85089"/>
                </a:lnTo>
                <a:lnTo>
                  <a:pt x="218846" y="87629"/>
                </a:lnTo>
                <a:lnTo>
                  <a:pt x="219094" y="88900"/>
                </a:lnTo>
                <a:lnTo>
                  <a:pt x="189928" y="88900"/>
                </a:lnTo>
                <a:lnTo>
                  <a:pt x="190106" y="90170"/>
                </a:lnTo>
                <a:close/>
              </a:path>
              <a:path w="221615" h="220979">
                <a:moveTo>
                  <a:pt x="30937" y="90170"/>
                </a:moveTo>
                <a:lnTo>
                  <a:pt x="31115" y="88900"/>
                </a:lnTo>
                <a:lnTo>
                  <a:pt x="31261" y="88900"/>
                </a:lnTo>
                <a:lnTo>
                  <a:pt x="30937" y="90170"/>
                </a:lnTo>
                <a:close/>
              </a:path>
              <a:path w="221615" h="220979">
                <a:moveTo>
                  <a:pt x="221087" y="106679"/>
                </a:moveTo>
                <a:lnTo>
                  <a:pt x="192506" y="106679"/>
                </a:lnTo>
                <a:lnTo>
                  <a:pt x="192468" y="105410"/>
                </a:lnTo>
                <a:lnTo>
                  <a:pt x="192138" y="101600"/>
                </a:lnTo>
                <a:lnTo>
                  <a:pt x="191592" y="96520"/>
                </a:lnTo>
                <a:lnTo>
                  <a:pt x="190855" y="92710"/>
                </a:lnTo>
                <a:lnTo>
                  <a:pt x="189928" y="88900"/>
                </a:lnTo>
                <a:lnTo>
                  <a:pt x="219094" y="88900"/>
                </a:lnTo>
                <a:lnTo>
                  <a:pt x="219836" y="92710"/>
                </a:lnTo>
                <a:lnTo>
                  <a:pt x="219951" y="93979"/>
                </a:lnTo>
                <a:lnTo>
                  <a:pt x="220560" y="97789"/>
                </a:lnTo>
                <a:lnTo>
                  <a:pt x="221005" y="104139"/>
                </a:lnTo>
                <a:lnTo>
                  <a:pt x="221087" y="106679"/>
                </a:lnTo>
                <a:close/>
              </a:path>
              <a:path w="221615" h="220979">
                <a:moveTo>
                  <a:pt x="30035" y="93979"/>
                </a:moveTo>
                <a:lnTo>
                  <a:pt x="30187" y="92710"/>
                </a:lnTo>
                <a:lnTo>
                  <a:pt x="30035" y="93979"/>
                </a:lnTo>
                <a:close/>
              </a:path>
              <a:path w="221615" h="220979">
                <a:moveTo>
                  <a:pt x="191007" y="93979"/>
                </a:moveTo>
                <a:lnTo>
                  <a:pt x="190738" y="92710"/>
                </a:lnTo>
                <a:lnTo>
                  <a:pt x="191007" y="93979"/>
                </a:lnTo>
                <a:close/>
              </a:path>
              <a:path w="221615" h="220979">
                <a:moveTo>
                  <a:pt x="29336" y="97789"/>
                </a:moveTo>
                <a:lnTo>
                  <a:pt x="29438" y="96520"/>
                </a:lnTo>
                <a:lnTo>
                  <a:pt x="29336" y="97789"/>
                </a:lnTo>
                <a:close/>
              </a:path>
              <a:path w="221615" h="220979">
                <a:moveTo>
                  <a:pt x="191706" y="97789"/>
                </a:moveTo>
                <a:lnTo>
                  <a:pt x="191493" y="96520"/>
                </a:lnTo>
                <a:lnTo>
                  <a:pt x="191706" y="97789"/>
                </a:lnTo>
                <a:close/>
              </a:path>
              <a:path w="221615" h="220979">
                <a:moveTo>
                  <a:pt x="28536" y="106679"/>
                </a:moveTo>
                <a:lnTo>
                  <a:pt x="28562" y="105410"/>
                </a:lnTo>
                <a:lnTo>
                  <a:pt x="28536" y="106679"/>
                </a:lnTo>
                <a:close/>
              </a:path>
              <a:path w="221615" h="220979">
                <a:moveTo>
                  <a:pt x="192496" y="106546"/>
                </a:moveTo>
                <a:lnTo>
                  <a:pt x="192414" y="105410"/>
                </a:lnTo>
                <a:lnTo>
                  <a:pt x="192496" y="106546"/>
                </a:lnTo>
                <a:close/>
              </a:path>
              <a:path w="221615" h="220979">
                <a:moveTo>
                  <a:pt x="221137" y="110489"/>
                </a:moveTo>
                <a:lnTo>
                  <a:pt x="192595" y="110489"/>
                </a:lnTo>
                <a:lnTo>
                  <a:pt x="192595" y="109220"/>
                </a:lnTo>
                <a:lnTo>
                  <a:pt x="192496" y="106546"/>
                </a:lnTo>
                <a:lnTo>
                  <a:pt x="192506" y="106679"/>
                </a:lnTo>
                <a:lnTo>
                  <a:pt x="221087" y="106679"/>
                </a:lnTo>
                <a:lnTo>
                  <a:pt x="221137" y="110489"/>
                </a:lnTo>
                <a:close/>
              </a:path>
              <a:path w="221615" h="220979">
                <a:moveTo>
                  <a:pt x="28462" y="109854"/>
                </a:moveTo>
                <a:lnTo>
                  <a:pt x="28448" y="109220"/>
                </a:lnTo>
                <a:lnTo>
                  <a:pt x="28462" y="109854"/>
                </a:lnTo>
                <a:close/>
              </a:path>
              <a:path w="221615" h="220979">
                <a:moveTo>
                  <a:pt x="192579" y="109854"/>
                </a:moveTo>
                <a:lnTo>
                  <a:pt x="192563" y="109220"/>
                </a:lnTo>
                <a:lnTo>
                  <a:pt x="192579" y="109854"/>
                </a:lnTo>
                <a:close/>
              </a:path>
              <a:path w="221615" h="220979">
                <a:moveTo>
                  <a:pt x="28476" y="110489"/>
                </a:moveTo>
                <a:lnTo>
                  <a:pt x="28462" y="109854"/>
                </a:lnTo>
                <a:lnTo>
                  <a:pt x="28476" y="110489"/>
                </a:lnTo>
                <a:close/>
              </a:path>
              <a:path w="221615" h="220979">
                <a:moveTo>
                  <a:pt x="220738" y="119379"/>
                </a:moveTo>
                <a:lnTo>
                  <a:pt x="192138" y="119379"/>
                </a:lnTo>
                <a:lnTo>
                  <a:pt x="192506" y="114300"/>
                </a:lnTo>
                <a:lnTo>
                  <a:pt x="192579" y="109854"/>
                </a:lnTo>
                <a:lnTo>
                  <a:pt x="192595" y="110489"/>
                </a:lnTo>
                <a:lnTo>
                  <a:pt x="221137" y="110489"/>
                </a:lnTo>
                <a:lnTo>
                  <a:pt x="221005" y="115570"/>
                </a:lnTo>
                <a:lnTo>
                  <a:pt x="220738" y="119379"/>
                </a:lnTo>
                <a:close/>
              </a:path>
              <a:path w="221615" h="220979">
                <a:moveTo>
                  <a:pt x="28981" y="119379"/>
                </a:moveTo>
                <a:lnTo>
                  <a:pt x="28828" y="118110"/>
                </a:lnTo>
                <a:lnTo>
                  <a:pt x="28981" y="119379"/>
                </a:lnTo>
                <a:close/>
              </a:path>
              <a:path w="221615" h="220979">
                <a:moveTo>
                  <a:pt x="220408" y="123189"/>
                </a:moveTo>
                <a:lnTo>
                  <a:pt x="191592" y="123189"/>
                </a:lnTo>
                <a:lnTo>
                  <a:pt x="192214" y="118110"/>
                </a:lnTo>
                <a:lnTo>
                  <a:pt x="192138" y="119379"/>
                </a:lnTo>
                <a:lnTo>
                  <a:pt x="220738" y="119379"/>
                </a:lnTo>
                <a:lnTo>
                  <a:pt x="220560" y="121920"/>
                </a:lnTo>
                <a:lnTo>
                  <a:pt x="220408" y="123189"/>
                </a:lnTo>
                <a:close/>
              </a:path>
              <a:path w="221615" h="220979">
                <a:moveTo>
                  <a:pt x="29549" y="123189"/>
                </a:moveTo>
                <a:lnTo>
                  <a:pt x="29336" y="121920"/>
                </a:lnTo>
                <a:lnTo>
                  <a:pt x="29549" y="123189"/>
                </a:lnTo>
                <a:close/>
              </a:path>
              <a:path w="221615" h="220979">
                <a:moveTo>
                  <a:pt x="219951" y="127000"/>
                </a:moveTo>
                <a:lnTo>
                  <a:pt x="190855" y="127000"/>
                </a:lnTo>
                <a:lnTo>
                  <a:pt x="191706" y="121920"/>
                </a:lnTo>
                <a:lnTo>
                  <a:pt x="191592" y="123189"/>
                </a:lnTo>
                <a:lnTo>
                  <a:pt x="220408" y="123189"/>
                </a:lnTo>
                <a:lnTo>
                  <a:pt x="219951" y="127000"/>
                </a:lnTo>
                <a:close/>
              </a:path>
              <a:path w="221615" h="220979">
                <a:moveTo>
                  <a:pt x="47396" y="162560"/>
                </a:moveTo>
                <a:lnTo>
                  <a:pt x="13068" y="162560"/>
                </a:lnTo>
                <a:lnTo>
                  <a:pt x="10642" y="157479"/>
                </a:lnTo>
                <a:lnTo>
                  <a:pt x="8712" y="153670"/>
                </a:lnTo>
                <a:lnTo>
                  <a:pt x="6718" y="148589"/>
                </a:lnTo>
                <a:lnTo>
                  <a:pt x="6476" y="147320"/>
                </a:lnTo>
                <a:lnTo>
                  <a:pt x="4952" y="143510"/>
                </a:lnTo>
                <a:lnTo>
                  <a:pt x="3454" y="138429"/>
                </a:lnTo>
                <a:lnTo>
                  <a:pt x="3276" y="137160"/>
                </a:lnTo>
                <a:lnTo>
                  <a:pt x="2197" y="132079"/>
                </a:lnTo>
                <a:lnTo>
                  <a:pt x="1206" y="127000"/>
                </a:lnTo>
                <a:lnTo>
                  <a:pt x="30187" y="127000"/>
                </a:lnTo>
                <a:lnTo>
                  <a:pt x="30035" y="125729"/>
                </a:lnTo>
                <a:lnTo>
                  <a:pt x="31115" y="130810"/>
                </a:lnTo>
                <a:lnTo>
                  <a:pt x="30937" y="130810"/>
                </a:lnTo>
                <a:lnTo>
                  <a:pt x="32232" y="134620"/>
                </a:lnTo>
                <a:lnTo>
                  <a:pt x="32029" y="134620"/>
                </a:lnTo>
                <a:lnTo>
                  <a:pt x="33540" y="138429"/>
                </a:lnTo>
                <a:lnTo>
                  <a:pt x="33299" y="138429"/>
                </a:lnTo>
                <a:lnTo>
                  <a:pt x="35026" y="142239"/>
                </a:lnTo>
                <a:lnTo>
                  <a:pt x="34747" y="142239"/>
                </a:lnTo>
                <a:lnTo>
                  <a:pt x="36677" y="146050"/>
                </a:lnTo>
                <a:lnTo>
                  <a:pt x="36906" y="146050"/>
                </a:lnTo>
                <a:lnTo>
                  <a:pt x="38506" y="149860"/>
                </a:lnTo>
                <a:lnTo>
                  <a:pt x="38950" y="149860"/>
                </a:lnTo>
                <a:lnTo>
                  <a:pt x="40500" y="152400"/>
                </a:lnTo>
                <a:lnTo>
                  <a:pt x="40131" y="152400"/>
                </a:lnTo>
                <a:lnTo>
                  <a:pt x="42646" y="156210"/>
                </a:lnTo>
                <a:lnTo>
                  <a:pt x="42265" y="156210"/>
                </a:lnTo>
                <a:lnTo>
                  <a:pt x="44945" y="160020"/>
                </a:lnTo>
                <a:lnTo>
                  <a:pt x="45491" y="160020"/>
                </a:lnTo>
                <a:lnTo>
                  <a:pt x="47396" y="162560"/>
                </a:lnTo>
                <a:close/>
              </a:path>
              <a:path w="221615" h="220979">
                <a:moveTo>
                  <a:pt x="215074" y="146050"/>
                </a:moveTo>
                <a:lnTo>
                  <a:pt x="184365" y="146050"/>
                </a:lnTo>
                <a:lnTo>
                  <a:pt x="186296" y="142239"/>
                </a:lnTo>
                <a:lnTo>
                  <a:pt x="186016" y="142239"/>
                </a:lnTo>
                <a:lnTo>
                  <a:pt x="187744" y="138429"/>
                </a:lnTo>
                <a:lnTo>
                  <a:pt x="187502" y="138429"/>
                </a:lnTo>
                <a:lnTo>
                  <a:pt x="189014" y="134620"/>
                </a:lnTo>
                <a:lnTo>
                  <a:pt x="188810" y="134620"/>
                </a:lnTo>
                <a:lnTo>
                  <a:pt x="190106" y="130810"/>
                </a:lnTo>
                <a:lnTo>
                  <a:pt x="189928" y="130810"/>
                </a:lnTo>
                <a:lnTo>
                  <a:pt x="191007" y="125729"/>
                </a:lnTo>
                <a:lnTo>
                  <a:pt x="190855" y="127000"/>
                </a:lnTo>
                <a:lnTo>
                  <a:pt x="219951" y="127000"/>
                </a:lnTo>
                <a:lnTo>
                  <a:pt x="218986" y="132079"/>
                </a:lnTo>
                <a:lnTo>
                  <a:pt x="218846" y="132079"/>
                </a:lnTo>
                <a:lnTo>
                  <a:pt x="217766" y="137160"/>
                </a:lnTo>
                <a:lnTo>
                  <a:pt x="217589" y="138429"/>
                </a:lnTo>
                <a:lnTo>
                  <a:pt x="216090" y="143510"/>
                </a:lnTo>
                <a:lnTo>
                  <a:pt x="215074" y="146050"/>
                </a:lnTo>
                <a:close/>
              </a:path>
              <a:path w="221615" h="220979">
                <a:moveTo>
                  <a:pt x="36906" y="146050"/>
                </a:moveTo>
                <a:lnTo>
                  <a:pt x="36677" y="146050"/>
                </a:lnTo>
                <a:lnTo>
                  <a:pt x="36372" y="144779"/>
                </a:lnTo>
                <a:lnTo>
                  <a:pt x="36906" y="146050"/>
                </a:lnTo>
                <a:close/>
              </a:path>
              <a:path w="221615" h="220979">
                <a:moveTo>
                  <a:pt x="213826" y="149860"/>
                </a:moveTo>
                <a:lnTo>
                  <a:pt x="182537" y="149860"/>
                </a:lnTo>
                <a:lnTo>
                  <a:pt x="184657" y="144779"/>
                </a:lnTo>
                <a:lnTo>
                  <a:pt x="184365" y="146050"/>
                </a:lnTo>
                <a:lnTo>
                  <a:pt x="215074" y="146050"/>
                </a:lnTo>
                <a:lnTo>
                  <a:pt x="214566" y="147320"/>
                </a:lnTo>
                <a:lnTo>
                  <a:pt x="214325" y="148589"/>
                </a:lnTo>
                <a:lnTo>
                  <a:pt x="213826" y="149860"/>
                </a:lnTo>
                <a:close/>
              </a:path>
              <a:path w="221615" h="220979">
                <a:moveTo>
                  <a:pt x="38950" y="149860"/>
                </a:moveTo>
                <a:lnTo>
                  <a:pt x="38506" y="149860"/>
                </a:lnTo>
                <a:lnTo>
                  <a:pt x="38176" y="148589"/>
                </a:lnTo>
                <a:lnTo>
                  <a:pt x="38950" y="149860"/>
                </a:lnTo>
                <a:close/>
              </a:path>
              <a:path w="221615" h="220979">
                <a:moveTo>
                  <a:pt x="209181" y="160020"/>
                </a:moveTo>
                <a:lnTo>
                  <a:pt x="176098" y="160020"/>
                </a:lnTo>
                <a:lnTo>
                  <a:pt x="178777" y="156210"/>
                </a:lnTo>
                <a:lnTo>
                  <a:pt x="178396" y="156210"/>
                </a:lnTo>
                <a:lnTo>
                  <a:pt x="180898" y="152400"/>
                </a:lnTo>
                <a:lnTo>
                  <a:pt x="180543" y="152400"/>
                </a:lnTo>
                <a:lnTo>
                  <a:pt x="182867" y="148589"/>
                </a:lnTo>
                <a:lnTo>
                  <a:pt x="182537" y="149860"/>
                </a:lnTo>
                <a:lnTo>
                  <a:pt x="213826" y="149860"/>
                </a:lnTo>
                <a:lnTo>
                  <a:pt x="212331" y="153670"/>
                </a:lnTo>
                <a:lnTo>
                  <a:pt x="210400" y="157479"/>
                </a:lnTo>
                <a:lnTo>
                  <a:pt x="209181" y="160020"/>
                </a:lnTo>
                <a:close/>
              </a:path>
              <a:path w="221615" h="220979">
                <a:moveTo>
                  <a:pt x="45491" y="160020"/>
                </a:moveTo>
                <a:lnTo>
                  <a:pt x="44945" y="160020"/>
                </a:lnTo>
                <a:lnTo>
                  <a:pt x="44538" y="158750"/>
                </a:lnTo>
                <a:lnTo>
                  <a:pt x="45491" y="160020"/>
                </a:lnTo>
                <a:close/>
              </a:path>
              <a:path w="221615" h="220979">
                <a:moveTo>
                  <a:pt x="207962" y="162560"/>
                </a:moveTo>
                <a:lnTo>
                  <a:pt x="173647" y="162560"/>
                </a:lnTo>
                <a:lnTo>
                  <a:pt x="176504" y="158750"/>
                </a:lnTo>
                <a:lnTo>
                  <a:pt x="176098" y="160020"/>
                </a:lnTo>
                <a:lnTo>
                  <a:pt x="209181" y="160020"/>
                </a:lnTo>
                <a:lnTo>
                  <a:pt x="207962" y="162560"/>
                </a:lnTo>
                <a:close/>
              </a:path>
              <a:path w="221615" h="220979">
                <a:moveTo>
                  <a:pt x="61696" y="176529"/>
                </a:moveTo>
                <a:lnTo>
                  <a:pt x="21666" y="176529"/>
                </a:lnTo>
                <a:lnTo>
                  <a:pt x="18973" y="172720"/>
                </a:lnTo>
                <a:lnTo>
                  <a:pt x="16078" y="167639"/>
                </a:lnTo>
                <a:lnTo>
                  <a:pt x="13398" y="162560"/>
                </a:lnTo>
                <a:lnTo>
                  <a:pt x="46964" y="162560"/>
                </a:lnTo>
                <a:lnTo>
                  <a:pt x="49987" y="165100"/>
                </a:lnTo>
                <a:lnTo>
                  <a:pt x="49529" y="165100"/>
                </a:lnTo>
                <a:lnTo>
                  <a:pt x="52717" y="168910"/>
                </a:lnTo>
                <a:lnTo>
                  <a:pt x="53361" y="168910"/>
                </a:lnTo>
                <a:lnTo>
                  <a:pt x="55587" y="171450"/>
                </a:lnTo>
                <a:lnTo>
                  <a:pt x="56248" y="171450"/>
                </a:lnTo>
                <a:lnTo>
                  <a:pt x="58585" y="173989"/>
                </a:lnTo>
                <a:lnTo>
                  <a:pt x="59266" y="173989"/>
                </a:lnTo>
                <a:lnTo>
                  <a:pt x="61696" y="176529"/>
                </a:lnTo>
                <a:close/>
              </a:path>
              <a:path w="221615" h="220979">
                <a:moveTo>
                  <a:pt x="204241" y="168910"/>
                </a:moveTo>
                <a:lnTo>
                  <a:pt x="168313" y="168910"/>
                </a:lnTo>
                <a:lnTo>
                  <a:pt x="171513" y="165100"/>
                </a:lnTo>
                <a:lnTo>
                  <a:pt x="171056" y="165100"/>
                </a:lnTo>
                <a:lnTo>
                  <a:pt x="174078" y="162560"/>
                </a:lnTo>
                <a:lnTo>
                  <a:pt x="207632" y="162560"/>
                </a:lnTo>
                <a:lnTo>
                  <a:pt x="204965" y="167639"/>
                </a:lnTo>
                <a:lnTo>
                  <a:pt x="204241" y="168910"/>
                </a:lnTo>
                <a:close/>
              </a:path>
              <a:path w="221615" h="220979">
                <a:moveTo>
                  <a:pt x="53361" y="168910"/>
                </a:moveTo>
                <a:lnTo>
                  <a:pt x="52717" y="168910"/>
                </a:lnTo>
                <a:lnTo>
                  <a:pt x="52247" y="167639"/>
                </a:lnTo>
                <a:lnTo>
                  <a:pt x="53361" y="168910"/>
                </a:lnTo>
                <a:close/>
              </a:path>
              <a:path w="221615" h="220979">
                <a:moveTo>
                  <a:pt x="202793" y="171450"/>
                </a:moveTo>
                <a:lnTo>
                  <a:pt x="165455" y="171450"/>
                </a:lnTo>
                <a:lnTo>
                  <a:pt x="168795" y="167639"/>
                </a:lnTo>
                <a:lnTo>
                  <a:pt x="168313" y="168910"/>
                </a:lnTo>
                <a:lnTo>
                  <a:pt x="204241" y="168910"/>
                </a:lnTo>
                <a:lnTo>
                  <a:pt x="202793" y="171450"/>
                </a:lnTo>
                <a:close/>
              </a:path>
              <a:path w="221615" h="220979">
                <a:moveTo>
                  <a:pt x="56248" y="171450"/>
                </a:moveTo>
                <a:lnTo>
                  <a:pt x="55587" y="171450"/>
                </a:lnTo>
                <a:lnTo>
                  <a:pt x="55079" y="170179"/>
                </a:lnTo>
                <a:lnTo>
                  <a:pt x="56248" y="171450"/>
                </a:lnTo>
                <a:close/>
              </a:path>
              <a:path w="221615" h="220979">
                <a:moveTo>
                  <a:pt x="201172" y="173989"/>
                </a:moveTo>
                <a:lnTo>
                  <a:pt x="162458" y="173989"/>
                </a:lnTo>
                <a:lnTo>
                  <a:pt x="165963" y="170179"/>
                </a:lnTo>
                <a:lnTo>
                  <a:pt x="165455" y="171450"/>
                </a:lnTo>
                <a:lnTo>
                  <a:pt x="202793" y="171450"/>
                </a:lnTo>
                <a:lnTo>
                  <a:pt x="202069" y="172720"/>
                </a:lnTo>
                <a:lnTo>
                  <a:pt x="201172" y="173989"/>
                </a:lnTo>
                <a:close/>
              </a:path>
              <a:path w="221615" h="220979">
                <a:moveTo>
                  <a:pt x="59266" y="173989"/>
                </a:moveTo>
                <a:lnTo>
                  <a:pt x="58585" y="173989"/>
                </a:lnTo>
                <a:lnTo>
                  <a:pt x="58051" y="172720"/>
                </a:lnTo>
                <a:lnTo>
                  <a:pt x="59266" y="173989"/>
                </a:lnTo>
                <a:close/>
              </a:path>
              <a:path w="221615" h="220979">
                <a:moveTo>
                  <a:pt x="199377" y="176529"/>
                </a:moveTo>
                <a:lnTo>
                  <a:pt x="159346" y="176529"/>
                </a:lnTo>
                <a:lnTo>
                  <a:pt x="162991" y="172720"/>
                </a:lnTo>
                <a:lnTo>
                  <a:pt x="162458" y="173989"/>
                </a:lnTo>
                <a:lnTo>
                  <a:pt x="201172" y="173989"/>
                </a:lnTo>
                <a:lnTo>
                  <a:pt x="199377" y="176529"/>
                </a:lnTo>
                <a:close/>
              </a:path>
              <a:path w="221615" h="220979">
                <a:moveTo>
                  <a:pt x="86448" y="187960"/>
                </a:moveTo>
                <a:lnTo>
                  <a:pt x="32042" y="187960"/>
                </a:lnTo>
                <a:lnTo>
                  <a:pt x="28854" y="184150"/>
                </a:lnTo>
                <a:lnTo>
                  <a:pt x="25361" y="180339"/>
                </a:lnTo>
                <a:lnTo>
                  <a:pt x="22072" y="176529"/>
                </a:lnTo>
                <a:lnTo>
                  <a:pt x="61696" y="176529"/>
                </a:lnTo>
                <a:lnTo>
                  <a:pt x="61150" y="175260"/>
                </a:lnTo>
                <a:lnTo>
                  <a:pt x="64922" y="177800"/>
                </a:lnTo>
                <a:lnTo>
                  <a:pt x="64350" y="177800"/>
                </a:lnTo>
                <a:lnTo>
                  <a:pt x="68262" y="180339"/>
                </a:lnTo>
                <a:lnTo>
                  <a:pt x="67678" y="180339"/>
                </a:lnTo>
                <a:lnTo>
                  <a:pt x="71716" y="182879"/>
                </a:lnTo>
                <a:lnTo>
                  <a:pt x="73183" y="182879"/>
                </a:lnTo>
                <a:lnTo>
                  <a:pt x="75260" y="184150"/>
                </a:lnTo>
                <a:lnTo>
                  <a:pt x="74625" y="184150"/>
                </a:lnTo>
                <a:lnTo>
                  <a:pt x="78892" y="185420"/>
                </a:lnTo>
                <a:lnTo>
                  <a:pt x="78257" y="185420"/>
                </a:lnTo>
                <a:lnTo>
                  <a:pt x="82626" y="186689"/>
                </a:lnTo>
                <a:lnTo>
                  <a:pt x="81965" y="186689"/>
                </a:lnTo>
                <a:lnTo>
                  <a:pt x="86448" y="187960"/>
                </a:lnTo>
                <a:close/>
              </a:path>
              <a:path w="221615" h="220979">
                <a:moveTo>
                  <a:pt x="193353" y="182879"/>
                </a:moveTo>
                <a:lnTo>
                  <a:pt x="149326" y="182879"/>
                </a:lnTo>
                <a:lnTo>
                  <a:pt x="153365" y="180339"/>
                </a:lnTo>
                <a:lnTo>
                  <a:pt x="152780" y="180339"/>
                </a:lnTo>
                <a:lnTo>
                  <a:pt x="156692" y="177800"/>
                </a:lnTo>
                <a:lnTo>
                  <a:pt x="156121" y="177800"/>
                </a:lnTo>
                <a:lnTo>
                  <a:pt x="159893" y="175260"/>
                </a:lnTo>
                <a:lnTo>
                  <a:pt x="159346" y="176529"/>
                </a:lnTo>
                <a:lnTo>
                  <a:pt x="198970" y="176529"/>
                </a:lnTo>
                <a:lnTo>
                  <a:pt x="195681" y="180339"/>
                </a:lnTo>
                <a:lnTo>
                  <a:pt x="193353" y="182879"/>
                </a:lnTo>
                <a:close/>
              </a:path>
              <a:path w="221615" h="220979">
                <a:moveTo>
                  <a:pt x="73183" y="182879"/>
                </a:moveTo>
                <a:lnTo>
                  <a:pt x="71716" y="182879"/>
                </a:lnTo>
                <a:lnTo>
                  <a:pt x="71107" y="181610"/>
                </a:lnTo>
                <a:lnTo>
                  <a:pt x="73183" y="182879"/>
                </a:lnTo>
                <a:close/>
              </a:path>
              <a:path w="221615" h="220979">
                <a:moveTo>
                  <a:pt x="189001" y="187960"/>
                </a:moveTo>
                <a:lnTo>
                  <a:pt x="134594" y="187960"/>
                </a:lnTo>
                <a:lnTo>
                  <a:pt x="139077" y="186689"/>
                </a:lnTo>
                <a:lnTo>
                  <a:pt x="138417" y="186689"/>
                </a:lnTo>
                <a:lnTo>
                  <a:pt x="142786" y="185420"/>
                </a:lnTo>
                <a:lnTo>
                  <a:pt x="142138" y="185420"/>
                </a:lnTo>
                <a:lnTo>
                  <a:pt x="146418" y="184150"/>
                </a:lnTo>
                <a:lnTo>
                  <a:pt x="145783" y="184150"/>
                </a:lnTo>
                <a:lnTo>
                  <a:pt x="149936" y="181610"/>
                </a:lnTo>
                <a:lnTo>
                  <a:pt x="149326" y="182879"/>
                </a:lnTo>
                <a:lnTo>
                  <a:pt x="193353" y="182879"/>
                </a:lnTo>
                <a:lnTo>
                  <a:pt x="192189" y="184150"/>
                </a:lnTo>
                <a:lnTo>
                  <a:pt x="189001" y="187960"/>
                </a:lnTo>
                <a:close/>
              </a:path>
              <a:path w="221615" h="220979">
                <a:moveTo>
                  <a:pt x="98361" y="191770"/>
                </a:moveTo>
                <a:lnTo>
                  <a:pt x="35864" y="191770"/>
                </a:lnTo>
                <a:lnTo>
                  <a:pt x="32524" y="187960"/>
                </a:lnTo>
                <a:lnTo>
                  <a:pt x="85763" y="187960"/>
                </a:lnTo>
                <a:lnTo>
                  <a:pt x="90347" y="189229"/>
                </a:lnTo>
                <a:lnTo>
                  <a:pt x="89649" y="189229"/>
                </a:lnTo>
                <a:lnTo>
                  <a:pt x="94310" y="190500"/>
                </a:lnTo>
                <a:lnTo>
                  <a:pt x="93611" y="190500"/>
                </a:lnTo>
                <a:lnTo>
                  <a:pt x="98361" y="191770"/>
                </a:lnTo>
                <a:close/>
              </a:path>
              <a:path w="221615" h="220979">
                <a:moveTo>
                  <a:pt x="168198" y="204470"/>
                </a:moveTo>
                <a:lnTo>
                  <a:pt x="52844" y="204470"/>
                </a:lnTo>
                <a:lnTo>
                  <a:pt x="48361" y="201929"/>
                </a:lnTo>
                <a:lnTo>
                  <a:pt x="44043" y="198120"/>
                </a:lnTo>
                <a:lnTo>
                  <a:pt x="40398" y="195579"/>
                </a:lnTo>
                <a:lnTo>
                  <a:pt x="36372" y="191770"/>
                </a:lnTo>
                <a:lnTo>
                  <a:pt x="122681" y="191770"/>
                </a:lnTo>
                <a:lnTo>
                  <a:pt x="127431" y="190500"/>
                </a:lnTo>
                <a:lnTo>
                  <a:pt x="126733" y="190500"/>
                </a:lnTo>
                <a:lnTo>
                  <a:pt x="131394" y="189229"/>
                </a:lnTo>
                <a:lnTo>
                  <a:pt x="130695" y="189229"/>
                </a:lnTo>
                <a:lnTo>
                  <a:pt x="135267" y="187960"/>
                </a:lnTo>
                <a:lnTo>
                  <a:pt x="188518" y="187960"/>
                </a:lnTo>
                <a:lnTo>
                  <a:pt x="184670" y="191770"/>
                </a:lnTo>
                <a:lnTo>
                  <a:pt x="180644" y="195579"/>
                </a:lnTo>
                <a:lnTo>
                  <a:pt x="176999" y="198120"/>
                </a:lnTo>
                <a:lnTo>
                  <a:pt x="172681" y="201929"/>
                </a:lnTo>
                <a:lnTo>
                  <a:pt x="168198" y="204470"/>
                </a:lnTo>
                <a:close/>
              </a:path>
              <a:path w="221615" h="220979">
                <a:moveTo>
                  <a:pt x="102463" y="191770"/>
                </a:moveTo>
                <a:lnTo>
                  <a:pt x="98361" y="191770"/>
                </a:lnTo>
                <a:lnTo>
                  <a:pt x="97650" y="190500"/>
                </a:lnTo>
                <a:lnTo>
                  <a:pt x="102463" y="191770"/>
                </a:lnTo>
                <a:close/>
              </a:path>
              <a:path w="221615" h="220979">
                <a:moveTo>
                  <a:pt x="122681" y="191770"/>
                </a:moveTo>
                <a:lnTo>
                  <a:pt x="118567" y="191770"/>
                </a:lnTo>
                <a:lnTo>
                  <a:pt x="123393" y="190500"/>
                </a:lnTo>
                <a:lnTo>
                  <a:pt x="122681" y="191770"/>
                </a:lnTo>
                <a:close/>
              </a:path>
              <a:path w="221615" h="220979">
                <a:moveTo>
                  <a:pt x="163575" y="207010"/>
                </a:moveTo>
                <a:lnTo>
                  <a:pt x="57467" y="207010"/>
                </a:lnTo>
                <a:lnTo>
                  <a:pt x="53428" y="204470"/>
                </a:lnTo>
                <a:lnTo>
                  <a:pt x="167614" y="204470"/>
                </a:lnTo>
                <a:lnTo>
                  <a:pt x="163575" y="207010"/>
                </a:lnTo>
                <a:close/>
              </a:path>
              <a:path w="221615" h="220979">
                <a:moveTo>
                  <a:pt x="138506" y="217170"/>
                </a:moveTo>
                <a:lnTo>
                  <a:pt x="82537" y="217170"/>
                </a:lnTo>
                <a:lnTo>
                  <a:pt x="77965" y="215900"/>
                </a:lnTo>
                <a:lnTo>
                  <a:pt x="72809" y="214629"/>
                </a:lnTo>
                <a:lnTo>
                  <a:pt x="72148" y="213360"/>
                </a:lnTo>
                <a:lnTo>
                  <a:pt x="67767" y="212089"/>
                </a:lnTo>
                <a:lnTo>
                  <a:pt x="62229" y="209550"/>
                </a:lnTo>
                <a:lnTo>
                  <a:pt x="58077" y="207010"/>
                </a:lnTo>
                <a:lnTo>
                  <a:pt x="162966" y="207010"/>
                </a:lnTo>
                <a:lnTo>
                  <a:pt x="158813" y="209550"/>
                </a:lnTo>
                <a:lnTo>
                  <a:pt x="153263" y="212089"/>
                </a:lnTo>
                <a:lnTo>
                  <a:pt x="148894" y="213360"/>
                </a:lnTo>
                <a:lnTo>
                  <a:pt x="148234" y="214629"/>
                </a:lnTo>
                <a:lnTo>
                  <a:pt x="143078" y="215900"/>
                </a:lnTo>
                <a:lnTo>
                  <a:pt x="138506" y="217170"/>
                </a:lnTo>
                <a:close/>
              </a:path>
              <a:path w="221615" h="220979">
                <a:moveTo>
                  <a:pt x="127711" y="219710"/>
                </a:moveTo>
                <a:lnTo>
                  <a:pt x="93332" y="219710"/>
                </a:lnTo>
                <a:lnTo>
                  <a:pt x="87883" y="218439"/>
                </a:lnTo>
                <a:lnTo>
                  <a:pt x="83223" y="217170"/>
                </a:lnTo>
                <a:lnTo>
                  <a:pt x="137820" y="217170"/>
                </a:lnTo>
                <a:lnTo>
                  <a:pt x="133159" y="218439"/>
                </a:lnTo>
                <a:lnTo>
                  <a:pt x="127711" y="219710"/>
                </a:lnTo>
                <a:close/>
              </a:path>
              <a:path w="221615" h="220979">
                <a:moveTo>
                  <a:pt x="116560" y="220979"/>
                </a:moveTo>
                <a:lnTo>
                  <a:pt x="104482" y="220979"/>
                </a:lnTo>
                <a:lnTo>
                  <a:pt x="99580" y="219710"/>
                </a:lnTo>
                <a:lnTo>
                  <a:pt x="121462" y="219710"/>
                </a:lnTo>
                <a:lnTo>
                  <a:pt x="116560" y="220979"/>
                </a:lnTo>
                <a:close/>
              </a:path>
            </a:pathLst>
          </a:custGeom>
          <a:solidFill>
            <a:srgbClr val="056255"/>
          </a:solidFill>
        </p:spPr>
        <p:txBody>
          <a:bodyPr wrap="square" lIns="0" tIns="0" rIns="0" bIns="0" rtlCol="0"/>
          <a:lstStyle/>
          <a:p>
            <a:endParaRPr>
              <a:latin typeface="楷体" panose="02010609060101010101" charset="-122"/>
              <a:ea typeface="楷体" panose="02010609060101010101" charset="-122"/>
            </a:endParaRPr>
          </a:p>
        </p:txBody>
      </p:sp>
      <p:sp>
        <p:nvSpPr>
          <p:cNvPr id="39" name="object 39"/>
          <p:cNvSpPr/>
          <p:nvPr/>
        </p:nvSpPr>
        <p:spPr>
          <a:xfrm>
            <a:off x="9117317" y="3873931"/>
            <a:ext cx="1135202" cy="387172"/>
          </a:xfrm>
          <a:prstGeom prst="rect">
            <a:avLst/>
          </a:prstGeom>
          <a:blipFill>
            <a:blip r:embed="rId19"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40" name="object 40"/>
          <p:cNvSpPr txBox="1"/>
          <p:nvPr/>
        </p:nvSpPr>
        <p:spPr>
          <a:xfrm>
            <a:off x="9121584" y="3902329"/>
            <a:ext cx="1450340" cy="1520190"/>
          </a:xfrm>
          <a:prstGeom prst="rect">
            <a:avLst/>
          </a:prstGeom>
        </p:spPr>
        <p:txBody>
          <a:bodyPr vert="horz" wrap="square" lIns="0" tIns="0" rIns="0" bIns="0" rtlCol="0">
            <a:spAutoFit/>
          </a:bodyPr>
          <a:lstStyle/>
          <a:p>
            <a:pPr marL="12700" algn="just">
              <a:lnSpc>
                <a:spcPct val="100000"/>
              </a:lnSpc>
            </a:pPr>
            <a:r>
              <a:rPr sz="2000" dirty="0">
                <a:solidFill>
                  <a:srgbClr val="C00000"/>
                </a:solidFill>
                <a:latin typeface="楷体" panose="02010609060101010101" charset="-122"/>
                <a:ea typeface="楷体" panose="02010609060101010101" charset="-122"/>
                <a:cs typeface="楷体" panose="02010609060101010101" charset="-122"/>
              </a:rPr>
              <a:t>第9步</a:t>
            </a:r>
            <a:endParaRPr sz="2000">
              <a:latin typeface="楷体" panose="02010609060101010101" charset="-122"/>
              <a:ea typeface="楷体" panose="02010609060101010101" charset="-122"/>
              <a:cs typeface="楷体" panose="02010609060101010101" charset="-122"/>
            </a:endParaRPr>
          </a:p>
          <a:p>
            <a:pPr marL="65405" marR="5080" algn="just">
              <a:lnSpc>
                <a:spcPct val="100000"/>
              </a:lnSpc>
              <a:spcBef>
                <a:spcPts val="900"/>
              </a:spcBef>
            </a:pPr>
            <a:r>
              <a:rPr sz="1200" dirty="0">
                <a:latin typeface="楷体" panose="02010609060101010101" charset="-122"/>
                <a:ea typeface="楷体" panose="02010609060101010101" charset="-122"/>
                <a:cs typeface="楷体" panose="02010609060101010101" charset="-122"/>
              </a:rPr>
              <a:t>参加远程单独笔试的  考生，按照学校远程  复试操作指南要求，  在规定时间内完成笔  试并在指定系统提交  笔试考卷。</a:t>
            </a:r>
            <a:endParaRPr sz="1200">
              <a:latin typeface="楷体" panose="02010609060101010101" charset="-122"/>
              <a:ea typeface="楷体" panose="02010609060101010101" charset="-122"/>
              <a:cs typeface="楷体" panose="02010609060101010101" charset="-122"/>
            </a:endParaRPr>
          </a:p>
        </p:txBody>
      </p:sp>
      <p:sp>
        <p:nvSpPr>
          <p:cNvPr id="41" name="object 41"/>
          <p:cNvSpPr/>
          <p:nvPr/>
        </p:nvSpPr>
        <p:spPr>
          <a:xfrm>
            <a:off x="8927338" y="3636479"/>
            <a:ext cx="221200" cy="1734515"/>
          </a:xfrm>
          <a:prstGeom prst="rect">
            <a:avLst/>
          </a:prstGeom>
          <a:blipFill>
            <a:blip r:embed="rId20"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42" name="object 42"/>
          <p:cNvSpPr/>
          <p:nvPr/>
        </p:nvSpPr>
        <p:spPr>
          <a:xfrm>
            <a:off x="10852404" y="3617976"/>
            <a:ext cx="309880" cy="276225"/>
          </a:xfrm>
          <a:custGeom>
            <a:avLst/>
            <a:gdLst/>
            <a:ahLst/>
            <a:cxnLst/>
            <a:rect l="l" t="t" r="r" b="b"/>
            <a:pathLst>
              <a:path w="309879" h="276225">
                <a:moveTo>
                  <a:pt x="172212" y="275844"/>
                </a:moveTo>
                <a:lnTo>
                  <a:pt x="0" y="275844"/>
                </a:lnTo>
                <a:lnTo>
                  <a:pt x="137160" y="137160"/>
                </a:lnTo>
                <a:lnTo>
                  <a:pt x="0" y="0"/>
                </a:lnTo>
                <a:lnTo>
                  <a:pt x="172212" y="0"/>
                </a:lnTo>
                <a:lnTo>
                  <a:pt x="309372" y="137160"/>
                </a:lnTo>
                <a:lnTo>
                  <a:pt x="172212" y="275844"/>
                </a:lnTo>
                <a:close/>
              </a:path>
            </a:pathLst>
          </a:custGeom>
          <a:solidFill>
            <a:srgbClr val="056255"/>
          </a:solidFill>
        </p:spPr>
        <p:txBody>
          <a:bodyPr wrap="square" lIns="0" tIns="0" rIns="0" bIns="0" rtlCol="0"/>
          <a:lstStyle/>
          <a:p>
            <a:endParaRPr>
              <a:latin typeface="楷体" panose="02010609060101010101" charset="-122"/>
              <a:ea typeface="楷体" panose="02010609060101010101" charset="-122"/>
            </a:endParaRPr>
          </a:p>
        </p:txBody>
      </p:sp>
      <p:sp>
        <p:nvSpPr>
          <p:cNvPr id="43" name="object 43"/>
          <p:cNvSpPr/>
          <p:nvPr/>
        </p:nvSpPr>
        <p:spPr>
          <a:xfrm>
            <a:off x="10839386" y="3605695"/>
            <a:ext cx="335915" cy="300355"/>
          </a:xfrm>
          <a:custGeom>
            <a:avLst/>
            <a:gdLst/>
            <a:ahLst/>
            <a:cxnLst/>
            <a:rect l="l" t="t" r="r" b="b"/>
            <a:pathLst>
              <a:path w="335915" h="300354">
                <a:moveTo>
                  <a:pt x="132048" y="150044"/>
                </a:moveTo>
                <a:lnTo>
                  <a:pt x="3682" y="21678"/>
                </a:lnTo>
                <a:lnTo>
                  <a:pt x="0" y="11798"/>
                </a:lnTo>
                <a:lnTo>
                  <a:pt x="482" y="9118"/>
                </a:lnTo>
                <a:lnTo>
                  <a:pt x="12661" y="0"/>
                </a:lnTo>
                <a:lnTo>
                  <a:pt x="185343" y="0"/>
                </a:lnTo>
                <a:lnTo>
                  <a:pt x="187820" y="241"/>
                </a:lnTo>
                <a:lnTo>
                  <a:pt x="190207" y="965"/>
                </a:lnTo>
                <a:lnTo>
                  <a:pt x="192404" y="2133"/>
                </a:lnTo>
                <a:lnTo>
                  <a:pt x="194322" y="3721"/>
                </a:lnTo>
                <a:lnTo>
                  <a:pt x="21640" y="3721"/>
                </a:lnTo>
                <a:lnTo>
                  <a:pt x="12661" y="25400"/>
                </a:lnTo>
                <a:lnTo>
                  <a:pt x="43321" y="25400"/>
                </a:lnTo>
                <a:lnTo>
                  <a:pt x="158991" y="141058"/>
                </a:lnTo>
                <a:lnTo>
                  <a:pt x="141033" y="141058"/>
                </a:lnTo>
                <a:lnTo>
                  <a:pt x="132048" y="150044"/>
                </a:lnTo>
                <a:close/>
              </a:path>
              <a:path w="335915" h="300354">
                <a:moveTo>
                  <a:pt x="43321" y="25400"/>
                </a:moveTo>
                <a:lnTo>
                  <a:pt x="12661" y="25400"/>
                </a:lnTo>
                <a:lnTo>
                  <a:pt x="21640" y="3721"/>
                </a:lnTo>
                <a:lnTo>
                  <a:pt x="43321" y="25400"/>
                </a:lnTo>
                <a:close/>
              </a:path>
              <a:path w="335915" h="300354">
                <a:moveTo>
                  <a:pt x="180085" y="25400"/>
                </a:moveTo>
                <a:lnTo>
                  <a:pt x="43321" y="25400"/>
                </a:lnTo>
                <a:lnTo>
                  <a:pt x="21640" y="3721"/>
                </a:lnTo>
                <a:lnTo>
                  <a:pt x="194322" y="3721"/>
                </a:lnTo>
                <a:lnTo>
                  <a:pt x="212282" y="21678"/>
                </a:lnTo>
                <a:lnTo>
                  <a:pt x="176364" y="21678"/>
                </a:lnTo>
                <a:lnTo>
                  <a:pt x="180085" y="25400"/>
                </a:lnTo>
                <a:close/>
              </a:path>
              <a:path w="335915" h="300354">
                <a:moveTo>
                  <a:pt x="304730" y="150044"/>
                </a:moveTo>
                <a:lnTo>
                  <a:pt x="176364" y="21678"/>
                </a:lnTo>
                <a:lnTo>
                  <a:pt x="185343" y="25400"/>
                </a:lnTo>
                <a:lnTo>
                  <a:pt x="216003" y="25400"/>
                </a:lnTo>
                <a:lnTo>
                  <a:pt x="331673" y="141058"/>
                </a:lnTo>
                <a:lnTo>
                  <a:pt x="313715" y="141058"/>
                </a:lnTo>
                <a:lnTo>
                  <a:pt x="304730" y="150044"/>
                </a:lnTo>
                <a:close/>
              </a:path>
              <a:path w="335915" h="300354">
                <a:moveTo>
                  <a:pt x="216003" y="25400"/>
                </a:moveTo>
                <a:lnTo>
                  <a:pt x="185343" y="25400"/>
                </a:lnTo>
                <a:lnTo>
                  <a:pt x="176364" y="21678"/>
                </a:lnTo>
                <a:lnTo>
                  <a:pt x="212282" y="21678"/>
                </a:lnTo>
                <a:lnTo>
                  <a:pt x="216003" y="25400"/>
                </a:lnTo>
                <a:close/>
              </a:path>
              <a:path w="335915" h="300354">
                <a:moveTo>
                  <a:pt x="141033" y="159029"/>
                </a:moveTo>
                <a:lnTo>
                  <a:pt x="132054" y="150037"/>
                </a:lnTo>
                <a:lnTo>
                  <a:pt x="141033" y="141058"/>
                </a:lnTo>
                <a:lnTo>
                  <a:pt x="141033" y="159029"/>
                </a:lnTo>
                <a:close/>
              </a:path>
              <a:path w="335915" h="300354">
                <a:moveTo>
                  <a:pt x="158991" y="159029"/>
                </a:moveTo>
                <a:lnTo>
                  <a:pt x="141033" y="159029"/>
                </a:lnTo>
                <a:lnTo>
                  <a:pt x="141033" y="141058"/>
                </a:lnTo>
                <a:lnTo>
                  <a:pt x="158991" y="141058"/>
                </a:lnTo>
                <a:lnTo>
                  <a:pt x="160566" y="142989"/>
                </a:lnTo>
                <a:lnTo>
                  <a:pt x="161747" y="145186"/>
                </a:lnTo>
                <a:lnTo>
                  <a:pt x="162471" y="147561"/>
                </a:lnTo>
                <a:lnTo>
                  <a:pt x="162711" y="150044"/>
                </a:lnTo>
                <a:lnTo>
                  <a:pt x="162471" y="152526"/>
                </a:lnTo>
                <a:lnTo>
                  <a:pt x="161747" y="154901"/>
                </a:lnTo>
                <a:lnTo>
                  <a:pt x="160566" y="157099"/>
                </a:lnTo>
                <a:lnTo>
                  <a:pt x="158991" y="159029"/>
                </a:lnTo>
                <a:close/>
              </a:path>
              <a:path w="335915" h="300354">
                <a:moveTo>
                  <a:pt x="313715" y="159029"/>
                </a:moveTo>
                <a:lnTo>
                  <a:pt x="304736" y="150037"/>
                </a:lnTo>
                <a:lnTo>
                  <a:pt x="313715" y="141058"/>
                </a:lnTo>
                <a:lnTo>
                  <a:pt x="313715" y="159029"/>
                </a:lnTo>
                <a:close/>
              </a:path>
              <a:path w="335915" h="300354">
                <a:moveTo>
                  <a:pt x="331673" y="159029"/>
                </a:moveTo>
                <a:lnTo>
                  <a:pt x="313715" y="159029"/>
                </a:lnTo>
                <a:lnTo>
                  <a:pt x="313715" y="141058"/>
                </a:lnTo>
                <a:lnTo>
                  <a:pt x="331673" y="141058"/>
                </a:lnTo>
                <a:lnTo>
                  <a:pt x="333248" y="142989"/>
                </a:lnTo>
                <a:lnTo>
                  <a:pt x="334429" y="145186"/>
                </a:lnTo>
                <a:lnTo>
                  <a:pt x="335152" y="147561"/>
                </a:lnTo>
                <a:lnTo>
                  <a:pt x="335393" y="150044"/>
                </a:lnTo>
                <a:lnTo>
                  <a:pt x="335152" y="152526"/>
                </a:lnTo>
                <a:lnTo>
                  <a:pt x="334429" y="154901"/>
                </a:lnTo>
                <a:lnTo>
                  <a:pt x="333248" y="157099"/>
                </a:lnTo>
                <a:lnTo>
                  <a:pt x="331673" y="159029"/>
                </a:lnTo>
                <a:close/>
              </a:path>
              <a:path w="335915" h="300354">
                <a:moveTo>
                  <a:pt x="185343" y="300088"/>
                </a:moveTo>
                <a:lnTo>
                  <a:pt x="12661" y="300088"/>
                </a:lnTo>
                <a:lnTo>
                  <a:pt x="9969" y="299796"/>
                </a:lnTo>
                <a:lnTo>
                  <a:pt x="0" y="288289"/>
                </a:lnTo>
                <a:lnTo>
                  <a:pt x="101" y="285584"/>
                </a:lnTo>
                <a:lnTo>
                  <a:pt x="761" y="282955"/>
                </a:lnTo>
                <a:lnTo>
                  <a:pt x="1981" y="280517"/>
                </a:lnTo>
                <a:lnTo>
                  <a:pt x="3682" y="278409"/>
                </a:lnTo>
                <a:lnTo>
                  <a:pt x="132048" y="150044"/>
                </a:lnTo>
                <a:lnTo>
                  <a:pt x="141033" y="159029"/>
                </a:lnTo>
                <a:lnTo>
                  <a:pt x="158991" y="159029"/>
                </a:lnTo>
                <a:lnTo>
                  <a:pt x="43321" y="274688"/>
                </a:lnTo>
                <a:lnTo>
                  <a:pt x="12661" y="274688"/>
                </a:lnTo>
                <a:lnTo>
                  <a:pt x="21640" y="296367"/>
                </a:lnTo>
                <a:lnTo>
                  <a:pt x="194322" y="296367"/>
                </a:lnTo>
                <a:lnTo>
                  <a:pt x="192404" y="297954"/>
                </a:lnTo>
                <a:lnTo>
                  <a:pt x="190207" y="299123"/>
                </a:lnTo>
                <a:lnTo>
                  <a:pt x="187820" y="299847"/>
                </a:lnTo>
                <a:lnTo>
                  <a:pt x="185343" y="300088"/>
                </a:lnTo>
                <a:close/>
              </a:path>
              <a:path w="335915" h="300354">
                <a:moveTo>
                  <a:pt x="176364" y="278409"/>
                </a:moveTo>
                <a:lnTo>
                  <a:pt x="304730" y="150044"/>
                </a:lnTo>
                <a:lnTo>
                  <a:pt x="313715" y="159029"/>
                </a:lnTo>
                <a:lnTo>
                  <a:pt x="331673" y="159029"/>
                </a:lnTo>
                <a:lnTo>
                  <a:pt x="216003" y="274688"/>
                </a:lnTo>
                <a:lnTo>
                  <a:pt x="185343" y="274688"/>
                </a:lnTo>
                <a:lnTo>
                  <a:pt x="176364" y="278409"/>
                </a:lnTo>
                <a:close/>
              </a:path>
              <a:path w="335915" h="300354">
                <a:moveTo>
                  <a:pt x="21640" y="296367"/>
                </a:moveTo>
                <a:lnTo>
                  <a:pt x="12661" y="274688"/>
                </a:lnTo>
                <a:lnTo>
                  <a:pt x="43321" y="274688"/>
                </a:lnTo>
                <a:lnTo>
                  <a:pt x="21640" y="296367"/>
                </a:lnTo>
                <a:close/>
              </a:path>
              <a:path w="335915" h="300354">
                <a:moveTo>
                  <a:pt x="194322" y="296367"/>
                </a:moveTo>
                <a:lnTo>
                  <a:pt x="21640" y="296367"/>
                </a:lnTo>
                <a:lnTo>
                  <a:pt x="43321" y="274688"/>
                </a:lnTo>
                <a:lnTo>
                  <a:pt x="180085" y="274688"/>
                </a:lnTo>
                <a:lnTo>
                  <a:pt x="176364" y="278409"/>
                </a:lnTo>
                <a:lnTo>
                  <a:pt x="212282" y="278409"/>
                </a:lnTo>
                <a:lnTo>
                  <a:pt x="194322" y="296367"/>
                </a:lnTo>
                <a:close/>
              </a:path>
              <a:path w="335915" h="300354">
                <a:moveTo>
                  <a:pt x="212282" y="278409"/>
                </a:moveTo>
                <a:lnTo>
                  <a:pt x="176364" y="278409"/>
                </a:lnTo>
                <a:lnTo>
                  <a:pt x="185343" y="274688"/>
                </a:lnTo>
                <a:lnTo>
                  <a:pt x="216003" y="274688"/>
                </a:lnTo>
                <a:lnTo>
                  <a:pt x="212282" y="278409"/>
                </a:lnTo>
                <a:close/>
              </a:path>
            </a:pathLst>
          </a:custGeom>
          <a:solidFill>
            <a:srgbClr val="385D89"/>
          </a:solidFill>
        </p:spPr>
        <p:txBody>
          <a:bodyPr wrap="square" lIns="0" tIns="0" rIns="0" bIns="0" rtlCol="0"/>
          <a:lstStyle/>
          <a:p>
            <a:endParaRPr>
              <a:latin typeface="楷体" panose="02010609060101010101" charset="-122"/>
              <a:ea typeface="楷体" panose="02010609060101010101" charset="-122"/>
            </a:endParaRPr>
          </a:p>
        </p:txBody>
      </p:sp>
      <p:sp>
        <p:nvSpPr>
          <p:cNvPr id="44" name="object 44"/>
          <p:cNvSpPr txBox="1"/>
          <p:nvPr/>
        </p:nvSpPr>
        <p:spPr>
          <a:xfrm>
            <a:off x="6270294" y="1903755"/>
            <a:ext cx="1397000" cy="1534160"/>
          </a:xfrm>
          <a:prstGeom prst="rect">
            <a:avLst/>
          </a:prstGeom>
        </p:spPr>
        <p:txBody>
          <a:bodyPr vert="horz" wrap="square" lIns="0" tIns="0" rIns="0" bIns="0" rtlCol="0">
            <a:spAutoFit/>
          </a:bodyPr>
          <a:lstStyle/>
          <a:p>
            <a:pPr marL="74295" algn="just">
              <a:lnSpc>
                <a:spcPct val="100000"/>
              </a:lnSpc>
            </a:pPr>
            <a:r>
              <a:rPr sz="2000" dirty="0">
                <a:solidFill>
                  <a:srgbClr val="C00000"/>
                </a:solidFill>
                <a:latin typeface="楷体" panose="02010609060101010101" charset="-122"/>
                <a:ea typeface="楷体" panose="02010609060101010101" charset="-122"/>
                <a:cs typeface="楷体" panose="02010609060101010101" charset="-122"/>
              </a:rPr>
              <a:t>第6步</a:t>
            </a:r>
            <a:endParaRPr sz="2000">
              <a:latin typeface="楷体" panose="02010609060101010101" charset="-122"/>
              <a:ea typeface="楷体" panose="02010609060101010101" charset="-122"/>
              <a:cs typeface="楷体" panose="02010609060101010101" charset="-122"/>
            </a:endParaRPr>
          </a:p>
          <a:p>
            <a:pPr marL="12700" marR="5080" algn="just">
              <a:lnSpc>
                <a:spcPct val="100000"/>
              </a:lnSpc>
              <a:spcBef>
                <a:spcPts val="925"/>
              </a:spcBef>
            </a:pPr>
            <a:r>
              <a:rPr sz="1200" dirty="0">
                <a:latin typeface="楷体" panose="02010609060101010101" charset="-122"/>
                <a:ea typeface="楷体" panose="02010609060101010101" charset="-122"/>
                <a:cs typeface="楷体" panose="02010609060101010101" charset="-122"/>
              </a:rPr>
              <a:t>按远程复试操作指南  调试“双机位”远程复试平台，提前调试设备；测试网络环境，熟悉笔试、面试等操作流程。</a:t>
            </a:r>
            <a:endParaRPr sz="1200">
              <a:latin typeface="楷体" panose="02010609060101010101" charset="-122"/>
              <a:ea typeface="楷体" panose="02010609060101010101" charset="-122"/>
              <a:cs typeface="楷体" panose="02010609060101010101" charset="-122"/>
            </a:endParaRPr>
          </a:p>
        </p:txBody>
      </p:sp>
      <p:sp>
        <p:nvSpPr>
          <p:cNvPr id="45" name="object 45"/>
          <p:cNvSpPr txBox="1"/>
          <p:nvPr/>
        </p:nvSpPr>
        <p:spPr>
          <a:xfrm>
            <a:off x="8014741" y="1865083"/>
            <a:ext cx="1701800" cy="1835150"/>
          </a:xfrm>
          <a:prstGeom prst="rect">
            <a:avLst/>
          </a:prstGeom>
        </p:spPr>
        <p:txBody>
          <a:bodyPr vert="horz" wrap="square" lIns="0" tIns="0" rIns="0" bIns="0" rtlCol="0">
            <a:spAutoFit/>
          </a:bodyPr>
          <a:lstStyle/>
          <a:p>
            <a:pPr marL="23495">
              <a:lnSpc>
                <a:spcPct val="100000"/>
              </a:lnSpc>
            </a:pPr>
            <a:r>
              <a:rPr sz="2000" dirty="0">
                <a:solidFill>
                  <a:srgbClr val="C00000"/>
                </a:solidFill>
                <a:latin typeface="楷体" panose="02010609060101010101" charset="-122"/>
                <a:ea typeface="楷体" panose="02010609060101010101" charset="-122"/>
                <a:cs typeface="楷体" panose="02010609060101010101" charset="-122"/>
              </a:rPr>
              <a:t>第8步</a:t>
            </a:r>
            <a:endParaRPr sz="2000">
              <a:latin typeface="楷体" panose="02010609060101010101" charset="-122"/>
              <a:ea typeface="楷体" panose="02010609060101010101" charset="-122"/>
              <a:cs typeface="楷体" panose="02010609060101010101" charset="-122"/>
            </a:endParaRPr>
          </a:p>
          <a:p>
            <a:pPr marL="12700" marR="5080">
              <a:lnSpc>
                <a:spcPct val="100000"/>
              </a:lnSpc>
              <a:spcBef>
                <a:spcPts val="500"/>
              </a:spcBef>
            </a:pPr>
            <a:r>
              <a:rPr sz="1200" dirty="0">
                <a:latin typeface="楷体" panose="02010609060101010101" charset="-122"/>
                <a:ea typeface="楷体" panose="02010609060101010101" charset="-122"/>
                <a:cs typeface="楷体" panose="02010609060101010101" charset="-122"/>
              </a:rPr>
              <a:t>每次笔试和面试正式开  始前，考生按要求配合  监考老师对笔试、面试  环境检查；配合监考老  师对每个考生进行“人  脸识别”和“人证识别”  身份核查，消除替考、  作弊。</a:t>
            </a:r>
            <a:endParaRPr sz="1200">
              <a:latin typeface="楷体" panose="02010609060101010101" charset="-122"/>
              <a:ea typeface="楷体" panose="02010609060101010101" charset="-122"/>
              <a:cs typeface="楷体" panose="02010609060101010101" charset="-122"/>
            </a:endParaRPr>
          </a:p>
        </p:txBody>
      </p:sp>
      <p:sp>
        <p:nvSpPr>
          <p:cNvPr id="46" name="object 46"/>
          <p:cNvSpPr txBox="1"/>
          <p:nvPr/>
        </p:nvSpPr>
        <p:spPr>
          <a:xfrm>
            <a:off x="7045045" y="3953408"/>
            <a:ext cx="1481455" cy="1327785"/>
          </a:xfrm>
          <a:prstGeom prst="rect">
            <a:avLst/>
          </a:prstGeom>
        </p:spPr>
        <p:txBody>
          <a:bodyPr vert="horz" wrap="square" lIns="0" tIns="0" rIns="0" bIns="0" rtlCol="0">
            <a:spAutoFit/>
          </a:bodyPr>
          <a:lstStyle/>
          <a:p>
            <a:pPr marL="12700">
              <a:lnSpc>
                <a:spcPct val="100000"/>
              </a:lnSpc>
            </a:pPr>
            <a:r>
              <a:rPr sz="2000" dirty="0">
                <a:solidFill>
                  <a:srgbClr val="C00000"/>
                </a:solidFill>
                <a:latin typeface="楷体" panose="02010609060101010101" charset="-122"/>
                <a:ea typeface="楷体" panose="02010609060101010101" charset="-122"/>
                <a:cs typeface="楷体" panose="02010609060101010101" charset="-122"/>
              </a:rPr>
              <a:t>第7步</a:t>
            </a:r>
            <a:endParaRPr sz="2000">
              <a:latin typeface="楷体" panose="02010609060101010101" charset="-122"/>
              <a:ea typeface="楷体" panose="02010609060101010101" charset="-122"/>
              <a:cs typeface="楷体" panose="02010609060101010101" charset="-122"/>
            </a:endParaRPr>
          </a:p>
          <a:p>
            <a:pPr marL="96520" marR="5080" algn="just">
              <a:lnSpc>
                <a:spcPct val="100000"/>
              </a:lnSpc>
              <a:spcBef>
                <a:spcPts val="825"/>
              </a:spcBef>
            </a:pPr>
            <a:r>
              <a:rPr sz="1200" dirty="0">
                <a:latin typeface="楷体" panose="02010609060101010101" charset="-122"/>
                <a:ea typeface="楷体" panose="02010609060101010101" charset="-122"/>
                <a:cs typeface="楷体" panose="02010609060101010101" charset="-122"/>
              </a:rPr>
              <a:t>考生按要求在规定时  间内，凭本人《准考  证》和有效居民身份  证参加远程笔试和远  程面试。</a:t>
            </a:r>
            <a:endParaRPr sz="1200">
              <a:latin typeface="楷体" panose="02010609060101010101" charset="-122"/>
              <a:ea typeface="楷体" panose="02010609060101010101" charset="-122"/>
              <a:cs typeface="楷体" panose="02010609060101010101" charset="-122"/>
            </a:endParaRPr>
          </a:p>
        </p:txBody>
      </p:sp>
      <p:sp>
        <p:nvSpPr>
          <p:cNvPr id="47" name="object 47"/>
          <p:cNvSpPr txBox="1"/>
          <p:nvPr/>
        </p:nvSpPr>
        <p:spPr>
          <a:xfrm>
            <a:off x="1104557" y="5931070"/>
            <a:ext cx="9987915" cy="589915"/>
          </a:xfrm>
          <a:prstGeom prst="rect">
            <a:avLst/>
          </a:prstGeom>
        </p:spPr>
        <p:txBody>
          <a:bodyPr vert="horz" wrap="square" lIns="0" tIns="0" rIns="0" bIns="0" rtlCol="0">
            <a:spAutoFit/>
          </a:bodyPr>
          <a:lstStyle/>
          <a:p>
            <a:pPr marL="12700" marR="5080">
              <a:lnSpc>
                <a:spcPct val="120000"/>
              </a:lnSpc>
            </a:pPr>
            <a:r>
              <a:rPr sz="1600" b="1" dirty="0">
                <a:latin typeface="楷体" panose="02010609060101010101" charset="-122"/>
                <a:ea typeface="楷体" panose="02010609060101010101" charset="-122"/>
                <a:cs typeface="楷体" panose="02010609060101010101" charset="-122"/>
              </a:rPr>
              <a:t>友情提示：</a:t>
            </a:r>
            <a:r>
              <a:rPr sz="1600" dirty="0">
                <a:latin typeface="楷体" panose="02010609060101010101" charset="-122"/>
                <a:ea typeface="楷体" panose="02010609060101010101" charset="-122"/>
                <a:cs typeface="楷体" panose="02010609060101010101" charset="-122"/>
              </a:rPr>
              <a:t>考生需按要求提前进入候考区，考生应按要求配合监考老师和复试小组秘书进行“人脸识别”身份</a:t>
            </a:r>
            <a:r>
              <a:rPr sz="1600" spc="-5" dirty="0">
                <a:latin typeface="楷体" panose="02010609060101010101" charset="-122"/>
                <a:ea typeface="楷体" panose="02010609060101010101" charset="-122"/>
                <a:cs typeface="楷体" panose="02010609060101010101" charset="-122"/>
              </a:rPr>
              <a:t>核  </a:t>
            </a:r>
            <a:r>
              <a:rPr sz="1600" dirty="0">
                <a:latin typeface="楷体" panose="02010609060101010101" charset="-122"/>
                <a:ea typeface="楷体" panose="02010609060101010101" charset="-122"/>
                <a:cs typeface="楷体" panose="02010609060101010101" charset="-122"/>
              </a:rPr>
              <a:t>验，考生面部应正对且</a:t>
            </a:r>
            <a:r>
              <a:rPr sz="1600" dirty="0">
                <a:solidFill>
                  <a:srgbClr val="585858"/>
                </a:solidFill>
                <a:latin typeface="楷体" panose="02010609060101010101" charset="-122"/>
                <a:ea typeface="楷体" panose="02010609060101010101" charset="-122"/>
                <a:cs typeface="楷体" panose="02010609060101010101" charset="-122"/>
              </a:rPr>
              <a:t>全程</a:t>
            </a:r>
            <a:r>
              <a:rPr sz="1600" b="1" dirty="0">
                <a:solidFill>
                  <a:srgbClr val="C00000"/>
                </a:solidFill>
                <a:latin typeface="楷体" panose="02010609060101010101" charset="-122"/>
                <a:ea typeface="楷体" panose="02010609060101010101" charset="-122"/>
                <a:cs typeface="楷体" panose="02010609060101010101" charset="-122"/>
              </a:rPr>
              <a:t>注视</a:t>
            </a:r>
            <a:r>
              <a:rPr sz="1600" dirty="0">
                <a:latin typeface="楷体" panose="02010609060101010101" charset="-122"/>
                <a:ea typeface="楷体" panose="02010609060101010101" charset="-122"/>
                <a:cs typeface="楷体" panose="02010609060101010101" charset="-122"/>
              </a:rPr>
              <a:t>【主机位】摄像头，视线不得离开。</a:t>
            </a:r>
            <a:endParaRPr sz="1600" dirty="0">
              <a:latin typeface="楷体" panose="02010609060101010101" charset="-122"/>
              <a:ea typeface="楷体" panose="02010609060101010101" charset="-122"/>
              <a:cs typeface="楷体" panose="02010609060101010101" charset="-122"/>
            </a:endParaRPr>
          </a:p>
        </p:txBody>
      </p:sp>
      <p:sp>
        <p:nvSpPr>
          <p:cNvPr id="48" name="object 48"/>
          <p:cNvSpPr/>
          <p:nvPr/>
        </p:nvSpPr>
        <p:spPr>
          <a:xfrm>
            <a:off x="9923221" y="1824951"/>
            <a:ext cx="1135202" cy="387172"/>
          </a:xfrm>
          <a:prstGeom prst="rect">
            <a:avLst/>
          </a:prstGeom>
          <a:blipFill>
            <a:blip r:embed="rId21"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49" name="object 49"/>
          <p:cNvSpPr/>
          <p:nvPr/>
        </p:nvSpPr>
        <p:spPr>
          <a:xfrm>
            <a:off x="9766058" y="1873173"/>
            <a:ext cx="0" cy="1854200"/>
          </a:xfrm>
          <a:custGeom>
            <a:avLst/>
            <a:gdLst/>
            <a:ahLst/>
            <a:cxnLst/>
            <a:rect l="l" t="t" r="r" b="b"/>
            <a:pathLst>
              <a:path h="1854200">
                <a:moveTo>
                  <a:pt x="0" y="0"/>
                </a:moveTo>
                <a:lnTo>
                  <a:pt x="0" y="1853603"/>
                </a:lnTo>
              </a:path>
            </a:pathLst>
          </a:custGeom>
          <a:ln w="9525">
            <a:solidFill>
              <a:srgbClr val="A6A6A6"/>
            </a:solidFill>
          </a:ln>
        </p:spPr>
        <p:txBody>
          <a:bodyPr wrap="square" lIns="0" tIns="0" rIns="0" bIns="0" rtlCol="0"/>
          <a:lstStyle/>
          <a:p>
            <a:endParaRPr>
              <a:latin typeface="楷体" panose="02010609060101010101" charset="-122"/>
              <a:ea typeface="楷体" panose="02010609060101010101" charset="-122"/>
            </a:endParaRPr>
          </a:p>
        </p:txBody>
      </p:sp>
      <p:sp>
        <p:nvSpPr>
          <p:cNvPr id="50" name="object 50"/>
          <p:cNvSpPr/>
          <p:nvPr/>
        </p:nvSpPr>
        <p:spPr>
          <a:xfrm>
            <a:off x="9657588" y="3639019"/>
            <a:ext cx="193675" cy="193040"/>
          </a:xfrm>
          <a:custGeom>
            <a:avLst/>
            <a:gdLst/>
            <a:ahLst/>
            <a:cxnLst/>
            <a:rect l="l" t="t" r="r" b="b"/>
            <a:pathLst>
              <a:path w="193675" h="193039">
                <a:moveTo>
                  <a:pt x="96977" y="192735"/>
                </a:moveTo>
                <a:lnTo>
                  <a:pt x="59462" y="185159"/>
                </a:lnTo>
                <a:lnTo>
                  <a:pt x="28767" y="164498"/>
                </a:lnTo>
                <a:lnTo>
                  <a:pt x="7932" y="133847"/>
                </a:lnTo>
                <a:lnTo>
                  <a:pt x="0" y="96304"/>
                </a:lnTo>
                <a:lnTo>
                  <a:pt x="7932" y="58834"/>
                </a:lnTo>
                <a:lnTo>
                  <a:pt x="28767" y="28220"/>
                </a:lnTo>
                <a:lnTo>
                  <a:pt x="59462" y="7573"/>
                </a:lnTo>
                <a:lnTo>
                  <a:pt x="96977" y="0"/>
                </a:lnTo>
                <a:lnTo>
                  <a:pt x="134489" y="7574"/>
                </a:lnTo>
                <a:lnTo>
                  <a:pt x="165120" y="28228"/>
                </a:lnTo>
                <a:lnTo>
                  <a:pt x="185772" y="58860"/>
                </a:lnTo>
                <a:lnTo>
                  <a:pt x="193344" y="96367"/>
                </a:lnTo>
                <a:lnTo>
                  <a:pt x="185772" y="133874"/>
                </a:lnTo>
                <a:lnTo>
                  <a:pt x="165120" y="164506"/>
                </a:lnTo>
                <a:lnTo>
                  <a:pt x="134489" y="185160"/>
                </a:lnTo>
                <a:lnTo>
                  <a:pt x="96977" y="192735"/>
                </a:lnTo>
                <a:close/>
              </a:path>
            </a:pathLst>
          </a:custGeom>
          <a:solidFill>
            <a:srgbClr val="F1F1F1"/>
          </a:solidFill>
        </p:spPr>
        <p:txBody>
          <a:bodyPr wrap="square" lIns="0" tIns="0" rIns="0" bIns="0" rtlCol="0"/>
          <a:lstStyle/>
          <a:p>
            <a:endParaRPr>
              <a:latin typeface="楷体" panose="02010609060101010101" charset="-122"/>
              <a:ea typeface="楷体" panose="02010609060101010101" charset="-122"/>
            </a:endParaRPr>
          </a:p>
        </p:txBody>
      </p:sp>
      <p:sp>
        <p:nvSpPr>
          <p:cNvPr id="51" name="object 51"/>
          <p:cNvSpPr/>
          <p:nvPr/>
        </p:nvSpPr>
        <p:spPr>
          <a:xfrm>
            <a:off x="9644050" y="3624745"/>
            <a:ext cx="221615" cy="220979"/>
          </a:xfrm>
          <a:custGeom>
            <a:avLst/>
            <a:gdLst/>
            <a:ahLst/>
            <a:cxnLst/>
            <a:rect l="l" t="t" r="r" b="b"/>
            <a:pathLst>
              <a:path w="221615" h="220979">
                <a:moveTo>
                  <a:pt x="127711" y="1270"/>
                </a:moveTo>
                <a:lnTo>
                  <a:pt x="93332" y="1270"/>
                </a:lnTo>
                <a:lnTo>
                  <a:pt x="98869" y="0"/>
                </a:lnTo>
                <a:lnTo>
                  <a:pt x="121462" y="0"/>
                </a:lnTo>
                <a:lnTo>
                  <a:pt x="127711" y="1270"/>
                </a:lnTo>
                <a:close/>
              </a:path>
              <a:path w="221615" h="220979">
                <a:moveTo>
                  <a:pt x="137820" y="2539"/>
                </a:moveTo>
                <a:lnTo>
                  <a:pt x="83223" y="2539"/>
                </a:lnTo>
                <a:lnTo>
                  <a:pt x="87883" y="1270"/>
                </a:lnTo>
                <a:lnTo>
                  <a:pt x="133159" y="1270"/>
                </a:lnTo>
                <a:lnTo>
                  <a:pt x="137820" y="2539"/>
                </a:lnTo>
                <a:close/>
              </a:path>
              <a:path w="221615" h="220979">
                <a:moveTo>
                  <a:pt x="148234" y="6350"/>
                </a:moveTo>
                <a:lnTo>
                  <a:pt x="72809" y="6350"/>
                </a:lnTo>
                <a:lnTo>
                  <a:pt x="77965" y="3810"/>
                </a:lnTo>
                <a:lnTo>
                  <a:pt x="82537" y="2539"/>
                </a:lnTo>
                <a:lnTo>
                  <a:pt x="138506" y="2539"/>
                </a:lnTo>
                <a:lnTo>
                  <a:pt x="143078" y="3810"/>
                </a:lnTo>
                <a:lnTo>
                  <a:pt x="148234" y="6350"/>
                </a:lnTo>
                <a:close/>
              </a:path>
              <a:path w="221615" h="220979">
                <a:moveTo>
                  <a:pt x="162966" y="12700"/>
                </a:moveTo>
                <a:lnTo>
                  <a:pt x="58077" y="12700"/>
                </a:lnTo>
                <a:lnTo>
                  <a:pt x="62229" y="10160"/>
                </a:lnTo>
                <a:lnTo>
                  <a:pt x="67767" y="7620"/>
                </a:lnTo>
                <a:lnTo>
                  <a:pt x="72148" y="6350"/>
                </a:lnTo>
                <a:lnTo>
                  <a:pt x="148894" y="6350"/>
                </a:lnTo>
                <a:lnTo>
                  <a:pt x="153263" y="7620"/>
                </a:lnTo>
                <a:lnTo>
                  <a:pt x="158813" y="10160"/>
                </a:lnTo>
                <a:lnTo>
                  <a:pt x="162966" y="12700"/>
                </a:lnTo>
                <a:close/>
              </a:path>
              <a:path w="221615" h="220979">
                <a:moveTo>
                  <a:pt x="167614" y="15239"/>
                </a:moveTo>
                <a:lnTo>
                  <a:pt x="53428" y="15239"/>
                </a:lnTo>
                <a:lnTo>
                  <a:pt x="57467" y="12700"/>
                </a:lnTo>
                <a:lnTo>
                  <a:pt x="163575" y="12700"/>
                </a:lnTo>
                <a:lnTo>
                  <a:pt x="167614" y="15239"/>
                </a:lnTo>
                <a:close/>
              </a:path>
              <a:path w="221615" h="220979">
                <a:moveTo>
                  <a:pt x="85763" y="31750"/>
                </a:moveTo>
                <a:lnTo>
                  <a:pt x="32524" y="31750"/>
                </a:lnTo>
                <a:lnTo>
                  <a:pt x="35864" y="27939"/>
                </a:lnTo>
                <a:lnTo>
                  <a:pt x="39865" y="25400"/>
                </a:lnTo>
                <a:lnTo>
                  <a:pt x="44043" y="21589"/>
                </a:lnTo>
                <a:lnTo>
                  <a:pt x="48361" y="19050"/>
                </a:lnTo>
                <a:lnTo>
                  <a:pt x="52844" y="15239"/>
                </a:lnTo>
                <a:lnTo>
                  <a:pt x="168198" y="15239"/>
                </a:lnTo>
                <a:lnTo>
                  <a:pt x="172681" y="19050"/>
                </a:lnTo>
                <a:lnTo>
                  <a:pt x="176999" y="21589"/>
                </a:lnTo>
                <a:lnTo>
                  <a:pt x="180644" y="24129"/>
                </a:lnTo>
                <a:lnTo>
                  <a:pt x="184670" y="27939"/>
                </a:lnTo>
                <a:lnTo>
                  <a:pt x="102463" y="27939"/>
                </a:lnTo>
                <a:lnTo>
                  <a:pt x="97650" y="29210"/>
                </a:lnTo>
                <a:lnTo>
                  <a:pt x="94310" y="29210"/>
                </a:lnTo>
                <a:lnTo>
                  <a:pt x="89649" y="30479"/>
                </a:lnTo>
                <a:lnTo>
                  <a:pt x="90335" y="30479"/>
                </a:lnTo>
                <a:lnTo>
                  <a:pt x="85763" y="31750"/>
                </a:lnTo>
                <a:close/>
              </a:path>
              <a:path w="221615" h="220979">
                <a:moveTo>
                  <a:pt x="188518" y="31750"/>
                </a:moveTo>
                <a:lnTo>
                  <a:pt x="135267" y="31750"/>
                </a:lnTo>
                <a:lnTo>
                  <a:pt x="130695" y="30479"/>
                </a:lnTo>
                <a:lnTo>
                  <a:pt x="131394" y="30479"/>
                </a:lnTo>
                <a:lnTo>
                  <a:pt x="126733" y="29210"/>
                </a:lnTo>
                <a:lnTo>
                  <a:pt x="123393" y="29210"/>
                </a:lnTo>
                <a:lnTo>
                  <a:pt x="118567" y="27939"/>
                </a:lnTo>
                <a:lnTo>
                  <a:pt x="184670" y="27939"/>
                </a:lnTo>
                <a:lnTo>
                  <a:pt x="188518" y="31750"/>
                </a:lnTo>
                <a:close/>
              </a:path>
              <a:path w="221615" h="220979">
                <a:moveTo>
                  <a:pt x="30187" y="127000"/>
                </a:moveTo>
                <a:lnTo>
                  <a:pt x="1092" y="127000"/>
                </a:lnTo>
                <a:lnTo>
                  <a:pt x="482" y="121920"/>
                </a:lnTo>
                <a:lnTo>
                  <a:pt x="38" y="115570"/>
                </a:lnTo>
                <a:lnTo>
                  <a:pt x="0" y="104139"/>
                </a:lnTo>
                <a:lnTo>
                  <a:pt x="482" y="97789"/>
                </a:lnTo>
                <a:lnTo>
                  <a:pt x="1092" y="93979"/>
                </a:lnTo>
                <a:lnTo>
                  <a:pt x="2057" y="87629"/>
                </a:lnTo>
                <a:lnTo>
                  <a:pt x="2197" y="87629"/>
                </a:lnTo>
                <a:lnTo>
                  <a:pt x="3276" y="82550"/>
                </a:lnTo>
                <a:lnTo>
                  <a:pt x="3454" y="82550"/>
                </a:lnTo>
                <a:lnTo>
                  <a:pt x="4952" y="76200"/>
                </a:lnTo>
                <a:lnTo>
                  <a:pt x="6718" y="71120"/>
                </a:lnTo>
                <a:lnTo>
                  <a:pt x="8712" y="66039"/>
                </a:lnTo>
                <a:lnTo>
                  <a:pt x="10642" y="62229"/>
                </a:lnTo>
                <a:lnTo>
                  <a:pt x="13068" y="57150"/>
                </a:lnTo>
                <a:lnTo>
                  <a:pt x="16078" y="52070"/>
                </a:lnTo>
                <a:lnTo>
                  <a:pt x="18973" y="48260"/>
                </a:lnTo>
                <a:lnTo>
                  <a:pt x="21653" y="44450"/>
                </a:lnTo>
                <a:lnTo>
                  <a:pt x="25361" y="39370"/>
                </a:lnTo>
                <a:lnTo>
                  <a:pt x="28854" y="35560"/>
                </a:lnTo>
                <a:lnTo>
                  <a:pt x="32042" y="31750"/>
                </a:lnTo>
                <a:lnTo>
                  <a:pt x="86448" y="31750"/>
                </a:lnTo>
                <a:lnTo>
                  <a:pt x="81965" y="33020"/>
                </a:lnTo>
                <a:lnTo>
                  <a:pt x="82626" y="33020"/>
                </a:lnTo>
                <a:lnTo>
                  <a:pt x="78257" y="34289"/>
                </a:lnTo>
                <a:lnTo>
                  <a:pt x="78892" y="34289"/>
                </a:lnTo>
                <a:lnTo>
                  <a:pt x="74625" y="35560"/>
                </a:lnTo>
                <a:lnTo>
                  <a:pt x="75260" y="35560"/>
                </a:lnTo>
                <a:lnTo>
                  <a:pt x="71107" y="38100"/>
                </a:lnTo>
                <a:lnTo>
                  <a:pt x="71716" y="38100"/>
                </a:lnTo>
                <a:lnTo>
                  <a:pt x="67678" y="39370"/>
                </a:lnTo>
                <a:lnTo>
                  <a:pt x="68262" y="39370"/>
                </a:lnTo>
                <a:lnTo>
                  <a:pt x="64350" y="41910"/>
                </a:lnTo>
                <a:lnTo>
                  <a:pt x="64922" y="41910"/>
                </a:lnTo>
                <a:lnTo>
                  <a:pt x="61150" y="44450"/>
                </a:lnTo>
                <a:lnTo>
                  <a:pt x="61696" y="44450"/>
                </a:lnTo>
                <a:lnTo>
                  <a:pt x="58051" y="46989"/>
                </a:lnTo>
                <a:lnTo>
                  <a:pt x="58585" y="46989"/>
                </a:lnTo>
                <a:lnTo>
                  <a:pt x="55079" y="49529"/>
                </a:lnTo>
                <a:lnTo>
                  <a:pt x="55587" y="49529"/>
                </a:lnTo>
                <a:lnTo>
                  <a:pt x="52247" y="52070"/>
                </a:lnTo>
                <a:lnTo>
                  <a:pt x="52717" y="52070"/>
                </a:lnTo>
                <a:lnTo>
                  <a:pt x="49529" y="54610"/>
                </a:lnTo>
                <a:lnTo>
                  <a:pt x="49987" y="54610"/>
                </a:lnTo>
                <a:lnTo>
                  <a:pt x="47972" y="57150"/>
                </a:lnTo>
                <a:lnTo>
                  <a:pt x="47396" y="57150"/>
                </a:lnTo>
                <a:lnTo>
                  <a:pt x="44538" y="60960"/>
                </a:lnTo>
                <a:lnTo>
                  <a:pt x="44945" y="60960"/>
                </a:lnTo>
                <a:lnTo>
                  <a:pt x="43158" y="63500"/>
                </a:lnTo>
                <a:lnTo>
                  <a:pt x="42646" y="63500"/>
                </a:lnTo>
                <a:lnTo>
                  <a:pt x="40131" y="67310"/>
                </a:lnTo>
                <a:lnTo>
                  <a:pt x="40500" y="67310"/>
                </a:lnTo>
                <a:lnTo>
                  <a:pt x="38176" y="71120"/>
                </a:lnTo>
                <a:lnTo>
                  <a:pt x="38506" y="71120"/>
                </a:lnTo>
                <a:lnTo>
                  <a:pt x="37083" y="73660"/>
                </a:lnTo>
                <a:lnTo>
                  <a:pt x="36677" y="73660"/>
                </a:lnTo>
                <a:lnTo>
                  <a:pt x="35229" y="77470"/>
                </a:lnTo>
                <a:lnTo>
                  <a:pt x="35026" y="77470"/>
                </a:lnTo>
                <a:lnTo>
                  <a:pt x="33731" y="81279"/>
                </a:lnTo>
                <a:lnTo>
                  <a:pt x="33540" y="81279"/>
                </a:lnTo>
                <a:lnTo>
                  <a:pt x="32407" y="85089"/>
                </a:lnTo>
                <a:lnTo>
                  <a:pt x="32232" y="85089"/>
                </a:lnTo>
                <a:lnTo>
                  <a:pt x="31261" y="88900"/>
                </a:lnTo>
                <a:lnTo>
                  <a:pt x="31114" y="88900"/>
                </a:lnTo>
                <a:lnTo>
                  <a:pt x="30305" y="92710"/>
                </a:lnTo>
                <a:lnTo>
                  <a:pt x="29549" y="96520"/>
                </a:lnTo>
                <a:lnTo>
                  <a:pt x="28828" y="101600"/>
                </a:lnTo>
                <a:lnTo>
                  <a:pt x="28628" y="105410"/>
                </a:lnTo>
                <a:lnTo>
                  <a:pt x="28448" y="109220"/>
                </a:lnTo>
                <a:lnTo>
                  <a:pt x="28536" y="114300"/>
                </a:lnTo>
                <a:lnTo>
                  <a:pt x="28905" y="119379"/>
                </a:lnTo>
                <a:lnTo>
                  <a:pt x="29438" y="123189"/>
                </a:lnTo>
                <a:lnTo>
                  <a:pt x="30187" y="127000"/>
                </a:lnTo>
                <a:close/>
              </a:path>
              <a:path w="221615" h="220979">
                <a:moveTo>
                  <a:pt x="174078" y="58420"/>
                </a:moveTo>
                <a:lnTo>
                  <a:pt x="171043" y="54610"/>
                </a:lnTo>
                <a:lnTo>
                  <a:pt x="171513" y="54610"/>
                </a:lnTo>
                <a:lnTo>
                  <a:pt x="168313" y="52070"/>
                </a:lnTo>
                <a:lnTo>
                  <a:pt x="168795" y="52070"/>
                </a:lnTo>
                <a:lnTo>
                  <a:pt x="165455" y="49529"/>
                </a:lnTo>
                <a:lnTo>
                  <a:pt x="165963" y="49529"/>
                </a:lnTo>
                <a:lnTo>
                  <a:pt x="162458" y="46989"/>
                </a:lnTo>
                <a:lnTo>
                  <a:pt x="162991" y="46989"/>
                </a:lnTo>
                <a:lnTo>
                  <a:pt x="159346" y="44450"/>
                </a:lnTo>
                <a:lnTo>
                  <a:pt x="159893" y="44450"/>
                </a:lnTo>
                <a:lnTo>
                  <a:pt x="156121" y="41910"/>
                </a:lnTo>
                <a:lnTo>
                  <a:pt x="156679" y="41910"/>
                </a:lnTo>
                <a:lnTo>
                  <a:pt x="152780" y="39370"/>
                </a:lnTo>
                <a:lnTo>
                  <a:pt x="153365" y="39370"/>
                </a:lnTo>
                <a:lnTo>
                  <a:pt x="149326" y="38100"/>
                </a:lnTo>
                <a:lnTo>
                  <a:pt x="149936" y="38100"/>
                </a:lnTo>
                <a:lnTo>
                  <a:pt x="145783" y="35560"/>
                </a:lnTo>
                <a:lnTo>
                  <a:pt x="146405" y="35560"/>
                </a:lnTo>
                <a:lnTo>
                  <a:pt x="142138" y="34289"/>
                </a:lnTo>
                <a:lnTo>
                  <a:pt x="142786" y="34289"/>
                </a:lnTo>
                <a:lnTo>
                  <a:pt x="138417" y="33020"/>
                </a:lnTo>
                <a:lnTo>
                  <a:pt x="139077" y="33020"/>
                </a:lnTo>
                <a:lnTo>
                  <a:pt x="134594" y="31750"/>
                </a:lnTo>
                <a:lnTo>
                  <a:pt x="189001" y="31750"/>
                </a:lnTo>
                <a:lnTo>
                  <a:pt x="192189" y="35560"/>
                </a:lnTo>
                <a:lnTo>
                  <a:pt x="195681" y="39370"/>
                </a:lnTo>
                <a:lnTo>
                  <a:pt x="198970" y="43179"/>
                </a:lnTo>
                <a:lnTo>
                  <a:pt x="199377" y="44450"/>
                </a:lnTo>
                <a:lnTo>
                  <a:pt x="202069" y="48260"/>
                </a:lnTo>
                <a:lnTo>
                  <a:pt x="204965" y="52070"/>
                </a:lnTo>
                <a:lnTo>
                  <a:pt x="207962" y="57150"/>
                </a:lnTo>
                <a:lnTo>
                  <a:pt x="173647" y="57150"/>
                </a:lnTo>
                <a:lnTo>
                  <a:pt x="174078" y="58420"/>
                </a:lnTo>
                <a:close/>
              </a:path>
              <a:path w="221615" h="220979">
                <a:moveTo>
                  <a:pt x="46964" y="58420"/>
                </a:moveTo>
                <a:lnTo>
                  <a:pt x="47396" y="57150"/>
                </a:lnTo>
                <a:lnTo>
                  <a:pt x="47972" y="57150"/>
                </a:lnTo>
                <a:lnTo>
                  <a:pt x="46964" y="58420"/>
                </a:lnTo>
                <a:close/>
              </a:path>
              <a:path w="221615" h="220979">
                <a:moveTo>
                  <a:pt x="178777" y="64770"/>
                </a:moveTo>
                <a:lnTo>
                  <a:pt x="176098" y="60960"/>
                </a:lnTo>
                <a:lnTo>
                  <a:pt x="176504" y="60960"/>
                </a:lnTo>
                <a:lnTo>
                  <a:pt x="173647" y="57150"/>
                </a:lnTo>
                <a:lnTo>
                  <a:pt x="207962" y="57150"/>
                </a:lnTo>
                <a:lnTo>
                  <a:pt x="210400" y="62229"/>
                </a:lnTo>
                <a:lnTo>
                  <a:pt x="211044" y="63500"/>
                </a:lnTo>
                <a:lnTo>
                  <a:pt x="178396" y="63500"/>
                </a:lnTo>
                <a:lnTo>
                  <a:pt x="178777" y="64770"/>
                </a:lnTo>
                <a:close/>
              </a:path>
              <a:path w="221615" h="220979">
                <a:moveTo>
                  <a:pt x="42265" y="64770"/>
                </a:moveTo>
                <a:lnTo>
                  <a:pt x="42646" y="63500"/>
                </a:lnTo>
                <a:lnTo>
                  <a:pt x="43158" y="63500"/>
                </a:lnTo>
                <a:lnTo>
                  <a:pt x="42265" y="64770"/>
                </a:lnTo>
                <a:close/>
              </a:path>
              <a:path w="221615" h="220979">
                <a:moveTo>
                  <a:pt x="184657" y="74929"/>
                </a:moveTo>
                <a:lnTo>
                  <a:pt x="182537" y="71120"/>
                </a:lnTo>
                <a:lnTo>
                  <a:pt x="182867" y="71120"/>
                </a:lnTo>
                <a:lnTo>
                  <a:pt x="180543" y="67310"/>
                </a:lnTo>
                <a:lnTo>
                  <a:pt x="180898" y="67310"/>
                </a:lnTo>
                <a:lnTo>
                  <a:pt x="178396" y="63500"/>
                </a:lnTo>
                <a:lnTo>
                  <a:pt x="211044" y="63500"/>
                </a:lnTo>
                <a:lnTo>
                  <a:pt x="212331" y="66039"/>
                </a:lnTo>
                <a:lnTo>
                  <a:pt x="214325" y="71120"/>
                </a:lnTo>
                <a:lnTo>
                  <a:pt x="215112" y="73660"/>
                </a:lnTo>
                <a:lnTo>
                  <a:pt x="184365" y="73660"/>
                </a:lnTo>
                <a:lnTo>
                  <a:pt x="184657" y="74929"/>
                </a:lnTo>
                <a:close/>
              </a:path>
              <a:path w="221615" h="220979">
                <a:moveTo>
                  <a:pt x="36372" y="74929"/>
                </a:moveTo>
                <a:lnTo>
                  <a:pt x="36677" y="73660"/>
                </a:lnTo>
                <a:lnTo>
                  <a:pt x="37083" y="73660"/>
                </a:lnTo>
                <a:lnTo>
                  <a:pt x="36372" y="74929"/>
                </a:lnTo>
                <a:close/>
              </a:path>
              <a:path w="221615" h="220979">
                <a:moveTo>
                  <a:pt x="186296" y="78739"/>
                </a:moveTo>
                <a:lnTo>
                  <a:pt x="184365" y="73660"/>
                </a:lnTo>
                <a:lnTo>
                  <a:pt x="215112" y="73660"/>
                </a:lnTo>
                <a:lnTo>
                  <a:pt x="216293" y="77470"/>
                </a:lnTo>
                <a:lnTo>
                  <a:pt x="186016" y="77470"/>
                </a:lnTo>
                <a:lnTo>
                  <a:pt x="186296" y="78739"/>
                </a:lnTo>
                <a:close/>
              </a:path>
              <a:path w="221615" h="220979">
                <a:moveTo>
                  <a:pt x="34747" y="78739"/>
                </a:moveTo>
                <a:lnTo>
                  <a:pt x="35026" y="77470"/>
                </a:lnTo>
                <a:lnTo>
                  <a:pt x="35229" y="77470"/>
                </a:lnTo>
                <a:lnTo>
                  <a:pt x="34747" y="78739"/>
                </a:lnTo>
                <a:close/>
              </a:path>
              <a:path w="221615" h="220979">
                <a:moveTo>
                  <a:pt x="187744" y="82550"/>
                </a:moveTo>
                <a:lnTo>
                  <a:pt x="186016" y="77470"/>
                </a:lnTo>
                <a:lnTo>
                  <a:pt x="216293" y="77470"/>
                </a:lnTo>
                <a:lnTo>
                  <a:pt x="217265" y="81279"/>
                </a:lnTo>
                <a:lnTo>
                  <a:pt x="187502" y="81279"/>
                </a:lnTo>
                <a:lnTo>
                  <a:pt x="187744" y="82550"/>
                </a:lnTo>
                <a:close/>
              </a:path>
              <a:path w="221615" h="220979">
                <a:moveTo>
                  <a:pt x="33299" y="82550"/>
                </a:moveTo>
                <a:lnTo>
                  <a:pt x="33540" y="81279"/>
                </a:lnTo>
                <a:lnTo>
                  <a:pt x="33731" y="81279"/>
                </a:lnTo>
                <a:lnTo>
                  <a:pt x="33299" y="82550"/>
                </a:lnTo>
                <a:close/>
              </a:path>
              <a:path w="221615" h="220979">
                <a:moveTo>
                  <a:pt x="189014" y="86360"/>
                </a:moveTo>
                <a:lnTo>
                  <a:pt x="187502" y="81279"/>
                </a:lnTo>
                <a:lnTo>
                  <a:pt x="217265" y="81279"/>
                </a:lnTo>
                <a:lnTo>
                  <a:pt x="217589" y="82550"/>
                </a:lnTo>
                <a:lnTo>
                  <a:pt x="217766" y="82550"/>
                </a:lnTo>
                <a:lnTo>
                  <a:pt x="218306" y="85089"/>
                </a:lnTo>
                <a:lnTo>
                  <a:pt x="188810" y="85089"/>
                </a:lnTo>
                <a:lnTo>
                  <a:pt x="189014" y="86360"/>
                </a:lnTo>
                <a:close/>
              </a:path>
              <a:path w="221615" h="220979">
                <a:moveTo>
                  <a:pt x="32029" y="86360"/>
                </a:moveTo>
                <a:lnTo>
                  <a:pt x="32232" y="85089"/>
                </a:lnTo>
                <a:lnTo>
                  <a:pt x="32407" y="85089"/>
                </a:lnTo>
                <a:lnTo>
                  <a:pt x="32029" y="86360"/>
                </a:lnTo>
                <a:close/>
              </a:path>
              <a:path w="221615" h="220979">
                <a:moveTo>
                  <a:pt x="190106" y="90170"/>
                </a:moveTo>
                <a:lnTo>
                  <a:pt x="188810" y="85089"/>
                </a:lnTo>
                <a:lnTo>
                  <a:pt x="218306" y="85089"/>
                </a:lnTo>
                <a:lnTo>
                  <a:pt x="218846" y="87629"/>
                </a:lnTo>
                <a:lnTo>
                  <a:pt x="219094" y="88900"/>
                </a:lnTo>
                <a:lnTo>
                  <a:pt x="189928" y="88900"/>
                </a:lnTo>
                <a:lnTo>
                  <a:pt x="190106" y="90170"/>
                </a:lnTo>
                <a:close/>
              </a:path>
              <a:path w="221615" h="220979">
                <a:moveTo>
                  <a:pt x="30937" y="90170"/>
                </a:moveTo>
                <a:lnTo>
                  <a:pt x="31114" y="88900"/>
                </a:lnTo>
                <a:lnTo>
                  <a:pt x="31261" y="88900"/>
                </a:lnTo>
                <a:lnTo>
                  <a:pt x="30937" y="90170"/>
                </a:lnTo>
                <a:close/>
              </a:path>
              <a:path w="221615" h="220979">
                <a:moveTo>
                  <a:pt x="221087" y="106679"/>
                </a:moveTo>
                <a:lnTo>
                  <a:pt x="192506" y="106679"/>
                </a:lnTo>
                <a:lnTo>
                  <a:pt x="192468" y="105410"/>
                </a:lnTo>
                <a:lnTo>
                  <a:pt x="192138" y="101600"/>
                </a:lnTo>
                <a:lnTo>
                  <a:pt x="191592" y="96520"/>
                </a:lnTo>
                <a:lnTo>
                  <a:pt x="190855" y="92710"/>
                </a:lnTo>
                <a:lnTo>
                  <a:pt x="189928" y="88900"/>
                </a:lnTo>
                <a:lnTo>
                  <a:pt x="219094" y="88900"/>
                </a:lnTo>
                <a:lnTo>
                  <a:pt x="219836" y="92710"/>
                </a:lnTo>
                <a:lnTo>
                  <a:pt x="219951" y="93979"/>
                </a:lnTo>
                <a:lnTo>
                  <a:pt x="220560" y="97789"/>
                </a:lnTo>
                <a:lnTo>
                  <a:pt x="221005" y="104139"/>
                </a:lnTo>
                <a:lnTo>
                  <a:pt x="221087" y="106679"/>
                </a:lnTo>
                <a:close/>
              </a:path>
              <a:path w="221615" h="220979">
                <a:moveTo>
                  <a:pt x="30035" y="93979"/>
                </a:moveTo>
                <a:lnTo>
                  <a:pt x="30187" y="92710"/>
                </a:lnTo>
                <a:lnTo>
                  <a:pt x="30035" y="93979"/>
                </a:lnTo>
                <a:close/>
              </a:path>
              <a:path w="221615" h="220979">
                <a:moveTo>
                  <a:pt x="191007" y="93979"/>
                </a:moveTo>
                <a:lnTo>
                  <a:pt x="190738" y="92710"/>
                </a:lnTo>
                <a:lnTo>
                  <a:pt x="191007" y="93979"/>
                </a:lnTo>
                <a:close/>
              </a:path>
              <a:path w="221615" h="220979">
                <a:moveTo>
                  <a:pt x="29336" y="97789"/>
                </a:moveTo>
                <a:lnTo>
                  <a:pt x="29438" y="96520"/>
                </a:lnTo>
                <a:lnTo>
                  <a:pt x="29336" y="97789"/>
                </a:lnTo>
                <a:close/>
              </a:path>
              <a:path w="221615" h="220979">
                <a:moveTo>
                  <a:pt x="191706" y="97789"/>
                </a:moveTo>
                <a:lnTo>
                  <a:pt x="191493" y="96520"/>
                </a:lnTo>
                <a:lnTo>
                  <a:pt x="191706" y="97789"/>
                </a:lnTo>
                <a:close/>
              </a:path>
              <a:path w="221615" h="220979">
                <a:moveTo>
                  <a:pt x="28536" y="106679"/>
                </a:moveTo>
                <a:lnTo>
                  <a:pt x="28562" y="105410"/>
                </a:lnTo>
                <a:lnTo>
                  <a:pt x="28536" y="106679"/>
                </a:lnTo>
                <a:close/>
              </a:path>
              <a:path w="221615" h="220979">
                <a:moveTo>
                  <a:pt x="192496" y="106546"/>
                </a:moveTo>
                <a:lnTo>
                  <a:pt x="192414" y="105410"/>
                </a:lnTo>
                <a:lnTo>
                  <a:pt x="192496" y="106546"/>
                </a:lnTo>
                <a:close/>
              </a:path>
              <a:path w="221615" h="220979">
                <a:moveTo>
                  <a:pt x="221137" y="110489"/>
                </a:moveTo>
                <a:lnTo>
                  <a:pt x="192595" y="110489"/>
                </a:lnTo>
                <a:lnTo>
                  <a:pt x="192595" y="109220"/>
                </a:lnTo>
                <a:lnTo>
                  <a:pt x="192496" y="106546"/>
                </a:lnTo>
                <a:lnTo>
                  <a:pt x="192506" y="106679"/>
                </a:lnTo>
                <a:lnTo>
                  <a:pt x="221087" y="106679"/>
                </a:lnTo>
                <a:lnTo>
                  <a:pt x="221137" y="110489"/>
                </a:lnTo>
                <a:close/>
              </a:path>
              <a:path w="221615" h="220979">
                <a:moveTo>
                  <a:pt x="28462" y="109854"/>
                </a:moveTo>
                <a:lnTo>
                  <a:pt x="28448" y="109220"/>
                </a:lnTo>
                <a:lnTo>
                  <a:pt x="28462" y="109854"/>
                </a:lnTo>
                <a:close/>
              </a:path>
              <a:path w="221615" h="220979">
                <a:moveTo>
                  <a:pt x="192579" y="109854"/>
                </a:moveTo>
                <a:lnTo>
                  <a:pt x="192563" y="109220"/>
                </a:lnTo>
                <a:lnTo>
                  <a:pt x="192579" y="109854"/>
                </a:lnTo>
                <a:close/>
              </a:path>
              <a:path w="221615" h="220979">
                <a:moveTo>
                  <a:pt x="28476" y="110489"/>
                </a:moveTo>
                <a:lnTo>
                  <a:pt x="28462" y="109854"/>
                </a:lnTo>
                <a:lnTo>
                  <a:pt x="28476" y="110489"/>
                </a:lnTo>
                <a:close/>
              </a:path>
              <a:path w="221615" h="220979">
                <a:moveTo>
                  <a:pt x="220738" y="119379"/>
                </a:moveTo>
                <a:lnTo>
                  <a:pt x="192138" y="119379"/>
                </a:lnTo>
                <a:lnTo>
                  <a:pt x="192506" y="114300"/>
                </a:lnTo>
                <a:lnTo>
                  <a:pt x="192579" y="109854"/>
                </a:lnTo>
                <a:lnTo>
                  <a:pt x="192595" y="110489"/>
                </a:lnTo>
                <a:lnTo>
                  <a:pt x="221137" y="110489"/>
                </a:lnTo>
                <a:lnTo>
                  <a:pt x="221005" y="115570"/>
                </a:lnTo>
                <a:lnTo>
                  <a:pt x="220738" y="119379"/>
                </a:lnTo>
                <a:close/>
              </a:path>
              <a:path w="221615" h="220979">
                <a:moveTo>
                  <a:pt x="28981" y="119379"/>
                </a:moveTo>
                <a:lnTo>
                  <a:pt x="28828" y="118110"/>
                </a:lnTo>
                <a:lnTo>
                  <a:pt x="28981" y="119379"/>
                </a:lnTo>
                <a:close/>
              </a:path>
              <a:path w="221615" h="220979">
                <a:moveTo>
                  <a:pt x="220408" y="123189"/>
                </a:moveTo>
                <a:lnTo>
                  <a:pt x="191592" y="123189"/>
                </a:lnTo>
                <a:lnTo>
                  <a:pt x="192214" y="118110"/>
                </a:lnTo>
                <a:lnTo>
                  <a:pt x="192138" y="119379"/>
                </a:lnTo>
                <a:lnTo>
                  <a:pt x="220738" y="119379"/>
                </a:lnTo>
                <a:lnTo>
                  <a:pt x="220560" y="121920"/>
                </a:lnTo>
                <a:lnTo>
                  <a:pt x="220408" y="123189"/>
                </a:lnTo>
                <a:close/>
              </a:path>
              <a:path w="221615" h="220979">
                <a:moveTo>
                  <a:pt x="29549" y="123189"/>
                </a:moveTo>
                <a:lnTo>
                  <a:pt x="29336" y="121920"/>
                </a:lnTo>
                <a:lnTo>
                  <a:pt x="29549" y="123189"/>
                </a:lnTo>
                <a:close/>
              </a:path>
              <a:path w="221615" h="220979">
                <a:moveTo>
                  <a:pt x="219951" y="127000"/>
                </a:moveTo>
                <a:lnTo>
                  <a:pt x="190855" y="127000"/>
                </a:lnTo>
                <a:lnTo>
                  <a:pt x="191706" y="121920"/>
                </a:lnTo>
                <a:lnTo>
                  <a:pt x="191592" y="123189"/>
                </a:lnTo>
                <a:lnTo>
                  <a:pt x="220408" y="123189"/>
                </a:lnTo>
                <a:lnTo>
                  <a:pt x="219951" y="127000"/>
                </a:lnTo>
                <a:close/>
              </a:path>
              <a:path w="221615" h="220979">
                <a:moveTo>
                  <a:pt x="47396" y="162560"/>
                </a:moveTo>
                <a:lnTo>
                  <a:pt x="13068" y="162560"/>
                </a:lnTo>
                <a:lnTo>
                  <a:pt x="10642" y="157479"/>
                </a:lnTo>
                <a:lnTo>
                  <a:pt x="8712" y="153670"/>
                </a:lnTo>
                <a:lnTo>
                  <a:pt x="6718" y="148589"/>
                </a:lnTo>
                <a:lnTo>
                  <a:pt x="6476" y="147320"/>
                </a:lnTo>
                <a:lnTo>
                  <a:pt x="4952" y="143510"/>
                </a:lnTo>
                <a:lnTo>
                  <a:pt x="3454" y="138429"/>
                </a:lnTo>
                <a:lnTo>
                  <a:pt x="3276" y="137160"/>
                </a:lnTo>
                <a:lnTo>
                  <a:pt x="2197" y="132079"/>
                </a:lnTo>
                <a:lnTo>
                  <a:pt x="1206" y="127000"/>
                </a:lnTo>
                <a:lnTo>
                  <a:pt x="30187" y="127000"/>
                </a:lnTo>
                <a:lnTo>
                  <a:pt x="30035" y="125729"/>
                </a:lnTo>
                <a:lnTo>
                  <a:pt x="31114" y="130810"/>
                </a:lnTo>
                <a:lnTo>
                  <a:pt x="30937" y="130810"/>
                </a:lnTo>
                <a:lnTo>
                  <a:pt x="32232" y="134620"/>
                </a:lnTo>
                <a:lnTo>
                  <a:pt x="32029" y="134620"/>
                </a:lnTo>
                <a:lnTo>
                  <a:pt x="33540" y="138429"/>
                </a:lnTo>
                <a:lnTo>
                  <a:pt x="33299" y="138429"/>
                </a:lnTo>
                <a:lnTo>
                  <a:pt x="35026" y="142239"/>
                </a:lnTo>
                <a:lnTo>
                  <a:pt x="34747" y="142239"/>
                </a:lnTo>
                <a:lnTo>
                  <a:pt x="36677" y="146050"/>
                </a:lnTo>
                <a:lnTo>
                  <a:pt x="36906" y="146050"/>
                </a:lnTo>
                <a:lnTo>
                  <a:pt x="38506" y="149860"/>
                </a:lnTo>
                <a:lnTo>
                  <a:pt x="38950" y="149860"/>
                </a:lnTo>
                <a:lnTo>
                  <a:pt x="40500" y="152400"/>
                </a:lnTo>
                <a:lnTo>
                  <a:pt x="40131" y="152400"/>
                </a:lnTo>
                <a:lnTo>
                  <a:pt x="42646" y="156210"/>
                </a:lnTo>
                <a:lnTo>
                  <a:pt x="42265" y="156210"/>
                </a:lnTo>
                <a:lnTo>
                  <a:pt x="44945" y="158750"/>
                </a:lnTo>
                <a:lnTo>
                  <a:pt x="44538" y="158750"/>
                </a:lnTo>
                <a:lnTo>
                  <a:pt x="47396" y="162560"/>
                </a:lnTo>
                <a:close/>
              </a:path>
              <a:path w="221615" h="220979">
                <a:moveTo>
                  <a:pt x="214998" y="146050"/>
                </a:moveTo>
                <a:lnTo>
                  <a:pt x="184365" y="146050"/>
                </a:lnTo>
                <a:lnTo>
                  <a:pt x="186296" y="142239"/>
                </a:lnTo>
                <a:lnTo>
                  <a:pt x="186016" y="142239"/>
                </a:lnTo>
                <a:lnTo>
                  <a:pt x="187744" y="138429"/>
                </a:lnTo>
                <a:lnTo>
                  <a:pt x="187502" y="138429"/>
                </a:lnTo>
                <a:lnTo>
                  <a:pt x="189014" y="134620"/>
                </a:lnTo>
                <a:lnTo>
                  <a:pt x="188810" y="134620"/>
                </a:lnTo>
                <a:lnTo>
                  <a:pt x="190106" y="130810"/>
                </a:lnTo>
                <a:lnTo>
                  <a:pt x="189928" y="130810"/>
                </a:lnTo>
                <a:lnTo>
                  <a:pt x="191007" y="125729"/>
                </a:lnTo>
                <a:lnTo>
                  <a:pt x="190855" y="127000"/>
                </a:lnTo>
                <a:lnTo>
                  <a:pt x="219951" y="127000"/>
                </a:lnTo>
                <a:lnTo>
                  <a:pt x="218986" y="132079"/>
                </a:lnTo>
                <a:lnTo>
                  <a:pt x="218846" y="132079"/>
                </a:lnTo>
                <a:lnTo>
                  <a:pt x="217766" y="137160"/>
                </a:lnTo>
                <a:lnTo>
                  <a:pt x="217589" y="138429"/>
                </a:lnTo>
                <a:lnTo>
                  <a:pt x="214998" y="146050"/>
                </a:lnTo>
                <a:close/>
              </a:path>
              <a:path w="221615" h="220979">
                <a:moveTo>
                  <a:pt x="36906" y="146050"/>
                </a:moveTo>
                <a:lnTo>
                  <a:pt x="36677" y="146050"/>
                </a:lnTo>
                <a:lnTo>
                  <a:pt x="36372" y="144779"/>
                </a:lnTo>
                <a:lnTo>
                  <a:pt x="36906" y="146050"/>
                </a:lnTo>
                <a:close/>
              </a:path>
              <a:path w="221615" h="220979">
                <a:moveTo>
                  <a:pt x="213826" y="149860"/>
                </a:moveTo>
                <a:lnTo>
                  <a:pt x="182537" y="149860"/>
                </a:lnTo>
                <a:lnTo>
                  <a:pt x="184657" y="144779"/>
                </a:lnTo>
                <a:lnTo>
                  <a:pt x="184365" y="146050"/>
                </a:lnTo>
                <a:lnTo>
                  <a:pt x="214998" y="146050"/>
                </a:lnTo>
                <a:lnTo>
                  <a:pt x="214566" y="147320"/>
                </a:lnTo>
                <a:lnTo>
                  <a:pt x="214325" y="148589"/>
                </a:lnTo>
                <a:lnTo>
                  <a:pt x="213826" y="149860"/>
                </a:lnTo>
                <a:close/>
              </a:path>
              <a:path w="221615" h="220979">
                <a:moveTo>
                  <a:pt x="38950" y="149860"/>
                </a:moveTo>
                <a:lnTo>
                  <a:pt x="38506" y="149860"/>
                </a:lnTo>
                <a:lnTo>
                  <a:pt x="38176" y="148589"/>
                </a:lnTo>
                <a:lnTo>
                  <a:pt x="38950" y="149860"/>
                </a:lnTo>
                <a:close/>
              </a:path>
              <a:path w="221615" h="220979">
                <a:moveTo>
                  <a:pt x="207962" y="162560"/>
                </a:moveTo>
                <a:lnTo>
                  <a:pt x="173647" y="162560"/>
                </a:lnTo>
                <a:lnTo>
                  <a:pt x="176504" y="158750"/>
                </a:lnTo>
                <a:lnTo>
                  <a:pt x="176098" y="158750"/>
                </a:lnTo>
                <a:lnTo>
                  <a:pt x="178777" y="156210"/>
                </a:lnTo>
                <a:lnTo>
                  <a:pt x="178396" y="156210"/>
                </a:lnTo>
                <a:lnTo>
                  <a:pt x="180898" y="152400"/>
                </a:lnTo>
                <a:lnTo>
                  <a:pt x="180543" y="152400"/>
                </a:lnTo>
                <a:lnTo>
                  <a:pt x="182867" y="148589"/>
                </a:lnTo>
                <a:lnTo>
                  <a:pt x="182537" y="149860"/>
                </a:lnTo>
                <a:lnTo>
                  <a:pt x="213826" y="149860"/>
                </a:lnTo>
                <a:lnTo>
                  <a:pt x="212331" y="153670"/>
                </a:lnTo>
                <a:lnTo>
                  <a:pt x="210400" y="157479"/>
                </a:lnTo>
                <a:lnTo>
                  <a:pt x="207962" y="162560"/>
                </a:lnTo>
                <a:close/>
              </a:path>
              <a:path w="221615" h="220979">
                <a:moveTo>
                  <a:pt x="86448" y="187960"/>
                </a:moveTo>
                <a:lnTo>
                  <a:pt x="32042" y="187960"/>
                </a:lnTo>
                <a:lnTo>
                  <a:pt x="28854" y="184150"/>
                </a:lnTo>
                <a:lnTo>
                  <a:pt x="25361" y="180339"/>
                </a:lnTo>
                <a:lnTo>
                  <a:pt x="21653" y="176529"/>
                </a:lnTo>
                <a:lnTo>
                  <a:pt x="18973" y="172720"/>
                </a:lnTo>
                <a:lnTo>
                  <a:pt x="16078" y="167639"/>
                </a:lnTo>
                <a:lnTo>
                  <a:pt x="13398" y="162560"/>
                </a:lnTo>
                <a:lnTo>
                  <a:pt x="46964" y="162560"/>
                </a:lnTo>
                <a:lnTo>
                  <a:pt x="49987" y="165100"/>
                </a:lnTo>
                <a:lnTo>
                  <a:pt x="49529" y="165100"/>
                </a:lnTo>
                <a:lnTo>
                  <a:pt x="52717" y="168910"/>
                </a:lnTo>
                <a:lnTo>
                  <a:pt x="53361" y="168910"/>
                </a:lnTo>
                <a:lnTo>
                  <a:pt x="55587" y="171450"/>
                </a:lnTo>
                <a:lnTo>
                  <a:pt x="56248" y="171450"/>
                </a:lnTo>
                <a:lnTo>
                  <a:pt x="58585" y="173989"/>
                </a:lnTo>
                <a:lnTo>
                  <a:pt x="59266" y="173989"/>
                </a:lnTo>
                <a:lnTo>
                  <a:pt x="61696" y="176529"/>
                </a:lnTo>
                <a:lnTo>
                  <a:pt x="63036" y="176529"/>
                </a:lnTo>
                <a:lnTo>
                  <a:pt x="64922" y="177800"/>
                </a:lnTo>
                <a:lnTo>
                  <a:pt x="64350" y="177800"/>
                </a:lnTo>
                <a:lnTo>
                  <a:pt x="68262" y="180339"/>
                </a:lnTo>
                <a:lnTo>
                  <a:pt x="67678" y="180339"/>
                </a:lnTo>
                <a:lnTo>
                  <a:pt x="71716" y="182879"/>
                </a:lnTo>
                <a:lnTo>
                  <a:pt x="73183" y="182879"/>
                </a:lnTo>
                <a:lnTo>
                  <a:pt x="75260" y="184150"/>
                </a:lnTo>
                <a:lnTo>
                  <a:pt x="74625" y="184150"/>
                </a:lnTo>
                <a:lnTo>
                  <a:pt x="78892" y="185420"/>
                </a:lnTo>
                <a:lnTo>
                  <a:pt x="78257" y="185420"/>
                </a:lnTo>
                <a:lnTo>
                  <a:pt x="82626" y="186689"/>
                </a:lnTo>
                <a:lnTo>
                  <a:pt x="81965" y="186689"/>
                </a:lnTo>
                <a:lnTo>
                  <a:pt x="86448" y="187960"/>
                </a:lnTo>
                <a:close/>
              </a:path>
              <a:path w="221615" h="220979">
                <a:moveTo>
                  <a:pt x="204241" y="168910"/>
                </a:moveTo>
                <a:lnTo>
                  <a:pt x="168313" y="168910"/>
                </a:lnTo>
                <a:lnTo>
                  <a:pt x="171513" y="165100"/>
                </a:lnTo>
                <a:lnTo>
                  <a:pt x="171043" y="165100"/>
                </a:lnTo>
                <a:lnTo>
                  <a:pt x="174078" y="162560"/>
                </a:lnTo>
                <a:lnTo>
                  <a:pt x="207632" y="162560"/>
                </a:lnTo>
                <a:lnTo>
                  <a:pt x="204965" y="167639"/>
                </a:lnTo>
                <a:lnTo>
                  <a:pt x="204241" y="168910"/>
                </a:lnTo>
                <a:close/>
              </a:path>
              <a:path w="221615" h="220979">
                <a:moveTo>
                  <a:pt x="53361" y="168910"/>
                </a:moveTo>
                <a:lnTo>
                  <a:pt x="52717" y="168910"/>
                </a:lnTo>
                <a:lnTo>
                  <a:pt x="52247" y="167639"/>
                </a:lnTo>
                <a:lnTo>
                  <a:pt x="53361" y="168910"/>
                </a:lnTo>
                <a:close/>
              </a:path>
              <a:path w="221615" h="220979">
                <a:moveTo>
                  <a:pt x="202793" y="171450"/>
                </a:moveTo>
                <a:lnTo>
                  <a:pt x="165455" y="171450"/>
                </a:lnTo>
                <a:lnTo>
                  <a:pt x="168795" y="167639"/>
                </a:lnTo>
                <a:lnTo>
                  <a:pt x="168313" y="168910"/>
                </a:lnTo>
                <a:lnTo>
                  <a:pt x="204241" y="168910"/>
                </a:lnTo>
                <a:lnTo>
                  <a:pt x="202793" y="171450"/>
                </a:lnTo>
                <a:close/>
              </a:path>
              <a:path w="221615" h="220979">
                <a:moveTo>
                  <a:pt x="56248" y="171450"/>
                </a:moveTo>
                <a:lnTo>
                  <a:pt x="55587" y="171450"/>
                </a:lnTo>
                <a:lnTo>
                  <a:pt x="55079" y="170179"/>
                </a:lnTo>
                <a:lnTo>
                  <a:pt x="56248" y="171450"/>
                </a:lnTo>
                <a:close/>
              </a:path>
              <a:path w="221615" h="220979">
                <a:moveTo>
                  <a:pt x="201172" y="173989"/>
                </a:moveTo>
                <a:lnTo>
                  <a:pt x="162458" y="173989"/>
                </a:lnTo>
                <a:lnTo>
                  <a:pt x="165963" y="170179"/>
                </a:lnTo>
                <a:lnTo>
                  <a:pt x="165455" y="171450"/>
                </a:lnTo>
                <a:lnTo>
                  <a:pt x="202793" y="171450"/>
                </a:lnTo>
                <a:lnTo>
                  <a:pt x="202069" y="172720"/>
                </a:lnTo>
                <a:lnTo>
                  <a:pt x="201172" y="173989"/>
                </a:lnTo>
                <a:close/>
              </a:path>
              <a:path w="221615" h="220979">
                <a:moveTo>
                  <a:pt x="59266" y="173989"/>
                </a:moveTo>
                <a:lnTo>
                  <a:pt x="58585" y="173989"/>
                </a:lnTo>
                <a:lnTo>
                  <a:pt x="58051" y="172720"/>
                </a:lnTo>
                <a:lnTo>
                  <a:pt x="59266" y="173989"/>
                </a:lnTo>
                <a:close/>
              </a:path>
              <a:path w="221615" h="220979">
                <a:moveTo>
                  <a:pt x="199377" y="176529"/>
                </a:moveTo>
                <a:lnTo>
                  <a:pt x="159346" y="176529"/>
                </a:lnTo>
                <a:lnTo>
                  <a:pt x="162991" y="172720"/>
                </a:lnTo>
                <a:lnTo>
                  <a:pt x="162458" y="173989"/>
                </a:lnTo>
                <a:lnTo>
                  <a:pt x="201172" y="173989"/>
                </a:lnTo>
                <a:lnTo>
                  <a:pt x="199377" y="176529"/>
                </a:lnTo>
                <a:close/>
              </a:path>
              <a:path w="221615" h="220979">
                <a:moveTo>
                  <a:pt x="63036" y="176529"/>
                </a:moveTo>
                <a:lnTo>
                  <a:pt x="61696" y="176529"/>
                </a:lnTo>
                <a:lnTo>
                  <a:pt x="61150" y="175260"/>
                </a:lnTo>
                <a:lnTo>
                  <a:pt x="63036" y="176529"/>
                </a:lnTo>
                <a:close/>
              </a:path>
              <a:path w="221615" h="220979">
                <a:moveTo>
                  <a:pt x="193353" y="182879"/>
                </a:moveTo>
                <a:lnTo>
                  <a:pt x="149326" y="182879"/>
                </a:lnTo>
                <a:lnTo>
                  <a:pt x="153365" y="180339"/>
                </a:lnTo>
                <a:lnTo>
                  <a:pt x="152780" y="180339"/>
                </a:lnTo>
                <a:lnTo>
                  <a:pt x="156679" y="177800"/>
                </a:lnTo>
                <a:lnTo>
                  <a:pt x="156121" y="177800"/>
                </a:lnTo>
                <a:lnTo>
                  <a:pt x="159893" y="175260"/>
                </a:lnTo>
                <a:lnTo>
                  <a:pt x="159346" y="176529"/>
                </a:lnTo>
                <a:lnTo>
                  <a:pt x="198970" y="176529"/>
                </a:lnTo>
                <a:lnTo>
                  <a:pt x="195681" y="180339"/>
                </a:lnTo>
                <a:lnTo>
                  <a:pt x="193353" y="182879"/>
                </a:lnTo>
                <a:close/>
              </a:path>
              <a:path w="221615" h="220979">
                <a:moveTo>
                  <a:pt x="73183" y="182879"/>
                </a:moveTo>
                <a:lnTo>
                  <a:pt x="71716" y="182879"/>
                </a:lnTo>
                <a:lnTo>
                  <a:pt x="71107" y="181610"/>
                </a:lnTo>
                <a:lnTo>
                  <a:pt x="73183" y="182879"/>
                </a:lnTo>
                <a:close/>
              </a:path>
              <a:path w="221615" h="220979">
                <a:moveTo>
                  <a:pt x="189001" y="187960"/>
                </a:moveTo>
                <a:lnTo>
                  <a:pt x="134594" y="187960"/>
                </a:lnTo>
                <a:lnTo>
                  <a:pt x="139077" y="186689"/>
                </a:lnTo>
                <a:lnTo>
                  <a:pt x="138417" y="186689"/>
                </a:lnTo>
                <a:lnTo>
                  <a:pt x="142786" y="185420"/>
                </a:lnTo>
                <a:lnTo>
                  <a:pt x="142138" y="185420"/>
                </a:lnTo>
                <a:lnTo>
                  <a:pt x="146405" y="184150"/>
                </a:lnTo>
                <a:lnTo>
                  <a:pt x="145783" y="184150"/>
                </a:lnTo>
                <a:lnTo>
                  <a:pt x="149936" y="181610"/>
                </a:lnTo>
                <a:lnTo>
                  <a:pt x="149326" y="182879"/>
                </a:lnTo>
                <a:lnTo>
                  <a:pt x="193353" y="182879"/>
                </a:lnTo>
                <a:lnTo>
                  <a:pt x="192189" y="184150"/>
                </a:lnTo>
                <a:lnTo>
                  <a:pt x="189001" y="187960"/>
                </a:lnTo>
                <a:close/>
              </a:path>
              <a:path w="221615" h="220979">
                <a:moveTo>
                  <a:pt x="168198" y="204470"/>
                </a:moveTo>
                <a:lnTo>
                  <a:pt x="52844" y="204470"/>
                </a:lnTo>
                <a:lnTo>
                  <a:pt x="48933" y="201929"/>
                </a:lnTo>
                <a:lnTo>
                  <a:pt x="44589" y="199389"/>
                </a:lnTo>
                <a:lnTo>
                  <a:pt x="44043" y="198120"/>
                </a:lnTo>
                <a:lnTo>
                  <a:pt x="39865" y="195579"/>
                </a:lnTo>
                <a:lnTo>
                  <a:pt x="35864" y="191770"/>
                </a:lnTo>
                <a:lnTo>
                  <a:pt x="32524" y="187960"/>
                </a:lnTo>
                <a:lnTo>
                  <a:pt x="85763" y="187960"/>
                </a:lnTo>
                <a:lnTo>
                  <a:pt x="90335" y="189229"/>
                </a:lnTo>
                <a:lnTo>
                  <a:pt x="89649" y="189229"/>
                </a:lnTo>
                <a:lnTo>
                  <a:pt x="94310" y="190500"/>
                </a:lnTo>
                <a:lnTo>
                  <a:pt x="93611" y="190500"/>
                </a:lnTo>
                <a:lnTo>
                  <a:pt x="98361" y="191770"/>
                </a:lnTo>
                <a:lnTo>
                  <a:pt x="184670" y="191770"/>
                </a:lnTo>
                <a:lnTo>
                  <a:pt x="180644" y="195579"/>
                </a:lnTo>
                <a:lnTo>
                  <a:pt x="176999" y="198120"/>
                </a:lnTo>
                <a:lnTo>
                  <a:pt x="176453" y="199389"/>
                </a:lnTo>
                <a:lnTo>
                  <a:pt x="172110" y="201929"/>
                </a:lnTo>
                <a:lnTo>
                  <a:pt x="168198" y="204470"/>
                </a:lnTo>
                <a:close/>
              </a:path>
              <a:path w="221615" h="220979">
                <a:moveTo>
                  <a:pt x="184670" y="191770"/>
                </a:moveTo>
                <a:lnTo>
                  <a:pt x="122681" y="191770"/>
                </a:lnTo>
                <a:lnTo>
                  <a:pt x="127431" y="190500"/>
                </a:lnTo>
                <a:lnTo>
                  <a:pt x="126733" y="190500"/>
                </a:lnTo>
                <a:lnTo>
                  <a:pt x="131394" y="189229"/>
                </a:lnTo>
                <a:lnTo>
                  <a:pt x="130695" y="189229"/>
                </a:lnTo>
                <a:lnTo>
                  <a:pt x="135267" y="187960"/>
                </a:lnTo>
                <a:lnTo>
                  <a:pt x="188518" y="187960"/>
                </a:lnTo>
                <a:lnTo>
                  <a:pt x="184670" y="191770"/>
                </a:lnTo>
                <a:close/>
              </a:path>
              <a:path w="221615" h="220979">
                <a:moveTo>
                  <a:pt x="102463" y="191770"/>
                </a:moveTo>
                <a:lnTo>
                  <a:pt x="98361" y="191770"/>
                </a:lnTo>
                <a:lnTo>
                  <a:pt x="97650" y="190500"/>
                </a:lnTo>
                <a:lnTo>
                  <a:pt x="102463" y="191770"/>
                </a:lnTo>
                <a:close/>
              </a:path>
              <a:path w="221615" h="220979">
                <a:moveTo>
                  <a:pt x="122681" y="191770"/>
                </a:moveTo>
                <a:lnTo>
                  <a:pt x="118567" y="191770"/>
                </a:lnTo>
                <a:lnTo>
                  <a:pt x="123393" y="190500"/>
                </a:lnTo>
                <a:lnTo>
                  <a:pt x="122681" y="191770"/>
                </a:lnTo>
                <a:close/>
              </a:path>
              <a:path w="221615" h="220979">
                <a:moveTo>
                  <a:pt x="163575" y="207010"/>
                </a:moveTo>
                <a:lnTo>
                  <a:pt x="57467" y="207010"/>
                </a:lnTo>
                <a:lnTo>
                  <a:pt x="53428" y="204470"/>
                </a:lnTo>
                <a:lnTo>
                  <a:pt x="167614" y="204470"/>
                </a:lnTo>
                <a:lnTo>
                  <a:pt x="163575" y="207010"/>
                </a:lnTo>
                <a:close/>
              </a:path>
              <a:path w="221615" h="220979">
                <a:moveTo>
                  <a:pt x="138506" y="217170"/>
                </a:moveTo>
                <a:lnTo>
                  <a:pt x="82537" y="217170"/>
                </a:lnTo>
                <a:lnTo>
                  <a:pt x="77965" y="215900"/>
                </a:lnTo>
                <a:lnTo>
                  <a:pt x="72809" y="214629"/>
                </a:lnTo>
                <a:lnTo>
                  <a:pt x="72148" y="213360"/>
                </a:lnTo>
                <a:lnTo>
                  <a:pt x="67767" y="212089"/>
                </a:lnTo>
                <a:lnTo>
                  <a:pt x="62229" y="209550"/>
                </a:lnTo>
                <a:lnTo>
                  <a:pt x="58077" y="207010"/>
                </a:lnTo>
                <a:lnTo>
                  <a:pt x="162966" y="207010"/>
                </a:lnTo>
                <a:lnTo>
                  <a:pt x="158813" y="209550"/>
                </a:lnTo>
                <a:lnTo>
                  <a:pt x="153263" y="212089"/>
                </a:lnTo>
                <a:lnTo>
                  <a:pt x="148894" y="213360"/>
                </a:lnTo>
                <a:lnTo>
                  <a:pt x="148234" y="214629"/>
                </a:lnTo>
                <a:lnTo>
                  <a:pt x="143078" y="215900"/>
                </a:lnTo>
                <a:lnTo>
                  <a:pt x="138506" y="217170"/>
                </a:lnTo>
                <a:close/>
              </a:path>
              <a:path w="221615" h="220979">
                <a:moveTo>
                  <a:pt x="127711" y="219710"/>
                </a:moveTo>
                <a:lnTo>
                  <a:pt x="93332" y="219710"/>
                </a:lnTo>
                <a:lnTo>
                  <a:pt x="87883" y="218439"/>
                </a:lnTo>
                <a:lnTo>
                  <a:pt x="83223" y="217170"/>
                </a:lnTo>
                <a:lnTo>
                  <a:pt x="137820" y="217170"/>
                </a:lnTo>
                <a:lnTo>
                  <a:pt x="133159" y="218439"/>
                </a:lnTo>
                <a:lnTo>
                  <a:pt x="127711" y="219710"/>
                </a:lnTo>
                <a:close/>
              </a:path>
              <a:path w="221615" h="220979">
                <a:moveTo>
                  <a:pt x="116560" y="220979"/>
                </a:moveTo>
                <a:lnTo>
                  <a:pt x="104482" y="220979"/>
                </a:lnTo>
                <a:lnTo>
                  <a:pt x="99580" y="219710"/>
                </a:lnTo>
                <a:lnTo>
                  <a:pt x="121462" y="219710"/>
                </a:lnTo>
                <a:lnTo>
                  <a:pt x="116560" y="220979"/>
                </a:lnTo>
                <a:close/>
              </a:path>
            </a:pathLst>
          </a:custGeom>
          <a:solidFill>
            <a:srgbClr val="056255"/>
          </a:solidFill>
        </p:spPr>
        <p:txBody>
          <a:bodyPr wrap="square" lIns="0" tIns="0" rIns="0" bIns="0" rtlCol="0"/>
          <a:lstStyle/>
          <a:p>
            <a:endParaRPr>
              <a:latin typeface="楷体" panose="02010609060101010101" charset="-122"/>
              <a:ea typeface="楷体" panose="02010609060101010101" charset="-122"/>
            </a:endParaRPr>
          </a:p>
        </p:txBody>
      </p:sp>
      <p:sp>
        <p:nvSpPr>
          <p:cNvPr id="52" name="object 52"/>
          <p:cNvSpPr txBox="1"/>
          <p:nvPr/>
        </p:nvSpPr>
        <p:spPr>
          <a:xfrm>
            <a:off x="9870426" y="1853349"/>
            <a:ext cx="939800" cy="1572895"/>
          </a:xfrm>
          <a:prstGeom prst="rect">
            <a:avLst/>
          </a:prstGeom>
        </p:spPr>
        <p:txBody>
          <a:bodyPr vert="horz" wrap="square" lIns="0" tIns="0" rIns="0" bIns="0" rtlCol="0">
            <a:spAutoFit/>
          </a:bodyPr>
          <a:lstStyle/>
          <a:p>
            <a:pPr marL="69215" algn="just">
              <a:lnSpc>
                <a:spcPct val="100000"/>
              </a:lnSpc>
            </a:pPr>
            <a:r>
              <a:rPr sz="2000" dirty="0">
                <a:solidFill>
                  <a:srgbClr val="C00000"/>
                </a:solidFill>
                <a:latin typeface="楷体" panose="02010609060101010101" charset="-122"/>
                <a:ea typeface="楷体" panose="02010609060101010101" charset="-122"/>
                <a:cs typeface="楷体" panose="02010609060101010101" charset="-122"/>
              </a:rPr>
              <a:t>第10步</a:t>
            </a:r>
            <a:endParaRPr sz="2000">
              <a:latin typeface="楷体" panose="02010609060101010101" charset="-122"/>
              <a:ea typeface="楷体" panose="02010609060101010101" charset="-122"/>
              <a:cs typeface="楷体" panose="02010609060101010101" charset="-122"/>
            </a:endParaRPr>
          </a:p>
          <a:p>
            <a:pPr marL="12700" marR="5080" algn="just">
              <a:lnSpc>
                <a:spcPct val="100000"/>
              </a:lnSpc>
              <a:spcBef>
                <a:spcPts val="1315"/>
              </a:spcBef>
            </a:pPr>
            <a:r>
              <a:rPr sz="1200" dirty="0">
                <a:latin typeface="楷体" panose="02010609060101010101" charset="-122"/>
                <a:ea typeface="楷体" panose="02010609060101010101" charset="-122"/>
                <a:cs typeface="楷体" panose="02010609060101010101" charset="-122"/>
              </a:rPr>
              <a:t>考生按照学校  远程复试操作  指南要求，在  规定时间内参  加网络远程面  试。</a:t>
            </a:r>
            <a:endParaRPr sz="120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73156" y="3048000"/>
            <a:ext cx="908303" cy="1697736"/>
          </a:xfrm>
          <a:prstGeom prst="rect">
            <a:avLst/>
          </a:prstGeom>
          <a:blipFill>
            <a:blip r:embed="rId1"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3" name="object 3"/>
          <p:cNvSpPr txBox="1">
            <a:spLocks noGrp="1"/>
          </p:cNvSpPr>
          <p:nvPr>
            <p:ph type="title"/>
          </p:nvPr>
        </p:nvSpPr>
        <p:spPr>
          <a:xfrm>
            <a:off x="1893150" y="669099"/>
            <a:ext cx="5991860" cy="534670"/>
          </a:xfrm>
          <a:prstGeom prst="rect">
            <a:avLst/>
          </a:prstGeom>
        </p:spPr>
        <p:txBody>
          <a:bodyPr vert="horz" wrap="square" lIns="0" tIns="0" rIns="0" bIns="0" rtlCol="0">
            <a:spAutoFit/>
          </a:bodyPr>
          <a:lstStyle/>
          <a:p>
            <a:pPr marL="12700">
              <a:lnSpc>
                <a:spcPts val="4205"/>
              </a:lnSpc>
            </a:pPr>
            <a:r>
              <a:rPr sz="3600" b="1" spc="-5" dirty="0">
                <a:latin typeface="黑体" panose="02010609060101010101" charset="-122"/>
                <a:cs typeface="黑体" panose="02010609060101010101" charset="-122"/>
              </a:rPr>
              <a:t>远程单独笔试全过程流程图解</a:t>
            </a:r>
            <a:endParaRPr sz="3600">
              <a:latin typeface="黑体" panose="02010609060101010101" charset="-122"/>
              <a:cs typeface="黑体" panose="02010609060101010101" charset="-122"/>
            </a:endParaRPr>
          </a:p>
        </p:txBody>
      </p:sp>
      <p:sp>
        <p:nvSpPr>
          <p:cNvPr id="4" name="object 4"/>
          <p:cNvSpPr/>
          <p:nvPr/>
        </p:nvSpPr>
        <p:spPr>
          <a:xfrm>
            <a:off x="8231123" y="425195"/>
            <a:ext cx="3275076" cy="818388"/>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1784604" y="1295400"/>
            <a:ext cx="9896856" cy="45720"/>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355574" y="324180"/>
            <a:ext cx="1313154" cy="1516303"/>
          </a:xfrm>
          <a:prstGeom prst="rect">
            <a:avLst/>
          </a:prstGeom>
          <a:blipFill>
            <a:blip r:embed="rId4" cstate="print"/>
            <a:stretch>
              <a:fillRect/>
            </a:stretch>
          </a:blipFill>
        </p:spPr>
        <p:txBody>
          <a:bodyPr wrap="square" lIns="0" tIns="0" rIns="0" bIns="0" rtlCol="0"/>
          <a:lstStyle/>
          <a:p/>
        </p:txBody>
      </p:sp>
      <p:sp>
        <p:nvSpPr>
          <p:cNvPr id="7" name="object 7"/>
          <p:cNvSpPr txBox="1"/>
          <p:nvPr/>
        </p:nvSpPr>
        <p:spPr>
          <a:xfrm>
            <a:off x="582930" y="609600"/>
            <a:ext cx="1201420" cy="923290"/>
          </a:xfrm>
          <a:prstGeom prst="rect">
            <a:avLst/>
          </a:prstGeom>
        </p:spPr>
        <p:txBody>
          <a:bodyPr vert="horz" wrap="square" lIns="0" tIns="0" rIns="0" bIns="0" rtlCol="0">
            <a:spAutoFit/>
          </a:bodyPr>
          <a:lstStyle/>
          <a:p>
            <a:pPr marL="12700">
              <a:lnSpc>
                <a:spcPct val="100000"/>
              </a:lnSpc>
            </a:pPr>
            <a:r>
              <a:rPr sz="6000" b="1" dirty="0">
                <a:solidFill>
                  <a:srgbClr val="FFFFFF"/>
                </a:solidFill>
                <a:latin typeface="Calibri" panose="020F0502020204030204"/>
                <a:cs typeface="Calibri" panose="020F0502020204030204"/>
              </a:rPr>
              <a:t>1</a:t>
            </a:r>
            <a:r>
              <a:rPr lang="en-US" sz="6000" b="1" dirty="0">
                <a:solidFill>
                  <a:srgbClr val="FFFFFF"/>
                </a:solidFill>
                <a:latin typeface="Calibri" panose="020F0502020204030204"/>
                <a:cs typeface="Calibri" panose="020F0502020204030204"/>
              </a:rPr>
              <a:t>.</a:t>
            </a:r>
            <a:r>
              <a:rPr lang="en-US" sz="4000" b="1" dirty="0">
                <a:solidFill>
                  <a:srgbClr val="FFFFFF"/>
                </a:solidFill>
                <a:latin typeface="Calibri" panose="020F0502020204030204"/>
                <a:cs typeface="Calibri" panose="020F0502020204030204"/>
              </a:rPr>
              <a:t>2</a:t>
            </a:r>
            <a:endParaRPr lang="en-US" sz="4000" b="1" dirty="0">
              <a:solidFill>
                <a:srgbClr val="FFFFFF"/>
              </a:solidFill>
              <a:latin typeface="Calibri" panose="020F0502020204030204"/>
              <a:cs typeface="Calibri" panose="020F0502020204030204"/>
            </a:endParaRPr>
          </a:p>
        </p:txBody>
      </p:sp>
      <p:sp>
        <p:nvSpPr>
          <p:cNvPr id="8" name="object 8"/>
          <p:cNvSpPr/>
          <p:nvPr/>
        </p:nvSpPr>
        <p:spPr>
          <a:xfrm>
            <a:off x="3375939" y="4063758"/>
            <a:ext cx="1135202" cy="387172"/>
          </a:xfrm>
          <a:prstGeom prst="rect">
            <a:avLst/>
          </a:prstGeom>
          <a:blipFill>
            <a:blip r:embed="rId5"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9" name="object 9"/>
          <p:cNvSpPr/>
          <p:nvPr/>
        </p:nvSpPr>
        <p:spPr>
          <a:xfrm>
            <a:off x="1335900" y="4066184"/>
            <a:ext cx="1135202" cy="387172"/>
          </a:xfrm>
          <a:prstGeom prst="rect">
            <a:avLst/>
          </a:prstGeom>
          <a:blipFill>
            <a:blip r:embed="rId6"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10" name="object 10"/>
          <p:cNvSpPr/>
          <p:nvPr/>
        </p:nvSpPr>
        <p:spPr>
          <a:xfrm>
            <a:off x="2476944" y="2026018"/>
            <a:ext cx="1135202" cy="387172"/>
          </a:xfrm>
          <a:prstGeom prst="rect">
            <a:avLst/>
          </a:prstGeom>
          <a:blipFill>
            <a:blip r:embed="rId7"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11" name="object 11"/>
          <p:cNvSpPr/>
          <p:nvPr/>
        </p:nvSpPr>
        <p:spPr>
          <a:xfrm>
            <a:off x="670140" y="3847807"/>
            <a:ext cx="9756775" cy="85090"/>
          </a:xfrm>
          <a:custGeom>
            <a:avLst/>
            <a:gdLst/>
            <a:ahLst/>
            <a:cxnLst/>
            <a:rect l="l" t="t" r="r" b="b"/>
            <a:pathLst>
              <a:path w="9756775" h="85089">
                <a:moveTo>
                  <a:pt x="139" y="84721"/>
                </a:moveTo>
                <a:lnTo>
                  <a:pt x="0" y="21221"/>
                </a:lnTo>
                <a:lnTo>
                  <a:pt x="9756495" y="0"/>
                </a:lnTo>
                <a:lnTo>
                  <a:pt x="9756622" y="63500"/>
                </a:lnTo>
                <a:lnTo>
                  <a:pt x="139" y="84721"/>
                </a:lnTo>
                <a:close/>
              </a:path>
            </a:pathLst>
          </a:custGeom>
          <a:solidFill>
            <a:srgbClr val="056255"/>
          </a:solidFill>
        </p:spPr>
        <p:txBody>
          <a:bodyPr wrap="square" lIns="0" tIns="0" rIns="0" bIns="0" rtlCol="0"/>
          <a:lstStyle/>
          <a:p>
            <a:endParaRPr>
              <a:latin typeface="楷体" panose="02010609060101010101" charset="-122"/>
              <a:ea typeface="楷体" panose="02010609060101010101" charset="-122"/>
            </a:endParaRPr>
          </a:p>
        </p:txBody>
      </p:sp>
      <p:sp>
        <p:nvSpPr>
          <p:cNvPr id="12" name="object 12"/>
          <p:cNvSpPr/>
          <p:nvPr/>
        </p:nvSpPr>
        <p:spPr>
          <a:xfrm>
            <a:off x="187109" y="2217356"/>
            <a:ext cx="1578330" cy="1681035"/>
          </a:xfrm>
          <a:prstGeom prst="rect">
            <a:avLst/>
          </a:prstGeom>
          <a:blipFill>
            <a:blip r:embed="rId8"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13" name="object 13"/>
          <p:cNvSpPr txBox="1"/>
          <p:nvPr/>
        </p:nvSpPr>
        <p:spPr>
          <a:xfrm>
            <a:off x="496849" y="2329307"/>
            <a:ext cx="1092835" cy="1282700"/>
          </a:xfrm>
          <a:prstGeom prst="rect">
            <a:avLst/>
          </a:prstGeom>
        </p:spPr>
        <p:txBody>
          <a:bodyPr vert="horz" wrap="square" lIns="0" tIns="0" rIns="0" bIns="0" rtlCol="0">
            <a:spAutoFit/>
          </a:bodyPr>
          <a:lstStyle/>
          <a:p>
            <a:pPr marL="12700" marR="5080">
              <a:lnSpc>
                <a:spcPct val="100000"/>
              </a:lnSpc>
            </a:pPr>
            <a:r>
              <a:rPr sz="1400" dirty="0">
                <a:solidFill>
                  <a:srgbClr val="FFFFFF"/>
                </a:solidFill>
                <a:latin typeface="楷体" panose="02010609060101010101" charset="-122"/>
                <a:ea typeface="楷体" panose="02010609060101010101" charset="-122"/>
                <a:cs typeface="楷体" panose="02010609060101010101" charset="-122"/>
              </a:rPr>
              <a:t>考生接受参  加复试通知  并确认，按  各学院远程  单独笔试要  求做好准备</a:t>
            </a:r>
            <a:r>
              <a:rPr sz="1400" spc="5" dirty="0">
                <a:solidFill>
                  <a:srgbClr val="FFFFFF"/>
                </a:solidFill>
                <a:latin typeface="楷体" panose="02010609060101010101" charset="-122"/>
                <a:ea typeface="楷体" panose="02010609060101010101" charset="-122"/>
                <a:cs typeface="楷体" panose="02010609060101010101" charset="-122"/>
              </a:rPr>
              <a:t>。</a:t>
            </a:r>
            <a:endParaRPr sz="1400">
              <a:latin typeface="楷体" panose="02010609060101010101" charset="-122"/>
              <a:ea typeface="楷体" panose="02010609060101010101" charset="-122"/>
              <a:cs typeface="楷体" panose="02010609060101010101" charset="-122"/>
            </a:endParaRPr>
          </a:p>
        </p:txBody>
      </p:sp>
      <p:sp>
        <p:nvSpPr>
          <p:cNvPr id="14" name="object 14"/>
          <p:cNvSpPr txBox="1"/>
          <p:nvPr/>
        </p:nvSpPr>
        <p:spPr>
          <a:xfrm>
            <a:off x="1564005" y="4094480"/>
            <a:ext cx="1488440" cy="1054735"/>
          </a:xfrm>
          <a:prstGeom prst="rect">
            <a:avLst/>
          </a:prstGeom>
        </p:spPr>
        <p:txBody>
          <a:bodyPr vert="horz" wrap="square" lIns="0" tIns="0" rIns="0" bIns="0" rtlCol="0">
            <a:spAutoFit/>
          </a:bodyPr>
          <a:lstStyle/>
          <a:p>
            <a:pPr marL="12700" algn="just">
              <a:lnSpc>
                <a:spcPct val="100000"/>
              </a:lnSpc>
            </a:pPr>
            <a:r>
              <a:rPr sz="2000" dirty="0">
                <a:solidFill>
                  <a:srgbClr val="C00000"/>
                </a:solidFill>
                <a:latin typeface="楷体" panose="02010609060101010101" charset="-122"/>
                <a:ea typeface="楷体" panose="02010609060101010101" charset="-122"/>
                <a:cs typeface="楷体" panose="02010609060101010101" charset="-122"/>
              </a:rPr>
              <a:t>第1步</a:t>
            </a:r>
            <a:endParaRPr sz="2000">
              <a:latin typeface="楷体" panose="02010609060101010101" charset="-122"/>
              <a:ea typeface="楷体" panose="02010609060101010101" charset="-122"/>
              <a:cs typeface="楷体" panose="02010609060101010101" charset="-122"/>
            </a:endParaRPr>
          </a:p>
          <a:p>
            <a:pPr marL="41275" marR="5080" algn="just">
              <a:lnSpc>
                <a:spcPct val="100000"/>
              </a:lnSpc>
              <a:spcBef>
                <a:spcPts val="785"/>
              </a:spcBef>
            </a:pPr>
            <a:r>
              <a:rPr sz="1400" dirty="0">
                <a:latin typeface="楷体" panose="02010609060101010101" charset="-122"/>
                <a:ea typeface="楷体" panose="02010609060101010101" charset="-122"/>
                <a:cs typeface="楷体" panose="02010609060101010101" charset="-122"/>
              </a:rPr>
              <a:t>查阅各学院复试细则和远程单独笔试相关要求。</a:t>
            </a:r>
            <a:endParaRPr sz="1400">
              <a:latin typeface="楷体" panose="02010609060101010101" charset="-122"/>
              <a:ea typeface="楷体" panose="02010609060101010101" charset="-122"/>
              <a:cs typeface="楷体" panose="02010609060101010101" charset="-122"/>
            </a:endParaRPr>
          </a:p>
        </p:txBody>
      </p:sp>
      <p:sp>
        <p:nvSpPr>
          <p:cNvPr id="15" name="object 15"/>
          <p:cNvSpPr txBox="1"/>
          <p:nvPr/>
        </p:nvSpPr>
        <p:spPr>
          <a:xfrm>
            <a:off x="2436495" y="2054225"/>
            <a:ext cx="1630045" cy="1694815"/>
          </a:xfrm>
          <a:prstGeom prst="rect">
            <a:avLst/>
          </a:prstGeom>
        </p:spPr>
        <p:txBody>
          <a:bodyPr vert="horz" wrap="square" lIns="0" tIns="0" rIns="0" bIns="0" rtlCol="0">
            <a:spAutoFit/>
          </a:bodyPr>
          <a:lstStyle/>
          <a:p>
            <a:pPr marL="57150">
              <a:lnSpc>
                <a:spcPct val="100000"/>
              </a:lnSpc>
            </a:pPr>
            <a:r>
              <a:rPr sz="2000" dirty="0">
                <a:solidFill>
                  <a:srgbClr val="C00000"/>
                </a:solidFill>
                <a:latin typeface="楷体" panose="02010609060101010101" charset="-122"/>
                <a:ea typeface="楷体" panose="02010609060101010101" charset="-122"/>
                <a:cs typeface="楷体" panose="02010609060101010101" charset="-122"/>
              </a:rPr>
              <a:t>第2步</a:t>
            </a:r>
            <a:endParaRPr sz="2000">
              <a:latin typeface="楷体" panose="02010609060101010101" charset="-122"/>
              <a:ea typeface="楷体" panose="02010609060101010101" charset="-122"/>
              <a:cs typeface="楷体" panose="02010609060101010101" charset="-122"/>
            </a:endParaRPr>
          </a:p>
          <a:p>
            <a:pPr marL="12700" marR="5080" algn="just">
              <a:lnSpc>
                <a:spcPct val="100000"/>
              </a:lnSpc>
              <a:spcBef>
                <a:spcPts val="740"/>
              </a:spcBef>
            </a:pPr>
            <a:r>
              <a:rPr sz="1400" dirty="0">
                <a:latin typeface="楷体" panose="02010609060101010101" charset="-122"/>
                <a:ea typeface="楷体" panose="02010609060101010101" charset="-122"/>
                <a:cs typeface="楷体" panose="02010609060101010101" charset="-122"/>
              </a:rPr>
              <a:t>考生需按照学校规  </a:t>
            </a:r>
            <a:r>
              <a:rPr sz="1400" spc="-5" dirty="0">
                <a:latin typeface="楷体" panose="02010609060101010101" charset="-122"/>
                <a:ea typeface="楷体" panose="02010609060101010101" charset="-122"/>
                <a:cs typeface="楷体" panose="02010609060101010101" charset="-122"/>
              </a:rPr>
              <a:t>定的A4纸答题模</a:t>
            </a:r>
            <a:r>
              <a:rPr sz="1400" dirty="0">
                <a:latin typeface="楷体" panose="02010609060101010101" charset="-122"/>
                <a:ea typeface="楷体" panose="02010609060101010101" charset="-122"/>
                <a:cs typeface="楷体" panose="02010609060101010101" charset="-122"/>
              </a:rPr>
              <a:t>板  打印笔试科目答题  纸4页以上</a:t>
            </a:r>
            <a:r>
              <a:rPr sz="1400" dirty="0">
                <a:solidFill>
                  <a:srgbClr val="C00000"/>
                </a:solidFill>
                <a:latin typeface="楷体" panose="02010609060101010101" charset="-122"/>
                <a:ea typeface="楷体" panose="02010609060101010101" charset="-122"/>
                <a:cs typeface="楷体" panose="02010609060101010101" charset="-122"/>
              </a:rPr>
              <a:t>（建筑艺术类考生按报考学院要求）</a:t>
            </a:r>
            <a:endParaRPr sz="1400">
              <a:latin typeface="楷体" panose="02010609060101010101" charset="-122"/>
              <a:ea typeface="楷体" panose="02010609060101010101" charset="-122"/>
              <a:cs typeface="楷体" panose="02010609060101010101" charset="-122"/>
            </a:endParaRPr>
          </a:p>
        </p:txBody>
      </p:sp>
      <p:sp>
        <p:nvSpPr>
          <p:cNvPr id="16" name="object 16"/>
          <p:cNvSpPr txBox="1"/>
          <p:nvPr/>
        </p:nvSpPr>
        <p:spPr>
          <a:xfrm>
            <a:off x="11005146" y="3097237"/>
            <a:ext cx="432434" cy="1463675"/>
          </a:xfrm>
          <a:prstGeom prst="rect">
            <a:avLst/>
          </a:prstGeom>
        </p:spPr>
        <p:txBody>
          <a:bodyPr vert="horz" wrap="square" lIns="0" tIns="0" rIns="0" bIns="0" rtlCol="0">
            <a:spAutoFit/>
          </a:bodyPr>
          <a:lstStyle/>
          <a:p>
            <a:pPr marL="12700" marR="5080" algn="just">
              <a:lnSpc>
                <a:spcPct val="150000"/>
              </a:lnSpc>
            </a:pPr>
            <a:r>
              <a:rPr sz="1600" b="1" dirty="0">
                <a:solidFill>
                  <a:srgbClr val="FFFFFF"/>
                </a:solidFill>
                <a:latin typeface="楷体" panose="02010609060101010101" charset="-122"/>
                <a:ea typeface="楷体" panose="02010609060101010101" charset="-122"/>
                <a:cs typeface="楷体" panose="02010609060101010101" charset="-122"/>
              </a:rPr>
              <a:t>远</a:t>
            </a:r>
            <a:r>
              <a:rPr sz="1600" b="1" spc="-10" dirty="0">
                <a:solidFill>
                  <a:srgbClr val="FFFFFF"/>
                </a:solidFill>
                <a:latin typeface="楷体" panose="02010609060101010101" charset="-122"/>
                <a:ea typeface="楷体" panose="02010609060101010101" charset="-122"/>
                <a:cs typeface="楷体" panose="02010609060101010101" charset="-122"/>
              </a:rPr>
              <a:t>程  </a:t>
            </a:r>
            <a:r>
              <a:rPr sz="1600" b="1" dirty="0">
                <a:solidFill>
                  <a:srgbClr val="FFFFFF"/>
                </a:solidFill>
                <a:latin typeface="楷体" panose="02010609060101010101" charset="-122"/>
                <a:ea typeface="楷体" panose="02010609060101010101" charset="-122"/>
                <a:cs typeface="楷体" panose="02010609060101010101" charset="-122"/>
              </a:rPr>
              <a:t>单</a:t>
            </a:r>
            <a:r>
              <a:rPr sz="1600" b="1" spc="-10" dirty="0">
                <a:solidFill>
                  <a:srgbClr val="FFFFFF"/>
                </a:solidFill>
                <a:latin typeface="楷体" panose="02010609060101010101" charset="-122"/>
                <a:ea typeface="楷体" panose="02010609060101010101" charset="-122"/>
                <a:cs typeface="楷体" panose="02010609060101010101" charset="-122"/>
              </a:rPr>
              <a:t>独  </a:t>
            </a:r>
            <a:r>
              <a:rPr sz="1600" b="1" dirty="0">
                <a:solidFill>
                  <a:srgbClr val="FFFFFF"/>
                </a:solidFill>
                <a:latin typeface="楷体" panose="02010609060101010101" charset="-122"/>
                <a:ea typeface="楷体" panose="02010609060101010101" charset="-122"/>
                <a:cs typeface="楷体" panose="02010609060101010101" charset="-122"/>
              </a:rPr>
              <a:t>笔</a:t>
            </a:r>
            <a:r>
              <a:rPr sz="1600" b="1" spc="-10" dirty="0">
                <a:solidFill>
                  <a:srgbClr val="FFFFFF"/>
                </a:solidFill>
                <a:latin typeface="楷体" panose="02010609060101010101" charset="-122"/>
                <a:ea typeface="楷体" panose="02010609060101010101" charset="-122"/>
                <a:cs typeface="楷体" panose="02010609060101010101" charset="-122"/>
              </a:rPr>
              <a:t>试  </a:t>
            </a:r>
            <a:r>
              <a:rPr sz="1600" b="1" dirty="0">
                <a:solidFill>
                  <a:srgbClr val="FFFFFF"/>
                </a:solidFill>
                <a:latin typeface="楷体" panose="02010609060101010101" charset="-122"/>
                <a:ea typeface="楷体" panose="02010609060101010101" charset="-122"/>
                <a:cs typeface="楷体" panose="02010609060101010101" charset="-122"/>
              </a:rPr>
              <a:t>完</a:t>
            </a:r>
            <a:r>
              <a:rPr sz="1600" b="1" spc="-15" dirty="0">
                <a:solidFill>
                  <a:srgbClr val="FFFFFF"/>
                </a:solidFill>
                <a:latin typeface="楷体" panose="02010609060101010101" charset="-122"/>
                <a:ea typeface="楷体" panose="02010609060101010101" charset="-122"/>
                <a:cs typeface="楷体" panose="02010609060101010101" charset="-122"/>
              </a:rPr>
              <a:t>成</a:t>
            </a:r>
            <a:endParaRPr sz="1600">
              <a:latin typeface="楷体" panose="02010609060101010101" charset="-122"/>
              <a:ea typeface="楷体" panose="02010609060101010101" charset="-122"/>
              <a:cs typeface="楷体" panose="02010609060101010101" charset="-122"/>
            </a:endParaRPr>
          </a:p>
        </p:txBody>
      </p:sp>
      <p:sp>
        <p:nvSpPr>
          <p:cNvPr id="17" name="object 17"/>
          <p:cNvSpPr/>
          <p:nvPr/>
        </p:nvSpPr>
        <p:spPr>
          <a:xfrm>
            <a:off x="1308544" y="3781526"/>
            <a:ext cx="221188" cy="1734515"/>
          </a:xfrm>
          <a:prstGeom prst="rect">
            <a:avLst/>
          </a:prstGeom>
          <a:blipFill>
            <a:blip r:embed="rId9"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18" name="object 18"/>
          <p:cNvSpPr/>
          <p:nvPr/>
        </p:nvSpPr>
        <p:spPr>
          <a:xfrm>
            <a:off x="2344420" y="2029955"/>
            <a:ext cx="0" cy="1854200"/>
          </a:xfrm>
          <a:custGeom>
            <a:avLst/>
            <a:gdLst/>
            <a:ahLst/>
            <a:cxnLst/>
            <a:rect l="l" t="t" r="r" b="b"/>
            <a:pathLst>
              <a:path h="1854200">
                <a:moveTo>
                  <a:pt x="0" y="0"/>
                </a:moveTo>
                <a:lnTo>
                  <a:pt x="0" y="1853603"/>
                </a:lnTo>
              </a:path>
            </a:pathLst>
          </a:custGeom>
          <a:ln w="9525">
            <a:solidFill>
              <a:srgbClr val="A6A6A6"/>
            </a:solidFill>
          </a:ln>
        </p:spPr>
        <p:txBody>
          <a:bodyPr wrap="square" lIns="0" tIns="0" rIns="0" bIns="0" rtlCol="0"/>
          <a:lstStyle/>
          <a:p>
            <a:endParaRPr>
              <a:latin typeface="楷体" panose="02010609060101010101" charset="-122"/>
              <a:ea typeface="楷体" panose="02010609060101010101" charset="-122"/>
            </a:endParaRPr>
          </a:p>
        </p:txBody>
      </p:sp>
      <p:sp>
        <p:nvSpPr>
          <p:cNvPr id="19" name="object 19"/>
          <p:cNvSpPr/>
          <p:nvPr/>
        </p:nvSpPr>
        <p:spPr>
          <a:xfrm>
            <a:off x="2261616" y="3822496"/>
            <a:ext cx="193040" cy="193040"/>
          </a:xfrm>
          <a:custGeom>
            <a:avLst/>
            <a:gdLst/>
            <a:ahLst/>
            <a:cxnLst/>
            <a:rect l="l" t="t" r="r" b="b"/>
            <a:pathLst>
              <a:path w="193039" h="193039">
                <a:moveTo>
                  <a:pt x="96253" y="192722"/>
                </a:moveTo>
                <a:lnTo>
                  <a:pt x="58743" y="185139"/>
                </a:lnTo>
                <a:lnTo>
                  <a:pt x="28124" y="164417"/>
                </a:lnTo>
                <a:lnTo>
                  <a:pt x="7506" y="133593"/>
                </a:lnTo>
                <a:lnTo>
                  <a:pt x="0" y="95707"/>
                </a:lnTo>
                <a:lnTo>
                  <a:pt x="7506" y="58576"/>
                </a:lnTo>
                <a:lnTo>
                  <a:pt x="28124" y="28141"/>
                </a:lnTo>
                <a:lnTo>
                  <a:pt x="58743" y="7562"/>
                </a:lnTo>
                <a:lnTo>
                  <a:pt x="96253" y="0"/>
                </a:lnTo>
                <a:lnTo>
                  <a:pt x="133757" y="7572"/>
                </a:lnTo>
                <a:lnTo>
                  <a:pt x="164385" y="28222"/>
                </a:lnTo>
                <a:lnTo>
                  <a:pt x="185035" y="58850"/>
                </a:lnTo>
                <a:lnTo>
                  <a:pt x="192608" y="96354"/>
                </a:lnTo>
                <a:lnTo>
                  <a:pt x="185035" y="133866"/>
                </a:lnTo>
                <a:lnTo>
                  <a:pt x="164385" y="164498"/>
                </a:lnTo>
                <a:lnTo>
                  <a:pt x="133757" y="185149"/>
                </a:lnTo>
                <a:lnTo>
                  <a:pt x="96253" y="192722"/>
                </a:lnTo>
                <a:close/>
              </a:path>
            </a:pathLst>
          </a:custGeom>
          <a:solidFill>
            <a:srgbClr val="F1F1F1"/>
          </a:solidFill>
        </p:spPr>
        <p:txBody>
          <a:bodyPr wrap="square" lIns="0" tIns="0" rIns="0" bIns="0" rtlCol="0"/>
          <a:lstStyle/>
          <a:p>
            <a:endParaRPr>
              <a:latin typeface="楷体" panose="02010609060101010101" charset="-122"/>
              <a:ea typeface="楷体" panose="02010609060101010101" charset="-122"/>
            </a:endParaRPr>
          </a:p>
        </p:txBody>
      </p:sp>
      <p:sp>
        <p:nvSpPr>
          <p:cNvPr id="20" name="object 20"/>
          <p:cNvSpPr/>
          <p:nvPr/>
        </p:nvSpPr>
        <p:spPr>
          <a:xfrm>
            <a:off x="2247341" y="3808209"/>
            <a:ext cx="221615" cy="220979"/>
          </a:xfrm>
          <a:custGeom>
            <a:avLst/>
            <a:gdLst/>
            <a:ahLst/>
            <a:cxnLst/>
            <a:rect l="l" t="t" r="r" b="b"/>
            <a:pathLst>
              <a:path w="221614" h="220979">
                <a:moveTo>
                  <a:pt x="137820" y="2539"/>
                </a:moveTo>
                <a:lnTo>
                  <a:pt x="83223" y="2539"/>
                </a:lnTo>
                <a:lnTo>
                  <a:pt x="94043" y="0"/>
                </a:lnTo>
                <a:lnTo>
                  <a:pt x="127000" y="0"/>
                </a:lnTo>
                <a:lnTo>
                  <a:pt x="137820" y="2539"/>
                </a:lnTo>
                <a:close/>
              </a:path>
              <a:path w="221614" h="220979">
                <a:moveTo>
                  <a:pt x="148234" y="6350"/>
                </a:moveTo>
                <a:lnTo>
                  <a:pt x="72809" y="6350"/>
                </a:lnTo>
                <a:lnTo>
                  <a:pt x="77292" y="5079"/>
                </a:lnTo>
                <a:lnTo>
                  <a:pt x="82537" y="2539"/>
                </a:lnTo>
                <a:lnTo>
                  <a:pt x="138506" y="2539"/>
                </a:lnTo>
                <a:lnTo>
                  <a:pt x="143751" y="5079"/>
                </a:lnTo>
                <a:lnTo>
                  <a:pt x="148234" y="6350"/>
                </a:lnTo>
                <a:close/>
              </a:path>
              <a:path w="221614" h="220979">
                <a:moveTo>
                  <a:pt x="158178" y="10160"/>
                </a:moveTo>
                <a:lnTo>
                  <a:pt x="62865" y="10160"/>
                </a:lnTo>
                <a:lnTo>
                  <a:pt x="67767" y="7620"/>
                </a:lnTo>
                <a:lnTo>
                  <a:pt x="72148" y="6350"/>
                </a:lnTo>
                <a:lnTo>
                  <a:pt x="148894" y="6350"/>
                </a:lnTo>
                <a:lnTo>
                  <a:pt x="153276" y="7620"/>
                </a:lnTo>
                <a:lnTo>
                  <a:pt x="158178" y="10160"/>
                </a:lnTo>
                <a:close/>
              </a:path>
              <a:path w="221614" h="220979">
                <a:moveTo>
                  <a:pt x="162966" y="12700"/>
                </a:moveTo>
                <a:lnTo>
                  <a:pt x="58077" y="12700"/>
                </a:lnTo>
                <a:lnTo>
                  <a:pt x="62230" y="10160"/>
                </a:lnTo>
                <a:lnTo>
                  <a:pt x="158813" y="10160"/>
                </a:lnTo>
                <a:lnTo>
                  <a:pt x="162966" y="12700"/>
                </a:lnTo>
                <a:close/>
              </a:path>
              <a:path w="221614" h="220979">
                <a:moveTo>
                  <a:pt x="167614" y="15239"/>
                </a:moveTo>
                <a:lnTo>
                  <a:pt x="53428" y="15239"/>
                </a:lnTo>
                <a:lnTo>
                  <a:pt x="57467" y="12700"/>
                </a:lnTo>
                <a:lnTo>
                  <a:pt x="163576" y="12700"/>
                </a:lnTo>
                <a:lnTo>
                  <a:pt x="167614" y="15239"/>
                </a:lnTo>
                <a:close/>
              </a:path>
              <a:path w="221614" h="220979">
                <a:moveTo>
                  <a:pt x="176453" y="21589"/>
                </a:moveTo>
                <a:lnTo>
                  <a:pt x="44589" y="21589"/>
                </a:lnTo>
                <a:lnTo>
                  <a:pt x="48933" y="17779"/>
                </a:lnTo>
                <a:lnTo>
                  <a:pt x="52844" y="15239"/>
                </a:lnTo>
                <a:lnTo>
                  <a:pt x="168198" y="15239"/>
                </a:lnTo>
                <a:lnTo>
                  <a:pt x="172110" y="17779"/>
                </a:lnTo>
                <a:lnTo>
                  <a:pt x="176453" y="21589"/>
                </a:lnTo>
                <a:close/>
              </a:path>
              <a:path w="221614" h="220979">
                <a:moveTo>
                  <a:pt x="85775" y="31750"/>
                </a:moveTo>
                <a:lnTo>
                  <a:pt x="32524" y="31750"/>
                </a:lnTo>
                <a:lnTo>
                  <a:pt x="36372" y="27939"/>
                </a:lnTo>
                <a:lnTo>
                  <a:pt x="40398" y="24129"/>
                </a:lnTo>
                <a:lnTo>
                  <a:pt x="44043" y="21589"/>
                </a:lnTo>
                <a:lnTo>
                  <a:pt x="176999" y="21589"/>
                </a:lnTo>
                <a:lnTo>
                  <a:pt x="180644" y="24129"/>
                </a:lnTo>
                <a:lnTo>
                  <a:pt x="184670" y="27939"/>
                </a:lnTo>
                <a:lnTo>
                  <a:pt x="102476" y="27939"/>
                </a:lnTo>
                <a:lnTo>
                  <a:pt x="97650" y="29210"/>
                </a:lnTo>
                <a:lnTo>
                  <a:pt x="94310" y="29210"/>
                </a:lnTo>
                <a:lnTo>
                  <a:pt x="89649" y="30479"/>
                </a:lnTo>
                <a:lnTo>
                  <a:pt x="90347" y="30479"/>
                </a:lnTo>
                <a:lnTo>
                  <a:pt x="85775" y="31750"/>
                </a:lnTo>
                <a:close/>
              </a:path>
              <a:path w="221614" h="220979">
                <a:moveTo>
                  <a:pt x="188518" y="31750"/>
                </a:moveTo>
                <a:lnTo>
                  <a:pt x="135280" y="31750"/>
                </a:lnTo>
                <a:lnTo>
                  <a:pt x="130695" y="30479"/>
                </a:lnTo>
                <a:lnTo>
                  <a:pt x="131394" y="30479"/>
                </a:lnTo>
                <a:lnTo>
                  <a:pt x="126733" y="29210"/>
                </a:lnTo>
                <a:lnTo>
                  <a:pt x="123393" y="29210"/>
                </a:lnTo>
                <a:lnTo>
                  <a:pt x="118567" y="27939"/>
                </a:lnTo>
                <a:lnTo>
                  <a:pt x="185178" y="27939"/>
                </a:lnTo>
                <a:lnTo>
                  <a:pt x="188518" y="31750"/>
                </a:lnTo>
                <a:close/>
              </a:path>
              <a:path w="221614" h="220979">
                <a:moveTo>
                  <a:pt x="30187" y="127000"/>
                </a:moveTo>
                <a:lnTo>
                  <a:pt x="1092" y="127000"/>
                </a:lnTo>
                <a:lnTo>
                  <a:pt x="482" y="121920"/>
                </a:lnTo>
                <a:lnTo>
                  <a:pt x="38" y="115570"/>
                </a:lnTo>
                <a:lnTo>
                  <a:pt x="0" y="104139"/>
                </a:lnTo>
                <a:lnTo>
                  <a:pt x="406" y="99060"/>
                </a:lnTo>
                <a:lnTo>
                  <a:pt x="1092" y="93979"/>
                </a:lnTo>
                <a:lnTo>
                  <a:pt x="2057" y="87629"/>
                </a:lnTo>
                <a:lnTo>
                  <a:pt x="2197" y="87629"/>
                </a:lnTo>
                <a:lnTo>
                  <a:pt x="3276" y="82550"/>
                </a:lnTo>
                <a:lnTo>
                  <a:pt x="3454" y="82550"/>
                </a:lnTo>
                <a:lnTo>
                  <a:pt x="4953" y="76200"/>
                </a:lnTo>
                <a:lnTo>
                  <a:pt x="6477" y="72389"/>
                </a:lnTo>
                <a:lnTo>
                  <a:pt x="6718" y="71120"/>
                </a:lnTo>
                <a:lnTo>
                  <a:pt x="8712" y="66039"/>
                </a:lnTo>
                <a:lnTo>
                  <a:pt x="10642" y="62229"/>
                </a:lnTo>
                <a:lnTo>
                  <a:pt x="13068" y="57150"/>
                </a:lnTo>
                <a:lnTo>
                  <a:pt x="15722" y="53339"/>
                </a:lnTo>
                <a:lnTo>
                  <a:pt x="16078" y="52070"/>
                </a:lnTo>
                <a:lnTo>
                  <a:pt x="18973" y="48260"/>
                </a:lnTo>
                <a:lnTo>
                  <a:pt x="21666" y="44450"/>
                </a:lnTo>
                <a:lnTo>
                  <a:pt x="22072" y="43179"/>
                </a:lnTo>
                <a:lnTo>
                  <a:pt x="25361" y="39370"/>
                </a:lnTo>
                <a:lnTo>
                  <a:pt x="28854" y="35560"/>
                </a:lnTo>
                <a:lnTo>
                  <a:pt x="32042" y="31750"/>
                </a:lnTo>
                <a:lnTo>
                  <a:pt x="86448" y="31750"/>
                </a:lnTo>
                <a:lnTo>
                  <a:pt x="81965" y="33020"/>
                </a:lnTo>
                <a:lnTo>
                  <a:pt x="82626" y="33020"/>
                </a:lnTo>
                <a:lnTo>
                  <a:pt x="78257" y="34289"/>
                </a:lnTo>
                <a:lnTo>
                  <a:pt x="78905" y="34289"/>
                </a:lnTo>
                <a:lnTo>
                  <a:pt x="74625" y="35560"/>
                </a:lnTo>
                <a:lnTo>
                  <a:pt x="75260" y="35560"/>
                </a:lnTo>
                <a:lnTo>
                  <a:pt x="71107" y="38100"/>
                </a:lnTo>
                <a:lnTo>
                  <a:pt x="71716" y="38100"/>
                </a:lnTo>
                <a:lnTo>
                  <a:pt x="67678" y="39370"/>
                </a:lnTo>
                <a:lnTo>
                  <a:pt x="68262" y="39370"/>
                </a:lnTo>
                <a:lnTo>
                  <a:pt x="64350" y="41910"/>
                </a:lnTo>
                <a:lnTo>
                  <a:pt x="64922" y="41910"/>
                </a:lnTo>
                <a:lnTo>
                  <a:pt x="61150" y="44450"/>
                </a:lnTo>
                <a:lnTo>
                  <a:pt x="61696" y="44450"/>
                </a:lnTo>
                <a:lnTo>
                  <a:pt x="58051" y="46989"/>
                </a:lnTo>
                <a:lnTo>
                  <a:pt x="58585" y="46989"/>
                </a:lnTo>
                <a:lnTo>
                  <a:pt x="55079" y="49529"/>
                </a:lnTo>
                <a:lnTo>
                  <a:pt x="55587" y="49529"/>
                </a:lnTo>
                <a:lnTo>
                  <a:pt x="52247" y="52070"/>
                </a:lnTo>
                <a:lnTo>
                  <a:pt x="52730" y="52070"/>
                </a:lnTo>
                <a:lnTo>
                  <a:pt x="49530" y="54610"/>
                </a:lnTo>
                <a:lnTo>
                  <a:pt x="49987" y="54610"/>
                </a:lnTo>
                <a:lnTo>
                  <a:pt x="47972" y="57150"/>
                </a:lnTo>
                <a:lnTo>
                  <a:pt x="47396" y="57150"/>
                </a:lnTo>
                <a:lnTo>
                  <a:pt x="44538" y="60960"/>
                </a:lnTo>
                <a:lnTo>
                  <a:pt x="44945" y="60960"/>
                </a:lnTo>
                <a:lnTo>
                  <a:pt x="43158" y="63500"/>
                </a:lnTo>
                <a:lnTo>
                  <a:pt x="42646" y="63500"/>
                </a:lnTo>
                <a:lnTo>
                  <a:pt x="40144" y="67310"/>
                </a:lnTo>
                <a:lnTo>
                  <a:pt x="40500" y="67310"/>
                </a:lnTo>
                <a:lnTo>
                  <a:pt x="38176" y="71120"/>
                </a:lnTo>
                <a:lnTo>
                  <a:pt x="38506" y="71120"/>
                </a:lnTo>
                <a:lnTo>
                  <a:pt x="37092" y="73660"/>
                </a:lnTo>
                <a:lnTo>
                  <a:pt x="36677" y="73660"/>
                </a:lnTo>
                <a:lnTo>
                  <a:pt x="35229" y="77470"/>
                </a:lnTo>
                <a:lnTo>
                  <a:pt x="35026" y="77470"/>
                </a:lnTo>
                <a:lnTo>
                  <a:pt x="33731" y="81279"/>
                </a:lnTo>
                <a:lnTo>
                  <a:pt x="33540" y="81279"/>
                </a:lnTo>
                <a:lnTo>
                  <a:pt x="32407" y="85089"/>
                </a:lnTo>
                <a:lnTo>
                  <a:pt x="32232" y="85089"/>
                </a:lnTo>
                <a:lnTo>
                  <a:pt x="31261" y="88900"/>
                </a:lnTo>
                <a:lnTo>
                  <a:pt x="31115" y="88900"/>
                </a:lnTo>
                <a:lnTo>
                  <a:pt x="30305" y="92710"/>
                </a:lnTo>
                <a:lnTo>
                  <a:pt x="29549" y="96520"/>
                </a:lnTo>
                <a:lnTo>
                  <a:pt x="28829" y="101600"/>
                </a:lnTo>
                <a:lnTo>
                  <a:pt x="28628" y="105410"/>
                </a:lnTo>
                <a:lnTo>
                  <a:pt x="28448" y="109220"/>
                </a:lnTo>
                <a:lnTo>
                  <a:pt x="28536" y="114300"/>
                </a:lnTo>
                <a:lnTo>
                  <a:pt x="28905" y="119379"/>
                </a:lnTo>
                <a:lnTo>
                  <a:pt x="29438" y="123189"/>
                </a:lnTo>
                <a:lnTo>
                  <a:pt x="30187" y="127000"/>
                </a:lnTo>
                <a:close/>
              </a:path>
              <a:path w="221614" h="220979">
                <a:moveTo>
                  <a:pt x="174078" y="58420"/>
                </a:moveTo>
                <a:lnTo>
                  <a:pt x="171056" y="54610"/>
                </a:lnTo>
                <a:lnTo>
                  <a:pt x="171513" y="54610"/>
                </a:lnTo>
                <a:lnTo>
                  <a:pt x="168313" y="52070"/>
                </a:lnTo>
                <a:lnTo>
                  <a:pt x="168795" y="52070"/>
                </a:lnTo>
                <a:lnTo>
                  <a:pt x="165455" y="49529"/>
                </a:lnTo>
                <a:lnTo>
                  <a:pt x="165963" y="49529"/>
                </a:lnTo>
                <a:lnTo>
                  <a:pt x="162458" y="46989"/>
                </a:lnTo>
                <a:lnTo>
                  <a:pt x="162991" y="46989"/>
                </a:lnTo>
                <a:lnTo>
                  <a:pt x="159346" y="44450"/>
                </a:lnTo>
                <a:lnTo>
                  <a:pt x="159893" y="44450"/>
                </a:lnTo>
                <a:lnTo>
                  <a:pt x="156121" y="41910"/>
                </a:lnTo>
                <a:lnTo>
                  <a:pt x="156692" y="41910"/>
                </a:lnTo>
                <a:lnTo>
                  <a:pt x="152781" y="39370"/>
                </a:lnTo>
                <a:lnTo>
                  <a:pt x="153365" y="39370"/>
                </a:lnTo>
                <a:lnTo>
                  <a:pt x="149326" y="38100"/>
                </a:lnTo>
                <a:lnTo>
                  <a:pt x="149936" y="38100"/>
                </a:lnTo>
                <a:lnTo>
                  <a:pt x="145783" y="35560"/>
                </a:lnTo>
                <a:lnTo>
                  <a:pt x="146418" y="35560"/>
                </a:lnTo>
                <a:lnTo>
                  <a:pt x="142138" y="34289"/>
                </a:lnTo>
                <a:lnTo>
                  <a:pt x="142786" y="34289"/>
                </a:lnTo>
                <a:lnTo>
                  <a:pt x="138417" y="33020"/>
                </a:lnTo>
                <a:lnTo>
                  <a:pt x="139077" y="33020"/>
                </a:lnTo>
                <a:lnTo>
                  <a:pt x="134594" y="31750"/>
                </a:lnTo>
                <a:lnTo>
                  <a:pt x="189001" y="31750"/>
                </a:lnTo>
                <a:lnTo>
                  <a:pt x="192189" y="35560"/>
                </a:lnTo>
                <a:lnTo>
                  <a:pt x="195681" y="39370"/>
                </a:lnTo>
                <a:lnTo>
                  <a:pt x="199390" y="44450"/>
                </a:lnTo>
                <a:lnTo>
                  <a:pt x="202069" y="48260"/>
                </a:lnTo>
                <a:lnTo>
                  <a:pt x="204965" y="52070"/>
                </a:lnTo>
                <a:lnTo>
                  <a:pt x="205320" y="53339"/>
                </a:lnTo>
                <a:lnTo>
                  <a:pt x="207645" y="57150"/>
                </a:lnTo>
                <a:lnTo>
                  <a:pt x="173647" y="57150"/>
                </a:lnTo>
                <a:lnTo>
                  <a:pt x="174078" y="58420"/>
                </a:lnTo>
                <a:close/>
              </a:path>
              <a:path w="221614" h="220979">
                <a:moveTo>
                  <a:pt x="46964" y="58420"/>
                </a:moveTo>
                <a:lnTo>
                  <a:pt x="47396" y="57150"/>
                </a:lnTo>
                <a:lnTo>
                  <a:pt x="47972" y="57150"/>
                </a:lnTo>
                <a:lnTo>
                  <a:pt x="46964" y="58420"/>
                </a:lnTo>
                <a:close/>
              </a:path>
              <a:path w="221614" h="220979">
                <a:moveTo>
                  <a:pt x="178777" y="64770"/>
                </a:moveTo>
                <a:lnTo>
                  <a:pt x="176098" y="60960"/>
                </a:lnTo>
                <a:lnTo>
                  <a:pt x="176504" y="60960"/>
                </a:lnTo>
                <a:lnTo>
                  <a:pt x="173647" y="57150"/>
                </a:lnTo>
                <a:lnTo>
                  <a:pt x="207975" y="57150"/>
                </a:lnTo>
                <a:lnTo>
                  <a:pt x="210400" y="62229"/>
                </a:lnTo>
                <a:lnTo>
                  <a:pt x="211044" y="63500"/>
                </a:lnTo>
                <a:lnTo>
                  <a:pt x="178396" y="63500"/>
                </a:lnTo>
                <a:lnTo>
                  <a:pt x="178777" y="64770"/>
                </a:lnTo>
                <a:close/>
              </a:path>
              <a:path w="221614" h="220979">
                <a:moveTo>
                  <a:pt x="42265" y="64770"/>
                </a:moveTo>
                <a:lnTo>
                  <a:pt x="42646" y="63500"/>
                </a:lnTo>
                <a:lnTo>
                  <a:pt x="43158" y="63500"/>
                </a:lnTo>
                <a:lnTo>
                  <a:pt x="42265" y="64770"/>
                </a:lnTo>
                <a:close/>
              </a:path>
              <a:path w="221614" h="220979">
                <a:moveTo>
                  <a:pt x="184670" y="74929"/>
                </a:moveTo>
                <a:lnTo>
                  <a:pt x="182537" y="71120"/>
                </a:lnTo>
                <a:lnTo>
                  <a:pt x="182867" y="71120"/>
                </a:lnTo>
                <a:lnTo>
                  <a:pt x="180543" y="67310"/>
                </a:lnTo>
                <a:lnTo>
                  <a:pt x="180911" y="67310"/>
                </a:lnTo>
                <a:lnTo>
                  <a:pt x="178396" y="63500"/>
                </a:lnTo>
                <a:lnTo>
                  <a:pt x="211044" y="63500"/>
                </a:lnTo>
                <a:lnTo>
                  <a:pt x="212331" y="66039"/>
                </a:lnTo>
                <a:lnTo>
                  <a:pt x="214325" y="71120"/>
                </a:lnTo>
                <a:lnTo>
                  <a:pt x="214566" y="72389"/>
                </a:lnTo>
                <a:lnTo>
                  <a:pt x="215074" y="73660"/>
                </a:lnTo>
                <a:lnTo>
                  <a:pt x="184365" y="73660"/>
                </a:lnTo>
                <a:lnTo>
                  <a:pt x="184670" y="74929"/>
                </a:lnTo>
                <a:close/>
              </a:path>
              <a:path w="221614" h="220979">
                <a:moveTo>
                  <a:pt x="36385" y="74929"/>
                </a:moveTo>
                <a:lnTo>
                  <a:pt x="36677" y="73660"/>
                </a:lnTo>
                <a:lnTo>
                  <a:pt x="37092" y="73660"/>
                </a:lnTo>
                <a:lnTo>
                  <a:pt x="36385" y="74929"/>
                </a:lnTo>
                <a:close/>
              </a:path>
              <a:path w="221614" h="220979">
                <a:moveTo>
                  <a:pt x="186296" y="78739"/>
                </a:moveTo>
                <a:lnTo>
                  <a:pt x="184365" y="73660"/>
                </a:lnTo>
                <a:lnTo>
                  <a:pt x="215074" y="73660"/>
                </a:lnTo>
                <a:lnTo>
                  <a:pt x="216090" y="76200"/>
                </a:lnTo>
                <a:lnTo>
                  <a:pt x="216390" y="77470"/>
                </a:lnTo>
                <a:lnTo>
                  <a:pt x="186016" y="77470"/>
                </a:lnTo>
                <a:lnTo>
                  <a:pt x="186296" y="78739"/>
                </a:lnTo>
                <a:close/>
              </a:path>
              <a:path w="221614" h="220979">
                <a:moveTo>
                  <a:pt x="34747" y="78739"/>
                </a:moveTo>
                <a:lnTo>
                  <a:pt x="35026" y="77470"/>
                </a:lnTo>
                <a:lnTo>
                  <a:pt x="35229" y="77470"/>
                </a:lnTo>
                <a:lnTo>
                  <a:pt x="34747" y="78739"/>
                </a:lnTo>
                <a:close/>
              </a:path>
              <a:path w="221614" h="220979">
                <a:moveTo>
                  <a:pt x="187744" y="82550"/>
                </a:moveTo>
                <a:lnTo>
                  <a:pt x="186016" y="77470"/>
                </a:lnTo>
                <a:lnTo>
                  <a:pt x="216390" y="77470"/>
                </a:lnTo>
                <a:lnTo>
                  <a:pt x="217289" y="81279"/>
                </a:lnTo>
                <a:lnTo>
                  <a:pt x="187502" y="81279"/>
                </a:lnTo>
                <a:lnTo>
                  <a:pt x="187744" y="82550"/>
                </a:lnTo>
                <a:close/>
              </a:path>
              <a:path w="221614" h="220979">
                <a:moveTo>
                  <a:pt x="33299" y="82550"/>
                </a:moveTo>
                <a:lnTo>
                  <a:pt x="33540" y="81279"/>
                </a:lnTo>
                <a:lnTo>
                  <a:pt x="33731" y="81279"/>
                </a:lnTo>
                <a:lnTo>
                  <a:pt x="33299" y="82550"/>
                </a:lnTo>
                <a:close/>
              </a:path>
              <a:path w="221614" h="220979">
                <a:moveTo>
                  <a:pt x="189014" y="86360"/>
                </a:moveTo>
                <a:lnTo>
                  <a:pt x="187502" y="81279"/>
                </a:lnTo>
                <a:lnTo>
                  <a:pt x="217289" y="81279"/>
                </a:lnTo>
                <a:lnTo>
                  <a:pt x="217589" y="82550"/>
                </a:lnTo>
                <a:lnTo>
                  <a:pt x="217766" y="82550"/>
                </a:lnTo>
                <a:lnTo>
                  <a:pt x="218306" y="85089"/>
                </a:lnTo>
                <a:lnTo>
                  <a:pt x="188810" y="85089"/>
                </a:lnTo>
                <a:lnTo>
                  <a:pt x="189014" y="86360"/>
                </a:lnTo>
                <a:close/>
              </a:path>
              <a:path w="221614" h="220979">
                <a:moveTo>
                  <a:pt x="32029" y="86360"/>
                </a:moveTo>
                <a:lnTo>
                  <a:pt x="32232" y="85089"/>
                </a:lnTo>
                <a:lnTo>
                  <a:pt x="32407" y="85089"/>
                </a:lnTo>
                <a:lnTo>
                  <a:pt x="32029" y="86360"/>
                </a:lnTo>
                <a:close/>
              </a:path>
              <a:path w="221614" h="220979">
                <a:moveTo>
                  <a:pt x="190106" y="90170"/>
                </a:moveTo>
                <a:lnTo>
                  <a:pt x="188810" y="85089"/>
                </a:lnTo>
                <a:lnTo>
                  <a:pt x="218306" y="85089"/>
                </a:lnTo>
                <a:lnTo>
                  <a:pt x="218846" y="87629"/>
                </a:lnTo>
                <a:lnTo>
                  <a:pt x="219094" y="88900"/>
                </a:lnTo>
                <a:lnTo>
                  <a:pt x="189928" y="88900"/>
                </a:lnTo>
                <a:lnTo>
                  <a:pt x="190106" y="90170"/>
                </a:lnTo>
                <a:close/>
              </a:path>
              <a:path w="221614" h="220979">
                <a:moveTo>
                  <a:pt x="30937" y="90170"/>
                </a:moveTo>
                <a:lnTo>
                  <a:pt x="31115" y="88900"/>
                </a:lnTo>
                <a:lnTo>
                  <a:pt x="31261" y="88900"/>
                </a:lnTo>
                <a:lnTo>
                  <a:pt x="30937" y="90170"/>
                </a:lnTo>
                <a:close/>
              </a:path>
              <a:path w="221614" h="220979">
                <a:moveTo>
                  <a:pt x="221170" y="110489"/>
                </a:moveTo>
                <a:lnTo>
                  <a:pt x="192595" y="110489"/>
                </a:lnTo>
                <a:lnTo>
                  <a:pt x="192595" y="109220"/>
                </a:lnTo>
                <a:lnTo>
                  <a:pt x="192481" y="105410"/>
                </a:lnTo>
                <a:lnTo>
                  <a:pt x="192138" y="101600"/>
                </a:lnTo>
                <a:lnTo>
                  <a:pt x="191604" y="96520"/>
                </a:lnTo>
                <a:lnTo>
                  <a:pt x="190855" y="92710"/>
                </a:lnTo>
                <a:lnTo>
                  <a:pt x="189928" y="88900"/>
                </a:lnTo>
                <a:lnTo>
                  <a:pt x="219094" y="88900"/>
                </a:lnTo>
                <a:lnTo>
                  <a:pt x="219837" y="92710"/>
                </a:lnTo>
                <a:lnTo>
                  <a:pt x="219951" y="93979"/>
                </a:lnTo>
                <a:lnTo>
                  <a:pt x="220637" y="99060"/>
                </a:lnTo>
                <a:lnTo>
                  <a:pt x="221005" y="104139"/>
                </a:lnTo>
                <a:lnTo>
                  <a:pt x="221170" y="110489"/>
                </a:lnTo>
                <a:close/>
              </a:path>
              <a:path w="221614" h="220979">
                <a:moveTo>
                  <a:pt x="30035" y="93979"/>
                </a:moveTo>
                <a:lnTo>
                  <a:pt x="30187" y="92710"/>
                </a:lnTo>
                <a:lnTo>
                  <a:pt x="30035" y="93979"/>
                </a:lnTo>
                <a:close/>
              </a:path>
              <a:path w="221614" h="220979">
                <a:moveTo>
                  <a:pt x="191008" y="93979"/>
                </a:moveTo>
                <a:lnTo>
                  <a:pt x="190738" y="92710"/>
                </a:lnTo>
                <a:lnTo>
                  <a:pt x="191008" y="93979"/>
                </a:lnTo>
                <a:close/>
              </a:path>
              <a:path w="221614" h="220979">
                <a:moveTo>
                  <a:pt x="29337" y="97789"/>
                </a:moveTo>
                <a:lnTo>
                  <a:pt x="29438" y="96520"/>
                </a:lnTo>
                <a:lnTo>
                  <a:pt x="29337" y="97789"/>
                </a:lnTo>
                <a:close/>
              </a:path>
              <a:path w="221614" h="220979">
                <a:moveTo>
                  <a:pt x="191706" y="97789"/>
                </a:moveTo>
                <a:lnTo>
                  <a:pt x="191493" y="96520"/>
                </a:lnTo>
                <a:lnTo>
                  <a:pt x="191706" y="97789"/>
                </a:lnTo>
                <a:close/>
              </a:path>
              <a:path w="221614" h="220979">
                <a:moveTo>
                  <a:pt x="28546" y="106546"/>
                </a:moveTo>
                <a:lnTo>
                  <a:pt x="28575" y="105410"/>
                </a:lnTo>
                <a:lnTo>
                  <a:pt x="28546" y="106546"/>
                </a:lnTo>
                <a:close/>
              </a:path>
              <a:path w="221614" h="220979">
                <a:moveTo>
                  <a:pt x="192506" y="106679"/>
                </a:moveTo>
                <a:lnTo>
                  <a:pt x="192414" y="105410"/>
                </a:lnTo>
                <a:lnTo>
                  <a:pt x="192506" y="106679"/>
                </a:lnTo>
                <a:close/>
              </a:path>
              <a:path w="221614" h="220979">
                <a:moveTo>
                  <a:pt x="28543" y="106679"/>
                </a:moveTo>
                <a:lnTo>
                  <a:pt x="28546" y="106546"/>
                </a:lnTo>
                <a:lnTo>
                  <a:pt x="28543" y="106679"/>
                </a:lnTo>
                <a:close/>
              </a:path>
              <a:path w="221614" h="220979">
                <a:moveTo>
                  <a:pt x="28463" y="109855"/>
                </a:moveTo>
                <a:lnTo>
                  <a:pt x="28448" y="109220"/>
                </a:lnTo>
                <a:lnTo>
                  <a:pt x="28463" y="109855"/>
                </a:lnTo>
                <a:close/>
              </a:path>
              <a:path w="221614" h="220979">
                <a:moveTo>
                  <a:pt x="192581" y="109854"/>
                </a:moveTo>
                <a:lnTo>
                  <a:pt x="192566" y="109220"/>
                </a:lnTo>
                <a:lnTo>
                  <a:pt x="192581" y="109854"/>
                </a:lnTo>
                <a:close/>
              </a:path>
              <a:path w="221614" h="220979">
                <a:moveTo>
                  <a:pt x="28479" y="110489"/>
                </a:moveTo>
                <a:lnTo>
                  <a:pt x="28463" y="109855"/>
                </a:lnTo>
                <a:lnTo>
                  <a:pt x="28479" y="110489"/>
                </a:lnTo>
                <a:close/>
              </a:path>
              <a:path w="221614" h="220979">
                <a:moveTo>
                  <a:pt x="220738" y="119379"/>
                </a:moveTo>
                <a:lnTo>
                  <a:pt x="192138" y="119379"/>
                </a:lnTo>
                <a:lnTo>
                  <a:pt x="192506" y="114300"/>
                </a:lnTo>
                <a:lnTo>
                  <a:pt x="192581" y="109854"/>
                </a:lnTo>
                <a:lnTo>
                  <a:pt x="192595" y="110489"/>
                </a:lnTo>
                <a:lnTo>
                  <a:pt x="221170" y="110489"/>
                </a:lnTo>
                <a:lnTo>
                  <a:pt x="221075" y="114300"/>
                </a:lnTo>
                <a:lnTo>
                  <a:pt x="220738" y="119379"/>
                </a:lnTo>
                <a:close/>
              </a:path>
              <a:path w="221614" h="220979">
                <a:moveTo>
                  <a:pt x="28981" y="119379"/>
                </a:moveTo>
                <a:lnTo>
                  <a:pt x="28829" y="118110"/>
                </a:lnTo>
                <a:lnTo>
                  <a:pt x="28981" y="119379"/>
                </a:lnTo>
                <a:close/>
              </a:path>
              <a:path w="221614" h="220979">
                <a:moveTo>
                  <a:pt x="220408" y="123189"/>
                </a:moveTo>
                <a:lnTo>
                  <a:pt x="191604" y="123189"/>
                </a:lnTo>
                <a:lnTo>
                  <a:pt x="192214" y="118110"/>
                </a:lnTo>
                <a:lnTo>
                  <a:pt x="192138" y="119379"/>
                </a:lnTo>
                <a:lnTo>
                  <a:pt x="220738" y="119379"/>
                </a:lnTo>
                <a:lnTo>
                  <a:pt x="220560" y="121920"/>
                </a:lnTo>
                <a:lnTo>
                  <a:pt x="220408" y="123189"/>
                </a:lnTo>
                <a:close/>
              </a:path>
              <a:path w="221614" h="220979">
                <a:moveTo>
                  <a:pt x="29549" y="123189"/>
                </a:moveTo>
                <a:lnTo>
                  <a:pt x="29337" y="121920"/>
                </a:lnTo>
                <a:lnTo>
                  <a:pt x="29549" y="123189"/>
                </a:lnTo>
                <a:close/>
              </a:path>
              <a:path w="221614" h="220979">
                <a:moveTo>
                  <a:pt x="219951" y="127000"/>
                </a:moveTo>
                <a:lnTo>
                  <a:pt x="190855" y="127000"/>
                </a:lnTo>
                <a:lnTo>
                  <a:pt x="191706" y="121920"/>
                </a:lnTo>
                <a:lnTo>
                  <a:pt x="191604" y="123189"/>
                </a:lnTo>
                <a:lnTo>
                  <a:pt x="220408" y="123189"/>
                </a:lnTo>
                <a:lnTo>
                  <a:pt x="219951" y="127000"/>
                </a:lnTo>
                <a:close/>
              </a:path>
              <a:path w="221614" h="220979">
                <a:moveTo>
                  <a:pt x="61696" y="176529"/>
                </a:moveTo>
                <a:lnTo>
                  <a:pt x="21666" y="176529"/>
                </a:lnTo>
                <a:lnTo>
                  <a:pt x="18592" y="171450"/>
                </a:lnTo>
                <a:lnTo>
                  <a:pt x="16078" y="167639"/>
                </a:lnTo>
                <a:lnTo>
                  <a:pt x="13068" y="162560"/>
                </a:lnTo>
                <a:lnTo>
                  <a:pt x="10642" y="157479"/>
                </a:lnTo>
                <a:lnTo>
                  <a:pt x="8712" y="153670"/>
                </a:lnTo>
                <a:lnTo>
                  <a:pt x="6718" y="148589"/>
                </a:lnTo>
                <a:lnTo>
                  <a:pt x="6477" y="147320"/>
                </a:lnTo>
                <a:lnTo>
                  <a:pt x="4953" y="143510"/>
                </a:lnTo>
                <a:lnTo>
                  <a:pt x="3454" y="138429"/>
                </a:lnTo>
                <a:lnTo>
                  <a:pt x="3276" y="137160"/>
                </a:lnTo>
                <a:lnTo>
                  <a:pt x="2197" y="132079"/>
                </a:lnTo>
                <a:lnTo>
                  <a:pt x="1206" y="127000"/>
                </a:lnTo>
                <a:lnTo>
                  <a:pt x="30187" y="127000"/>
                </a:lnTo>
                <a:lnTo>
                  <a:pt x="30035" y="125729"/>
                </a:lnTo>
                <a:lnTo>
                  <a:pt x="31115" y="130810"/>
                </a:lnTo>
                <a:lnTo>
                  <a:pt x="30937" y="130810"/>
                </a:lnTo>
                <a:lnTo>
                  <a:pt x="32232" y="134620"/>
                </a:lnTo>
                <a:lnTo>
                  <a:pt x="32029" y="134620"/>
                </a:lnTo>
                <a:lnTo>
                  <a:pt x="33540" y="138429"/>
                </a:lnTo>
                <a:lnTo>
                  <a:pt x="33299" y="138429"/>
                </a:lnTo>
                <a:lnTo>
                  <a:pt x="35026" y="142239"/>
                </a:lnTo>
                <a:lnTo>
                  <a:pt x="34747" y="142239"/>
                </a:lnTo>
                <a:lnTo>
                  <a:pt x="36677" y="146050"/>
                </a:lnTo>
                <a:lnTo>
                  <a:pt x="36915" y="146050"/>
                </a:lnTo>
                <a:lnTo>
                  <a:pt x="38506" y="149860"/>
                </a:lnTo>
                <a:lnTo>
                  <a:pt x="38950" y="149860"/>
                </a:lnTo>
                <a:lnTo>
                  <a:pt x="40500" y="152400"/>
                </a:lnTo>
                <a:lnTo>
                  <a:pt x="40144" y="152400"/>
                </a:lnTo>
                <a:lnTo>
                  <a:pt x="42646" y="156210"/>
                </a:lnTo>
                <a:lnTo>
                  <a:pt x="42265" y="156210"/>
                </a:lnTo>
                <a:lnTo>
                  <a:pt x="44945" y="160020"/>
                </a:lnTo>
                <a:lnTo>
                  <a:pt x="45491" y="160020"/>
                </a:lnTo>
                <a:lnTo>
                  <a:pt x="47396" y="162560"/>
                </a:lnTo>
                <a:lnTo>
                  <a:pt x="46964" y="162560"/>
                </a:lnTo>
                <a:lnTo>
                  <a:pt x="49987" y="165100"/>
                </a:lnTo>
                <a:lnTo>
                  <a:pt x="49530" y="165100"/>
                </a:lnTo>
                <a:lnTo>
                  <a:pt x="52730" y="168910"/>
                </a:lnTo>
                <a:lnTo>
                  <a:pt x="53361" y="168910"/>
                </a:lnTo>
                <a:lnTo>
                  <a:pt x="55587" y="171450"/>
                </a:lnTo>
                <a:lnTo>
                  <a:pt x="56248" y="171450"/>
                </a:lnTo>
                <a:lnTo>
                  <a:pt x="58585" y="173989"/>
                </a:lnTo>
                <a:lnTo>
                  <a:pt x="59266" y="173989"/>
                </a:lnTo>
                <a:lnTo>
                  <a:pt x="61696" y="176529"/>
                </a:lnTo>
                <a:close/>
              </a:path>
              <a:path w="221614" h="220979">
                <a:moveTo>
                  <a:pt x="215074" y="146050"/>
                </a:moveTo>
                <a:lnTo>
                  <a:pt x="184365" y="146050"/>
                </a:lnTo>
                <a:lnTo>
                  <a:pt x="186296" y="142239"/>
                </a:lnTo>
                <a:lnTo>
                  <a:pt x="186016" y="142239"/>
                </a:lnTo>
                <a:lnTo>
                  <a:pt x="187744" y="138429"/>
                </a:lnTo>
                <a:lnTo>
                  <a:pt x="187502" y="138429"/>
                </a:lnTo>
                <a:lnTo>
                  <a:pt x="189014" y="134620"/>
                </a:lnTo>
                <a:lnTo>
                  <a:pt x="188810" y="134620"/>
                </a:lnTo>
                <a:lnTo>
                  <a:pt x="190106" y="130810"/>
                </a:lnTo>
                <a:lnTo>
                  <a:pt x="189928" y="130810"/>
                </a:lnTo>
                <a:lnTo>
                  <a:pt x="191008" y="125729"/>
                </a:lnTo>
                <a:lnTo>
                  <a:pt x="190855" y="127000"/>
                </a:lnTo>
                <a:lnTo>
                  <a:pt x="219951" y="127000"/>
                </a:lnTo>
                <a:lnTo>
                  <a:pt x="218986" y="132079"/>
                </a:lnTo>
                <a:lnTo>
                  <a:pt x="218846" y="132079"/>
                </a:lnTo>
                <a:lnTo>
                  <a:pt x="217766" y="137160"/>
                </a:lnTo>
                <a:lnTo>
                  <a:pt x="217589" y="138429"/>
                </a:lnTo>
                <a:lnTo>
                  <a:pt x="216090" y="143510"/>
                </a:lnTo>
                <a:lnTo>
                  <a:pt x="215074" y="146050"/>
                </a:lnTo>
                <a:close/>
              </a:path>
              <a:path w="221614" h="220979">
                <a:moveTo>
                  <a:pt x="36915" y="146050"/>
                </a:moveTo>
                <a:lnTo>
                  <a:pt x="36677" y="146050"/>
                </a:lnTo>
                <a:lnTo>
                  <a:pt x="36385" y="144779"/>
                </a:lnTo>
                <a:lnTo>
                  <a:pt x="36915" y="146050"/>
                </a:lnTo>
                <a:close/>
              </a:path>
              <a:path w="221614" h="220979">
                <a:moveTo>
                  <a:pt x="213826" y="149860"/>
                </a:moveTo>
                <a:lnTo>
                  <a:pt x="182537" y="149860"/>
                </a:lnTo>
                <a:lnTo>
                  <a:pt x="184670" y="144779"/>
                </a:lnTo>
                <a:lnTo>
                  <a:pt x="184365" y="146050"/>
                </a:lnTo>
                <a:lnTo>
                  <a:pt x="215074" y="146050"/>
                </a:lnTo>
                <a:lnTo>
                  <a:pt x="214566" y="147320"/>
                </a:lnTo>
                <a:lnTo>
                  <a:pt x="214325" y="148589"/>
                </a:lnTo>
                <a:lnTo>
                  <a:pt x="213826" y="149860"/>
                </a:lnTo>
                <a:close/>
              </a:path>
              <a:path w="221614" h="220979">
                <a:moveTo>
                  <a:pt x="38950" y="149860"/>
                </a:moveTo>
                <a:lnTo>
                  <a:pt x="38506" y="149860"/>
                </a:lnTo>
                <a:lnTo>
                  <a:pt x="38176" y="148589"/>
                </a:lnTo>
                <a:lnTo>
                  <a:pt x="38950" y="149860"/>
                </a:lnTo>
                <a:close/>
              </a:path>
              <a:path w="221614" h="220979">
                <a:moveTo>
                  <a:pt x="209188" y="160020"/>
                </a:moveTo>
                <a:lnTo>
                  <a:pt x="176098" y="160020"/>
                </a:lnTo>
                <a:lnTo>
                  <a:pt x="178777" y="156210"/>
                </a:lnTo>
                <a:lnTo>
                  <a:pt x="178396" y="156210"/>
                </a:lnTo>
                <a:lnTo>
                  <a:pt x="180911" y="152400"/>
                </a:lnTo>
                <a:lnTo>
                  <a:pt x="180543" y="152400"/>
                </a:lnTo>
                <a:lnTo>
                  <a:pt x="182867" y="148589"/>
                </a:lnTo>
                <a:lnTo>
                  <a:pt x="182537" y="149860"/>
                </a:lnTo>
                <a:lnTo>
                  <a:pt x="213826" y="149860"/>
                </a:lnTo>
                <a:lnTo>
                  <a:pt x="212331" y="153670"/>
                </a:lnTo>
                <a:lnTo>
                  <a:pt x="210400" y="157479"/>
                </a:lnTo>
                <a:lnTo>
                  <a:pt x="209188" y="160020"/>
                </a:lnTo>
                <a:close/>
              </a:path>
              <a:path w="221614" h="220979">
                <a:moveTo>
                  <a:pt x="45491" y="160020"/>
                </a:moveTo>
                <a:lnTo>
                  <a:pt x="44945" y="160020"/>
                </a:lnTo>
                <a:lnTo>
                  <a:pt x="44538" y="158750"/>
                </a:lnTo>
                <a:lnTo>
                  <a:pt x="45491" y="160020"/>
                </a:lnTo>
                <a:close/>
              </a:path>
              <a:path w="221614" h="220979">
                <a:moveTo>
                  <a:pt x="207975" y="162560"/>
                </a:moveTo>
                <a:lnTo>
                  <a:pt x="173647" y="162560"/>
                </a:lnTo>
                <a:lnTo>
                  <a:pt x="176504" y="158750"/>
                </a:lnTo>
                <a:lnTo>
                  <a:pt x="176098" y="160020"/>
                </a:lnTo>
                <a:lnTo>
                  <a:pt x="209188" y="160020"/>
                </a:lnTo>
                <a:lnTo>
                  <a:pt x="207975" y="162560"/>
                </a:lnTo>
                <a:close/>
              </a:path>
              <a:path w="221614" h="220979">
                <a:moveTo>
                  <a:pt x="204127" y="168910"/>
                </a:moveTo>
                <a:lnTo>
                  <a:pt x="168313" y="168910"/>
                </a:lnTo>
                <a:lnTo>
                  <a:pt x="171513" y="165100"/>
                </a:lnTo>
                <a:lnTo>
                  <a:pt x="171056" y="165100"/>
                </a:lnTo>
                <a:lnTo>
                  <a:pt x="174078" y="162560"/>
                </a:lnTo>
                <a:lnTo>
                  <a:pt x="207645" y="162560"/>
                </a:lnTo>
                <a:lnTo>
                  <a:pt x="204965" y="167639"/>
                </a:lnTo>
                <a:lnTo>
                  <a:pt x="204127" y="168910"/>
                </a:lnTo>
                <a:close/>
              </a:path>
              <a:path w="221614" h="220979">
                <a:moveTo>
                  <a:pt x="53361" y="168910"/>
                </a:moveTo>
                <a:lnTo>
                  <a:pt x="52730" y="168910"/>
                </a:lnTo>
                <a:lnTo>
                  <a:pt x="52247" y="167639"/>
                </a:lnTo>
                <a:lnTo>
                  <a:pt x="53361" y="168910"/>
                </a:lnTo>
                <a:close/>
              </a:path>
              <a:path w="221614" h="220979">
                <a:moveTo>
                  <a:pt x="202450" y="171450"/>
                </a:moveTo>
                <a:lnTo>
                  <a:pt x="165455" y="171450"/>
                </a:lnTo>
                <a:lnTo>
                  <a:pt x="168795" y="167639"/>
                </a:lnTo>
                <a:lnTo>
                  <a:pt x="168313" y="168910"/>
                </a:lnTo>
                <a:lnTo>
                  <a:pt x="204127" y="168910"/>
                </a:lnTo>
                <a:lnTo>
                  <a:pt x="202450" y="171450"/>
                </a:lnTo>
                <a:close/>
              </a:path>
              <a:path w="221614" h="220979">
                <a:moveTo>
                  <a:pt x="56248" y="171450"/>
                </a:moveTo>
                <a:lnTo>
                  <a:pt x="55587" y="171450"/>
                </a:lnTo>
                <a:lnTo>
                  <a:pt x="55079" y="170179"/>
                </a:lnTo>
                <a:lnTo>
                  <a:pt x="56248" y="171450"/>
                </a:lnTo>
                <a:close/>
              </a:path>
              <a:path w="221614" h="220979">
                <a:moveTo>
                  <a:pt x="200920" y="173989"/>
                </a:moveTo>
                <a:lnTo>
                  <a:pt x="162458" y="173989"/>
                </a:lnTo>
                <a:lnTo>
                  <a:pt x="165963" y="170179"/>
                </a:lnTo>
                <a:lnTo>
                  <a:pt x="165455" y="171450"/>
                </a:lnTo>
                <a:lnTo>
                  <a:pt x="202450" y="171450"/>
                </a:lnTo>
                <a:lnTo>
                  <a:pt x="200920" y="173989"/>
                </a:lnTo>
                <a:close/>
              </a:path>
              <a:path w="221614" h="220979">
                <a:moveTo>
                  <a:pt x="59266" y="173989"/>
                </a:moveTo>
                <a:lnTo>
                  <a:pt x="58585" y="173989"/>
                </a:lnTo>
                <a:lnTo>
                  <a:pt x="58051" y="172720"/>
                </a:lnTo>
                <a:lnTo>
                  <a:pt x="59266" y="173989"/>
                </a:lnTo>
                <a:close/>
              </a:path>
              <a:path w="221614" h="220979">
                <a:moveTo>
                  <a:pt x="199390" y="176529"/>
                </a:moveTo>
                <a:lnTo>
                  <a:pt x="159346" y="176529"/>
                </a:lnTo>
                <a:lnTo>
                  <a:pt x="162991" y="172720"/>
                </a:lnTo>
                <a:lnTo>
                  <a:pt x="162458" y="173989"/>
                </a:lnTo>
                <a:lnTo>
                  <a:pt x="200920" y="173989"/>
                </a:lnTo>
                <a:lnTo>
                  <a:pt x="199390" y="176529"/>
                </a:lnTo>
                <a:close/>
              </a:path>
              <a:path w="221614" h="220979">
                <a:moveTo>
                  <a:pt x="68262" y="180339"/>
                </a:moveTo>
                <a:lnTo>
                  <a:pt x="24930" y="180339"/>
                </a:lnTo>
                <a:lnTo>
                  <a:pt x="22072" y="176529"/>
                </a:lnTo>
                <a:lnTo>
                  <a:pt x="61696" y="176529"/>
                </a:lnTo>
                <a:lnTo>
                  <a:pt x="61150" y="175260"/>
                </a:lnTo>
                <a:lnTo>
                  <a:pt x="64922" y="177800"/>
                </a:lnTo>
                <a:lnTo>
                  <a:pt x="64350" y="177800"/>
                </a:lnTo>
                <a:lnTo>
                  <a:pt x="68262" y="180339"/>
                </a:lnTo>
                <a:close/>
              </a:path>
              <a:path w="221614" h="220979">
                <a:moveTo>
                  <a:pt x="196113" y="180339"/>
                </a:moveTo>
                <a:lnTo>
                  <a:pt x="152781" y="180339"/>
                </a:lnTo>
                <a:lnTo>
                  <a:pt x="156692" y="177800"/>
                </a:lnTo>
                <a:lnTo>
                  <a:pt x="156121" y="177800"/>
                </a:lnTo>
                <a:lnTo>
                  <a:pt x="159893" y="175260"/>
                </a:lnTo>
                <a:lnTo>
                  <a:pt x="159346" y="176529"/>
                </a:lnTo>
                <a:lnTo>
                  <a:pt x="199390" y="176529"/>
                </a:lnTo>
                <a:lnTo>
                  <a:pt x="196113" y="180339"/>
                </a:lnTo>
                <a:close/>
              </a:path>
              <a:path w="221614" h="220979">
                <a:moveTo>
                  <a:pt x="86448" y="187960"/>
                </a:moveTo>
                <a:lnTo>
                  <a:pt x="32042" y="187960"/>
                </a:lnTo>
                <a:lnTo>
                  <a:pt x="28854" y="184150"/>
                </a:lnTo>
                <a:lnTo>
                  <a:pt x="25361" y="180339"/>
                </a:lnTo>
                <a:lnTo>
                  <a:pt x="67678" y="180339"/>
                </a:lnTo>
                <a:lnTo>
                  <a:pt x="71716" y="182879"/>
                </a:lnTo>
                <a:lnTo>
                  <a:pt x="73183" y="182879"/>
                </a:lnTo>
                <a:lnTo>
                  <a:pt x="75260" y="184150"/>
                </a:lnTo>
                <a:lnTo>
                  <a:pt x="74625" y="184150"/>
                </a:lnTo>
                <a:lnTo>
                  <a:pt x="78905" y="185420"/>
                </a:lnTo>
                <a:lnTo>
                  <a:pt x="78257" y="185420"/>
                </a:lnTo>
                <a:lnTo>
                  <a:pt x="82626" y="186689"/>
                </a:lnTo>
                <a:lnTo>
                  <a:pt x="81965" y="186689"/>
                </a:lnTo>
                <a:lnTo>
                  <a:pt x="86448" y="187960"/>
                </a:lnTo>
                <a:close/>
              </a:path>
              <a:path w="221614" h="220979">
                <a:moveTo>
                  <a:pt x="193353" y="182879"/>
                </a:moveTo>
                <a:lnTo>
                  <a:pt x="149326" y="182879"/>
                </a:lnTo>
                <a:lnTo>
                  <a:pt x="153365" y="180339"/>
                </a:lnTo>
                <a:lnTo>
                  <a:pt x="195681" y="180339"/>
                </a:lnTo>
                <a:lnTo>
                  <a:pt x="193353" y="182879"/>
                </a:lnTo>
                <a:close/>
              </a:path>
              <a:path w="221614" h="220979">
                <a:moveTo>
                  <a:pt x="73183" y="182879"/>
                </a:moveTo>
                <a:lnTo>
                  <a:pt x="71716" y="182879"/>
                </a:lnTo>
                <a:lnTo>
                  <a:pt x="71107" y="181610"/>
                </a:lnTo>
                <a:lnTo>
                  <a:pt x="73183" y="182879"/>
                </a:lnTo>
                <a:close/>
              </a:path>
              <a:path w="221614" h="220979">
                <a:moveTo>
                  <a:pt x="189001" y="187960"/>
                </a:moveTo>
                <a:lnTo>
                  <a:pt x="134594" y="187960"/>
                </a:lnTo>
                <a:lnTo>
                  <a:pt x="139077" y="186689"/>
                </a:lnTo>
                <a:lnTo>
                  <a:pt x="138417" y="186689"/>
                </a:lnTo>
                <a:lnTo>
                  <a:pt x="142786" y="185420"/>
                </a:lnTo>
                <a:lnTo>
                  <a:pt x="142138" y="185420"/>
                </a:lnTo>
                <a:lnTo>
                  <a:pt x="146418" y="184150"/>
                </a:lnTo>
                <a:lnTo>
                  <a:pt x="145783" y="184150"/>
                </a:lnTo>
                <a:lnTo>
                  <a:pt x="149936" y="181610"/>
                </a:lnTo>
                <a:lnTo>
                  <a:pt x="149326" y="182879"/>
                </a:lnTo>
                <a:lnTo>
                  <a:pt x="193353" y="182879"/>
                </a:lnTo>
                <a:lnTo>
                  <a:pt x="192189" y="184150"/>
                </a:lnTo>
                <a:lnTo>
                  <a:pt x="189001" y="187960"/>
                </a:lnTo>
                <a:close/>
              </a:path>
              <a:path w="221614" h="220979">
                <a:moveTo>
                  <a:pt x="168198" y="204470"/>
                </a:moveTo>
                <a:lnTo>
                  <a:pt x="52844" y="204470"/>
                </a:lnTo>
                <a:lnTo>
                  <a:pt x="48361" y="201929"/>
                </a:lnTo>
                <a:lnTo>
                  <a:pt x="44043" y="198120"/>
                </a:lnTo>
                <a:lnTo>
                  <a:pt x="40398" y="195579"/>
                </a:lnTo>
                <a:lnTo>
                  <a:pt x="36372" y="191770"/>
                </a:lnTo>
                <a:lnTo>
                  <a:pt x="32524" y="187960"/>
                </a:lnTo>
                <a:lnTo>
                  <a:pt x="85775" y="187960"/>
                </a:lnTo>
                <a:lnTo>
                  <a:pt x="90347" y="189229"/>
                </a:lnTo>
                <a:lnTo>
                  <a:pt x="89649" y="189229"/>
                </a:lnTo>
                <a:lnTo>
                  <a:pt x="94310" y="190500"/>
                </a:lnTo>
                <a:lnTo>
                  <a:pt x="93611" y="190500"/>
                </a:lnTo>
                <a:lnTo>
                  <a:pt x="98361" y="191770"/>
                </a:lnTo>
                <a:lnTo>
                  <a:pt x="185178" y="191770"/>
                </a:lnTo>
                <a:lnTo>
                  <a:pt x="180644" y="195579"/>
                </a:lnTo>
                <a:lnTo>
                  <a:pt x="176999" y="198120"/>
                </a:lnTo>
                <a:lnTo>
                  <a:pt x="172681" y="201929"/>
                </a:lnTo>
                <a:lnTo>
                  <a:pt x="168198" y="204470"/>
                </a:lnTo>
                <a:close/>
              </a:path>
              <a:path w="221614" h="220979">
                <a:moveTo>
                  <a:pt x="185178" y="191770"/>
                </a:moveTo>
                <a:lnTo>
                  <a:pt x="122682" y="191770"/>
                </a:lnTo>
                <a:lnTo>
                  <a:pt x="127431" y="190500"/>
                </a:lnTo>
                <a:lnTo>
                  <a:pt x="126733" y="190500"/>
                </a:lnTo>
                <a:lnTo>
                  <a:pt x="131394" y="189229"/>
                </a:lnTo>
                <a:lnTo>
                  <a:pt x="130695" y="189229"/>
                </a:lnTo>
                <a:lnTo>
                  <a:pt x="135280" y="187960"/>
                </a:lnTo>
                <a:lnTo>
                  <a:pt x="188518" y="187960"/>
                </a:lnTo>
                <a:lnTo>
                  <a:pt x="185178" y="191770"/>
                </a:lnTo>
                <a:close/>
              </a:path>
              <a:path w="221614" h="220979">
                <a:moveTo>
                  <a:pt x="102476" y="191770"/>
                </a:moveTo>
                <a:lnTo>
                  <a:pt x="98361" y="191770"/>
                </a:lnTo>
                <a:lnTo>
                  <a:pt x="97650" y="190500"/>
                </a:lnTo>
                <a:lnTo>
                  <a:pt x="102476" y="191770"/>
                </a:lnTo>
                <a:close/>
              </a:path>
              <a:path w="221614" h="220979">
                <a:moveTo>
                  <a:pt x="122682" y="191770"/>
                </a:moveTo>
                <a:lnTo>
                  <a:pt x="118567" y="191770"/>
                </a:lnTo>
                <a:lnTo>
                  <a:pt x="123393" y="190500"/>
                </a:lnTo>
                <a:lnTo>
                  <a:pt x="122682" y="191770"/>
                </a:lnTo>
                <a:close/>
              </a:path>
              <a:path w="221614" h="220979">
                <a:moveTo>
                  <a:pt x="163576" y="207010"/>
                </a:moveTo>
                <a:lnTo>
                  <a:pt x="57467" y="207010"/>
                </a:lnTo>
                <a:lnTo>
                  <a:pt x="53428" y="204470"/>
                </a:lnTo>
                <a:lnTo>
                  <a:pt x="167614" y="204470"/>
                </a:lnTo>
                <a:lnTo>
                  <a:pt x="163576" y="207010"/>
                </a:lnTo>
                <a:close/>
              </a:path>
              <a:path w="221614" h="220979">
                <a:moveTo>
                  <a:pt x="158813" y="209550"/>
                </a:moveTo>
                <a:lnTo>
                  <a:pt x="62230" y="209550"/>
                </a:lnTo>
                <a:lnTo>
                  <a:pt x="58077" y="207010"/>
                </a:lnTo>
                <a:lnTo>
                  <a:pt x="162966" y="207010"/>
                </a:lnTo>
                <a:lnTo>
                  <a:pt x="158813" y="209550"/>
                </a:lnTo>
                <a:close/>
              </a:path>
              <a:path w="221614" h="220979">
                <a:moveTo>
                  <a:pt x="138506" y="217170"/>
                </a:moveTo>
                <a:lnTo>
                  <a:pt x="82537" y="217170"/>
                </a:lnTo>
                <a:lnTo>
                  <a:pt x="77965" y="215900"/>
                </a:lnTo>
                <a:lnTo>
                  <a:pt x="72809" y="214629"/>
                </a:lnTo>
                <a:lnTo>
                  <a:pt x="72148" y="213360"/>
                </a:lnTo>
                <a:lnTo>
                  <a:pt x="67767" y="212089"/>
                </a:lnTo>
                <a:lnTo>
                  <a:pt x="62865" y="209550"/>
                </a:lnTo>
                <a:lnTo>
                  <a:pt x="158178" y="209550"/>
                </a:lnTo>
                <a:lnTo>
                  <a:pt x="153276" y="212089"/>
                </a:lnTo>
                <a:lnTo>
                  <a:pt x="148894" y="213360"/>
                </a:lnTo>
                <a:lnTo>
                  <a:pt x="148234" y="214629"/>
                </a:lnTo>
                <a:lnTo>
                  <a:pt x="143078" y="215900"/>
                </a:lnTo>
                <a:lnTo>
                  <a:pt x="138506" y="217170"/>
                </a:lnTo>
                <a:close/>
              </a:path>
              <a:path w="221614" h="220979">
                <a:moveTo>
                  <a:pt x="127711" y="219710"/>
                </a:moveTo>
                <a:lnTo>
                  <a:pt x="93332" y="219710"/>
                </a:lnTo>
                <a:lnTo>
                  <a:pt x="87884" y="218439"/>
                </a:lnTo>
                <a:lnTo>
                  <a:pt x="83223" y="217170"/>
                </a:lnTo>
                <a:lnTo>
                  <a:pt x="137820" y="217170"/>
                </a:lnTo>
                <a:lnTo>
                  <a:pt x="133159" y="218439"/>
                </a:lnTo>
                <a:lnTo>
                  <a:pt x="127711" y="219710"/>
                </a:lnTo>
                <a:close/>
              </a:path>
              <a:path w="221614" h="220979">
                <a:moveTo>
                  <a:pt x="116560" y="220979"/>
                </a:moveTo>
                <a:lnTo>
                  <a:pt x="104482" y="220979"/>
                </a:lnTo>
                <a:lnTo>
                  <a:pt x="98869" y="219710"/>
                </a:lnTo>
                <a:lnTo>
                  <a:pt x="122174" y="219710"/>
                </a:lnTo>
                <a:lnTo>
                  <a:pt x="116560" y="220979"/>
                </a:lnTo>
                <a:close/>
              </a:path>
            </a:pathLst>
          </a:custGeom>
          <a:solidFill>
            <a:srgbClr val="056255"/>
          </a:solidFill>
        </p:spPr>
        <p:txBody>
          <a:bodyPr wrap="square" lIns="0" tIns="0" rIns="0" bIns="0" rtlCol="0"/>
          <a:lstStyle/>
          <a:p>
            <a:endParaRPr>
              <a:latin typeface="楷体" panose="02010609060101010101" charset="-122"/>
              <a:ea typeface="楷体" panose="02010609060101010101" charset="-122"/>
            </a:endParaRPr>
          </a:p>
        </p:txBody>
      </p:sp>
      <p:sp>
        <p:nvSpPr>
          <p:cNvPr id="21" name="object 21"/>
          <p:cNvSpPr/>
          <p:nvPr/>
        </p:nvSpPr>
        <p:spPr>
          <a:xfrm>
            <a:off x="3186023" y="3781526"/>
            <a:ext cx="221124" cy="1734515"/>
          </a:xfrm>
          <a:prstGeom prst="rect">
            <a:avLst/>
          </a:prstGeom>
          <a:blipFill>
            <a:blip r:embed="rId10"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22" name="object 22"/>
          <p:cNvSpPr/>
          <p:nvPr/>
        </p:nvSpPr>
        <p:spPr>
          <a:xfrm>
            <a:off x="4466488" y="1982292"/>
            <a:ext cx="1135202" cy="387172"/>
          </a:xfrm>
          <a:prstGeom prst="rect">
            <a:avLst/>
          </a:prstGeom>
          <a:blipFill>
            <a:blip r:embed="rId11"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23" name="object 23"/>
          <p:cNvSpPr txBox="1"/>
          <p:nvPr/>
        </p:nvSpPr>
        <p:spPr>
          <a:xfrm>
            <a:off x="4412284" y="2010689"/>
            <a:ext cx="1804035" cy="1624965"/>
          </a:xfrm>
          <a:prstGeom prst="rect">
            <a:avLst/>
          </a:prstGeom>
        </p:spPr>
        <p:txBody>
          <a:bodyPr vert="horz" wrap="square" lIns="0" tIns="0" rIns="0" bIns="0" rtlCol="0">
            <a:spAutoFit/>
          </a:bodyPr>
          <a:lstStyle/>
          <a:p>
            <a:pPr marL="71120">
              <a:lnSpc>
                <a:spcPct val="100000"/>
              </a:lnSpc>
            </a:pPr>
            <a:r>
              <a:rPr sz="2000" dirty="0">
                <a:solidFill>
                  <a:srgbClr val="C00000"/>
                </a:solidFill>
                <a:latin typeface="楷体" panose="02010609060101010101" charset="-122"/>
                <a:ea typeface="楷体" panose="02010609060101010101" charset="-122"/>
                <a:cs typeface="楷体" panose="02010609060101010101" charset="-122"/>
              </a:rPr>
              <a:t>第4步</a:t>
            </a:r>
            <a:endParaRPr sz="2000">
              <a:latin typeface="楷体" panose="02010609060101010101" charset="-122"/>
              <a:ea typeface="楷体" panose="02010609060101010101" charset="-122"/>
              <a:cs typeface="楷体" panose="02010609060101010101" charset="-122"/>
            </a:endParaRPr>
          </a:p>
          <a:p>
            <a:pPr marL="12700" marR="5080">
              <a:lnSpc>
                <a:spcPct val="100000"/>
              </a:lnSpc>
              <a:spcBef>
                <a:spcPts val="195"/>
              </a:spcBef>
            </a:pPr>
            <a:r>
              <a:rPr sz="1400" dirty="0">
                <a:latin typeface="楷体" panose="02010609060101010101" charset="-122"/>
                <a:ea typeface="楷体" panose="02010609060101010101" charset="-122"/>
                <a:cs typeface="楷体" panose="02010609060101010101" charset="-122"/>
              </a:rPr>
              <a:t>远程单独笔试开始前，  在候考区考生按要求  调试</a:t>
            </a:r>
            <a:r>
              <a:rPr lang="zh-CN" sz="1400" dirty="0">
                <a:latin typeface="楷体" panose="02010609060101010101" charset="-122"/>
                <a:ea typeface="楷体" panose="02010609060101010101" charset="-122"/>
                <a:cs typeface="楷体" panose="02010609060101010101" charset="-122"/>
              </a:rPr>
              <a:t>腾讯会议</a:t>
            </a:r>
            <a:r>
              <a:rPr sz="1400" dirty="0">
                <a:latin typeface="楷体" panose="02010609060101010101" charset="-122"/>
                <a:ea typeface="楷体" panose="02010609060101010101" charset="-122"/>
                <a:cs typeface="楷体" panose="02010609060101010101" charset="-122"/>
              </a:rPr>
              <a:t>和双机  位设备、测试网络环  境，熟悉远程网络笔  试操作流程。</a:t>
            </a:r>
            <a:endParaRPr sz="1400">
              <a:latin typeface="楷体" panose="02010609060101010101" charset="-122"/>
              <a:ea typeface="楷体" panose="02010609060101010101" charset="-122"/>
              <a:cs typeface="楷体" panose="02010609060101010101" charset="-122"/>
            </a:endParaRPr>
          </a:p>
        </p:txBody>
      </p:sp>
      <p:sp>
        <p:nvSpPr>
          <p:cNvPr id="24" name="object 24"/>
          <p:cNvSpPr/>
          <p:nvPr/>
        </p:nvSpPr>
        <p:spPr>
          <a:xfrm>
            <a:off x="4295775" y="2029955"/>
            <a:ext cx="0" cy="1854200"/>
          </a:xfrm>
          <a:custGeom>
            <a:avLst/>
            <a:gdLst/>
            <a:ahLst/>
            <a:cxnLst/>
            <a:rect l="l" t="t" r="r" b="b"/>
            <a:pathLst>
              <a:path h="1854200">
                <a:moveTo>
                  <a:pt x="0" y="0"/>
                </a:moveTo>
                <a:lnTo>
                  <a:pt x="0" y="1853603"/>
                </a:lnTo>
              </a:path>
            </a:pathLst>
          </a:custGeom>
          <a:ln w="9525">
            <a:solidFill>
              <a:srgbClr val="A6A6A6"/>
            </a:solidFill>
          </a:ln>
        </p:spPr>
        <p:txBody>
          <a:bodyPr wrap="square" lIns="0" tIns="0" rIns="0" bIns="0" rtlCol="0"/>
          <a:lstStyle/>
          <a:p>
            <a:endParaRPr>
              <a:latin typeface="楷体" panose="02010609060101010101" charset="-122"/>
              <a:ea typeface="楷体" panose="02010609060101010101" charset="-122"/>
            </a:endParaRPr>
          </a:p>
        </p:txBody>
      </p:sp>
      <p:sp>
        <p:nvSpPr>
          <p:cNvPr id="25" name="object 25"/>
          <p:cNvSpPr/>
          <p:nvPr/>
        </p:nvSpPr>
        <p:spPr>
          <a:xfrm>
            <a:off x="4187952" y="3795801"/>
            <a:ext cx="193040" cy="193040"/>
          </a:xfrm>
          <a:custGeom>
            <a:avLst/>
            <a:gdLst/>
            <a:ahLst/>
            <a:cxnLst/>
            <a:rect l="l" t="t" r="r" b="b"/>
            <a:pathLst>
              <a:path w="193039" h="193039">
                <a:moveTo>
                  <a:pt x="96329" y="192722"/>
                </a:moveTo>
                <a:lnTo>
                  <a:pt x="58822" y="185150"/>
                </a:lnTo>
                <a:lnTo>
                  <a:pt x="28189" y="164499"/>
                </a:lnTo>
                <a:lnTo>
                  <a:pt x="7557" y="133925"/>
                </a:lnTo>
                <a:lnTo>
                  <a:pt x="0" y="96494"/>
                </a:lnTo>
                <a:lnTo>
                  <a:pt x="7557" y="58909"/>
                </a:lnTo>
                <a:lnTo>
                  <a:pt x="28223" y="28224"/>
                </a:lnTo>
                <a:lnTo>
                  <a:pt x="58835" y="7572"/>
                </a:lnTo>
                <a:lnTo>
                  <a:pt x="96329" y="0"/>
                </a:lnTo>
                <a:lnTo>
                  <a:pt x="133844" y="7574"/>
                </a:lnTo>
                <a:lnTo>
                  <a:pt x="164483" y="28240"/>
                </a:lnTo>
                <a:lnTo>
                  <a:pt x="185124" y="58855"/>
                </a:lnTo>
                <a:lnTo>
                  <a:pt x="192697" y="96367"/>
                </a:lnTo>
                <a:lnTo>
                  <a:pt x="185124" y="133872"/>
                </a:lnTo>
                <a:lnTo>
                  <a:pt x="164449" y="164515"/>
                </a:lnTo>
                <a:lnTo>
                  <a:pt x="133831" y="185152"/>
                </a:lnTo>
                <a:lnTo>
                  <a:pt x="96329" y="192722"/>
                </a:lnTo>
                <a:close/>
              </a:path>
            </a:pathLst>
          </a:custGeom>
          <a:solidFill>
            <a:srgbClr val="F1F1F1"/>
          </a:solidFill>
        </p:spPr>
        <p:txBody>
          <a:bodyPr wrap="square" lIns="0" tIns="0" rIns="0" bIns="0" rtlCol="0"/>
          <a:lstStyle/>
          <a:p>
            <a:endParaRPr>
              <a:latin typeface="楷体" panose="02010609060101010101" charset="-122"/>
              <a:ea typeface="楷体" panose="02010609060101010101" charset="-122"/>
            </a:endParaRPr>
          </a:p>
        </p:txBody>
      </p:sp>
      <p:sp>
        <p:nvSpPr>
          <p:cNvPr id="26" name="object 26"/>
          <p:cNvSpPr/>
          <p:nvPr/>
        </p:nvSpPr>
        <p:spPr>
          <a:xfrm>
            <a:off x="4173766" y="3781526"/>
            <a:ext cx="221615" cy="220979"/>
          </a:xfrm>
          <a:custGeom>
            <a:avLst/>
            <a:gdLst/>
            <a:ahLst/>
            <a:cxnLst/>
            <a:rect l="l" t="t" r="r" b="b"/>
            <a:pathLst>
              <a:path w="221614" h="220979">
                <a:moveTo>
                  <a:pt x="127711" y="1270"/>
                </a:moveTo>
                <a:lnTo>
                  <a:pt x="93332" y="1270"/>
                </a:lnTo>
                <a:lnTo>
                  <a:pt x="98869" y="0"/>
                </a:lnTo>
                <a:lnTo>
                  <a:pt x="122174" y="0"/>
                </a:lnTo>
                <a:lnTo>
                  <a:pt x="127711" y="1270"/>
                </a:lnTo>
                <a:close/>
              </a:path>
              <a:path w="221614" h="220979">
                <a:moveTo>
                  <a:pt x="137820" y="2539"/>
                </a:moveTo>
                <a:lnTo>
                  <a:pt x="83223" y="2539"/>
                </a:lnTo>
                <a:lnTo>
                  <a:pt x="87884" y="1270"/>
                </a:lnTo>
                <a:lnTo>
                  <a:pt x="133146" y="1270"/>
                </a:lnTo>
                <a:lnTo>
                  <a:pt x="137820" y="2539"/>
                </a:lnTo>
                <a:close/>
              </a:path>
              <a:path w="221614" h="220979">
                <a:moveTo>
                  <a:pt x="148234" y="6350"/>
                </a:moveTo>
                <a:lnTo>
                  <a:pt x="72809" y="6350"/>
                </a:lnTo>
                <a:lnTo>
                  <a:pt x="77279" y="5079"/>
                </a:lnTo>
                <a:lnTo>
                  <a:pt x="77965" y="3810"/>
                </a:lnTo>
                <a:lnTo>
                  <a:pt x="82537" y="2539"/>
                </a:lnTo>
                <a:lnTo>
                  <a:pt x="138506" y="2539"/>
                </a:lnTo>
                <a:lnTo>
                  <a:pt x="143078" y="3810"/>
                </a:lnTo>
                <a:lnTo>
                  <a:pt x="148234" y="6350"/>
                </a:lnTo>
                <a:close/>
              </a:path>
              <a:path w="221614" h="220979">
                <a:moveTo>
                  <a:pt x="162966" y="12700"/>
                </a:moveTo>
                <a:lnTo>
                  <a:pt x="58077" y="12700"/>
                </a:lnTo>
                <a:lnTo>
                  <a:pt x="62230" y="10160"/>
                </a:lnTo>
                <a:lnTo>
                  <a:pt x="67767" y="7620"/>
                </a:lnTo>
                <a:lnTo>
                  <a:pt x="72148" y="6350"/>
                </a:lnTo>
                <a:lnTo>
                  <a:pt x="148894" y="6350"/>
                </a:lnTo>
                <a:lnTo>
                  <a:pt x="153263" y="7620"/>
                </a:lnTo>
                <a:lnTo>
                  <a:pt x="158813" y="10160"/>
                </a:lnTo>
                <a:lnTo>
                  <a:pt x="162966" y="12700"/>
                </a:lnTo>
                <a:close/>
              </a:path>
              <a:path w="221614" h="220979">
                <a:moveTo>
                  <a:pt x="67678" y="39370"/>
                </a:moveTo>
                <a:lnTo>
                  <a:pt x="25361" y="39370"/>
                </a:lnTo>
                <a:lnTo>
                  <a:pt x="28854" y="35560"/>
                </a:lnTo>
                <a:lnTo>
                  <a:pt x="32042" y="31750"/>
                </a:lnTo>
                <a:lnTo>
                  <a:pt x="35864" y="27939"/>
                </a:lnTo>
                <a:lnTo>
                  <a:pt x="39865" y="25400"/>
                </a:lnTo>
                <a:lnTo>
                  <a:pt x="44030" y="21589"/>
                </a:lnTo>
                <a:lnTo>
                  <a:pt x="48361" y="19050"/>
                </a:lnTo>
                <a:lnTo>
                  <a:pt x="52844" y="15239"/>
                </a:lnTo>
                <a:lnTo>
                  <a:pt x="53428" y="15239"/>
                </a:lnTo>
                <a:lnTo>
                  <a:pt x="57467" y="12700"/>
                </a:lnTo>
                <a:lnTo>
                  <a:pt x="163576" y="12700"/>
                </a:lnTo>
                <a:lnTo>
                  <a:pt x="168198" y="15239"/>
                </a:lnTo>
                <a:lnTo>
                  <a:pt x="172681" y="19050"/>
                </a:lnTo>
                <a:lnTo>
                  <a:pt x="176999" y="21589"/>
                </a:lnTo>
                <a:lnTo>
                  <a:pt x="180644" y="24129"/>
                </a:lnTo>
                <a:lnTo>
                  <a:pt x="184670" y="27939"/>
                </a:lnTo>
                <a:lnTo>
                  <a:pt x="102463" y="27939"/>
                </a:lnTo>
                <a:lnTo>
                  <a:pt x="97650" y="29210"/>
                </a:lnTo>
                <a:lnTo>
                  <a:pt x="94310" y="29210"/>
                </a:lnTo>
                <a:lnTo>
                  <a:pt x="89649" y="30479"/>
                </a:lnTo>
                <a:lnTo>
                  <a:pt x="90335" y="30479"/>
                </a:lnTo>
                <a:lnTo>
                  <a:pt x="85763" y="31750"/>
                </a:lnTo>
                <a:lnTo>
                  <a:pt x="86448" y="31750"/>
                </a:lnTo>
                <a:lnTo>
                  <a:pt x="81965" y="33020"/>
                </a:lnTo>
                <a:lnTo>
                  <a:pt x="82626" y="33020"/>
                </a:lnTo>
                <a:lnTo>
                  <a:pt x="78257" y="34289"/>
                </a:lnTo>
                <a:lnTo>
                  <a:pt x="78892" y="34289"/>
                </a:lnTo>
                <a:lnTo>
                  <a:pt x="74625" y="35560"/>
                </a:lnTo>
                <a:lnTo>
                  <a:pt x="75260" y="35560"/>
                </a:lnTo>
                <a:lnTo>
                  <a:pt x="71094" y="38100"/>
                </a:lnTo>
                <a:lnTo>
                  <a:pt x="71704" y="38100"/>
                </a:lnTo>
                <a:lnTo>
                  <a:pt x="67678" y="39370"/>
                </a:lnTo>
                <a:close/>
              </a:path>
              <a:path w="221614" h="220979">
                <a:moveTo>
                  <a:pt x="195681" y="39370"/>
                </a:moveTo>
                <a:lnTo>
                  <a:pt x="153365" y="39370"/>
                </a:lnTo>
                <a:lnTo>
                  <a:pt x="149326" y="38100"/>
                </a:lnTo>
                <a:lnTo>
                  <a:pt x="149936" y="38100"/>
                </a:lnTo>
                <a:lnTo>
                  <a:pt x="145783" y="35560"/>
                </a:lnTo>
                <a:lnTo>
                  <a:pt x="146405" y="35560"/>
                </a:lnTo>
                <a:lnTo>
                  <a:pt x="142138" y="34289"/>
                </a:lnTo>
                <a:lnTo>
                  <a:pt x="142786" y="34289"/>
                </a:lnTo>
                <a:lnTo>
                  <a:pt x="138417" y="33020"/>
                </a:lnTo>
                <a:lnTo>
                  <a:pt x="139077" y="33020"/>
                </a:lnTo>
                <a:lnTo>
                  <a:pt x="134594" y="31750"/>
                </a:lnTo>
                <a:lnTo>
                  <a:pt x="135267" y="31750"/>
                </a:lnTo>
                <a:lnTo>
                  <a:pt x="130695" y="30479"/>
                </a:lnTo>
                <a:lnTo>
                  <a:pt x="131394" y="30479"/>
                </a:lnTo>
                <a:lnTo>
                  <a:pt x="126720" y="29210"/>
                </a:lnTo>
                <a:lnTo>
                  <a:pt x="123393" y="29210"/>
                </a:lnTo>
                <a:lnTo>
                  <a:pt x="118567" y="27939"/>
                </a:lnTo>
                <a:lnTo>
                  <a:pt x="184670" y="27939"/>
                </a:lnTo>
                <a:lnTo>
                  <a:pt x="189001" y="31750"/>
                </a:lnTo>
                <a:lnTo>
                  <a:pt x="192189" y="35560"/>
                </a:lnTo>
                <a:lnTo>
                  <a:pt x="195681" y="39370"/>
                </a:lnTo>
                <a:close/>
              </a:path>
              <a:path w="221614" h="220979">
                <a:moveTo>
                  <a:pt x="47396" y="162560"/>
                </a:moveTo>
                <a:lnTo>
                  <a:pt x="13068" y="162560"/>
                </a:lnTo>
                <a:lnTo>
                  <a:pt x="10642" y="157479"/>
                </a:lnTo>
                <a:lnTo>
                  <a:pt x="8432" y="152400"/>
                </a:lnTo>
                <a:lnTo>
                  <a:pt x="6718" y="148589"/>
                </a:lnTo>
                <a:lnTo>
                  <a:pt x="6477" y="147320"/>
                </a:lnTo>
                <a:lnTo>
                  <a:pt x="4953" y="143510"/>
                </a:lnTo>
                <a:lnTo>
                  <a:pt x="3441" y="138429"/>
                </a:lnTo>
                <a:lnTo>
                  <a:pt x="3263" y="137160"/>
                </a:lnTo>
                <a:lnTo>
                  <a:pt x="2044" y="132079"/>
                </a:lnTo>
                <a:lnTo>
                  <a:pt x="1092" y="127000"/>
                </a:lnTo>
                <a:lnTo>
                  <a:pt x="482" y="121920"/>
                </a:lnTo>
                <a:lnTo>
                  <a:pt x="38" y="115570"/>
                </a:lnTo>
                <a:lnTo>
                  <a:pt x="0" y="104139"/>
                </a:lnTo>
                <a:lnTo>
                  <a:pt x="482" y="97789"/>
                </a:lnTo>
                <a:lnTo>
                  <a:pt x="1092" y="93979"/>
                </a:lnTo>
                <a:lnTo>
                  <a:pt x="2044" y="87629"/>
                </a:lnTo>
                <a:lnTo>
                  <a:pt x="3263" y="82550"/>
                </a:lnTo>
                <a:lnTo>
                  <a:pt x="3441" y="82550"/>
                </a:lnTo>
                <a:lnTo>
                  <a:pt x="4953" y="76200"/>
                </a:lnTo>
                <a:lnTo>
                  <a:pt x="6718" y="71120"/>
                </a:lnTo>
                <a:lnTo>
                  <a:pt x="8432" y="67310"/>
                </a:lnTo>
                <a:lnTo>
                  <a:pt x="10642" y="62229"/>
                </a:lnTo>
                <a:lnTo>
                  <a:pt x="13068" y="57150"/>
                </a:lnTo>
                <a:lnTo>
                  <a:pt x="16078" y="52070"/>
                </a:lnTo>
                <a:lnTo>
                  <a:pt x="18973" y="48260"/>
                </a:lnTo>
                <a:lnTo>
                  <a:pt x="21653" y="44450"/>
                </a:lnTo>
                <a:lnTo>
                  <a:pt x="24930" y="39370"/>
                </a:lnTo>
                <a:lnTo>
                  <a:pt x="68262" y="39370"/>
                </a:lnTo>
                <a:lnTo>
                  <a:pt x="64350" y="41910"/>
                </a:lnTo>
                <a:lnTo>
                  <a:pt x="64922" y="41910"/>
                </a:lnTo>
                <a:lnTo>
                  <a:pt x="61150" y="44450"/>
                </a:lnTo>
                <a:lnTo>
                  <a:pt x="61696" y="44450"/>
                </a:lnTo>
                <a:lnTo>
                  <a:pt x="58051" y="46989"/>
                </a:lnTo>
                <a:lnTo>
                  <a:pt x="58585" y="46989"/>
                </a:lnTo>
                <a:lnTo>
                  <a:pt x="55079" y="49529"/>
                </a:lnTo>
                <a:lnTo>
                  <a:pt x="55587" y="49529"/>
                </a:lnTo>
                <a:lnTo>
                  <a:pt x="52235" y="52070"/>
                </a:lnTo>
                <a:lnTo>
                  <a:pt x="52717" y="52070"/>
                </a:lnTo>
                <a:lnTo>
                  <a:pt x="49530" y="54610"/>
                </a:lnTo>
                <a:lnTo>
                  <a:pt x="49987" y="54610"/>
                </a:lnTo>
                <a:lnTo>
                  <a:pt x="47972" y="57150"/>
                </a:lnTo>
                <a:lnTo>
                  <a:pt x="47396" y="57150"/>
                </a:lnTo>
                <a:lnTo>
                  <a:pt x="44538" y="60960"/>
                </a:lnTo>
                <a:lnTo>
                  <a:pt x="44945" y="60960"/>
                </a:lnTo>
                <a:lnTo>
                  <a:pt x="43150" y="63500"/>
                </a:lnTo>
                <a:lnTo>
                  <a:pt x="42646" y="63500"/>
                </a:lnTo>
                <a:lnTo>
                  <a:pt x="40132" y="67310"/>
                </a:lnTo>
                <a:lnTo>
                  <a:pt x="40500" y="67310"/>
                </a:lnTo>
                <a:lnTo>
                  <a:pt x="38176" y="71120"/>
                </a:lnTo>
                <a:lnTo>
                  <a:pt x="38506" y="71120"/>
                </a:lnTo>
                <a:lnTo>
                  <a:pt x="37084" y="73660"/>
                </a:lnTo>
                <a:lnTo>
                  <a:pt x="36677" y="73660"/>
                </a:lnTo>
                <a:lnTo>
                  <a:pt x="35229" y="77470"/>
                </a:lnTo>
                <a:lnTo>
                  <a:pt x="35026" y="77470"/>
                </a:lnTo>
                <a:lnTo>
                  <a:pt x="33731" y="81279"/>
                </a:lnTo>
                <a:lnTo>
                  <a:pt x="33540" y="81279"/>
                </a:lnTo>
                <a:lnTo>
                  <a:pt x="32407" y="85089"/>
                </a:lnTo>
                <a:lnTo>
                  <a:pt x="32232" y="85089"/>
                </a:lnTo>
                <a:lnTo>
                  <a:pt x="31261" y="88900"/>
                </a:lnTo>
                <a:lnTo>
                  <a:pt x="31115" y="88900"/>
                </a:lnTo>
                <a:lnTo>
                  <a:pt x="30305" y="92710"/>
                </a:lnTo>
                <a:lnTo>
                  <a:pt x="30175" y="92710"/>
                </a:lnTo>
                <a:lnTo>
                  <a:pt x="29546" y="96520"/>
                </a:lnTo>
                <a:lnTo>
                  <a:pt x="28829" y="101600"/>
                </a:lnTo>
                <a:lnTo>
                  <a:pt x="28619" y="105410"/>
                </a:lnTo>
                <a:lnTo>
                  <a:pt x="28435" y="109220"/>
                </a:lnTo>
                <a:lnTo>
                  <a:pt x="28524" y="114300"/>
                </a:lnTo>
                <a:lnTo>
                  <a:pt x="28905" y="119379"/>
                </a:lnTo>
                <a:lnTo>
                  <a:pt x="29438" y="123189"/>
                </a:lnTo>
                <a:lnTo>
                  <a:pt x="30175" y="127000"/>
                </a:lnTo>
                <a:lnTo>
                  <a:pt x="30305" y="127000"/>
                </a:lnTo>
                <a:lnTo>
                  <a:pt x="31115" y="130810"/>
                </a:lnTo>
                <a:lnTo>
                  <a:pt x="30937" y="130810"/>
                </a:lnTo>
                <a:lnTo>
                  <a:pt x="32232" y="134620"/>
                </a:lnTo>
                <a:lnTo>
                  <a:pt x="32029" y="134620"/>
                </a:lnTo>
                <a:lnTo>
                  <a:pt x="33540" y="138429"/>
                </a:lnTo>
                <a:lnTo>
                  <a:pt x="33299" y="138429"/>
                </a:lnTo>
                <a:lnTo>
                  <a:pt x="35026" y="142239"/>
                </a:lnTo>
                <a:lnTo>
                  <a:pt x="34747" y="142239"/>
                </a:lnTo>
                <a:lnTo>
                  <a:pt x="36677" y="146050"/>
                </a:lnTo>
                <a:lnTo>
                  <a:pt x="36906" y="146050"/>
                </a:lnTo>
                <a:lnTo>
                  <a:pt x="38506" y="149860"/>
                </a:lnTo>
                <a:lnTo>
                  <a:pt x="38950" y="149860"/>
                </a:lnTo>
                <a:lnTo>
                  <a:pt x="40500" y="152400"/>
                </a:lnTo>
                <a:lnTo>
                  <a:pt x="40132" y="152400"/>
                </a:lnTo>
                <a:lnTo>
                  <a:pt x="42646" y="156210"/>
                </a:lnTo>
                <a:lnTo>
                  <a:pt x="42252" y="156210"/>
                </a:lnTo>
                <a:lnTo>
                  <a:pt x="44945" y="160020"/>
                </a:lnTo>
                <a:lnTo>
                  <a:pt x="45491" y="160020"/>
                </a:lnTo>
                <a:lnTo>
                  <a:pt x="47396" y="162560"/>
                </a:lnTo>
                <a:close/>
              </a:path>
              <a:path w="221614" h="220979">
                <a:moveTo>
                  <a:pt x="174078" y="58420"/>
                </a:moveTo>
                <a:lnTo>
                  <a:pt x="171043" y="54610"/>
                </a:lnTo>
                <a:lnTo>
                  <a:pt x="171500" y="54610"/>
                </a:lnTo>
                <a:lnTo>
                  <a:pt x="168313" y="52070"/>
                </a:lnTo>
                <a:lnTo>
                  <a:pt x="168795" y="52070"/>
                </a:lnTo>
                <a:lnTo>
                  <a:pt x="165455" y="49529"/>
                </a:lnTo>
                <a:lnTo>
                  <a:pt x="165950" y="49529"/>
                </a:lnTo>
                <a:lnTo>
                  <a:pt x="162458" y="46989"/>
                </a:lnTo>
                <a:lnTo>
                  <a:pt x="162991" y="46989"/>
                </a:lnTo>
                <a:lnTo>
                  <a:pt x="159346" y="44450"/>
                </a:lnTo>
                <a:lnTo>
                  <a:pt x="159893" y="44450"/>
                </a:lnTo>
                <a:lnTo>
                  <a:pt x="156121" y="41910"/>
                </a:lnTo>
                <a:lnTo>
                  <a:pt x="156679" y="41910"/>
                </a:lnTo>
                <a:lnTo>
                  <a:pt x="152781" y="39370"/>
                </a:lnTo>
                <a:lnTo>
                  <a:pt x="196113" y="39370"/>
                </a:lnTo>
                <a:lnTo>
                  <a:pt x="198970" y="43179"/>
                </a:lnTo>
                <a:lnTo>
                  <a:pt x="199377" y="44450"/>
                </a:lnTo>
                <a:lnTo>
                  <a:pt x="202069" y="48260"/>
                </a:lnTo>
                <a:lnTo>
                  <a:pt x="205320" y="53339"/>
                </a:lnTo>
                <a:lnTo>
                  <a:pt x="207962" y="57150"/>
                </a:lnTo>
                <a:lnTo>
                  <a:pt x="173647" y="57150"/>
                </a:lnTo>
                <a:lnTo>
                  <a:pt x="174078" y="58420"/>
                </a:lnTo>
                <a:close/>
              </a:path>
              <a:path w="221614" h="220979">
                <a:moveTo>
                  <a:pt x="46964" y="58420"/>
                </a:moveTo>
                <a:lnTo>
                  <a:pt x="47396" y="57150"/>
                </a:lnTo>
                <a:lnTo>
                  <a:pt x="47972" y="57150"/>
                </a:lnTo>
                <a:lnTo>
                  <a:pt x="46964" y="58420"/>
                </a:lnTo>
                <a:close/>
              </a:path>
              <a:path w="221614" h="220979">
                <a:moveTo>
                  <a:pt x="178777" y="64770"/>
                </a:moveTo>
                <a:lnTo>
                  <a:pt x="176098" y="60960"/>
                </a:lnTo>
                <a:lnTo>
                  <a:pt x="176504" y="60960"/>
                </a:lnTo>
                <a:lnTo>
                  <a:pt x="173647" y="57150"/>
                </a:lnTo>
                <a:lnTo>
                  <a:pt x="207962" y="57150"/>
                </a:lnTo>
                <a:lnTo>
                  <a:pt x="210400" y="62229"/>
                </a:lnTo>
                <a:lnTo>
                  <a:pt x="211044" y="63500"/>
                </a:lnTo>
                <a:lnTo>
                  <a:pt x="178396" y="63500"/>
                </a:lnTo>
                <a:lnTo>
                  <a:pt x="178777" y="64770"/>
                </a:lnTo>
                <a:close/>
              </a:path>
              <a:path w="221614" h="220979">
                <a:moveTo>
                  <a:pt x="42252" y="64770"/>
                </a:moveTo>
                <a:lnTo>
                  <a:pt x="42646" y="63500"/>
                </a:lnTo>
                <a:lnTo>
                  <a:pt x="43150" y="63500"/>
                </a:lnTo>
                <a:lnTo>
                  <a:pt x="42252" y="64770"/>
                </a:lnTo>
                <a:close/>
              </a:path>
              <a:path w="221614" h="220979">
                <a:moveTo>
                  <a:pt x="184658" y="74929"/>
                </a:moveTo>
                <a:lnTo>
                  <a:pt x="182537" y="71120"/>
                </a:lnTo>
                <a:lnTo>
                  <a:pt x="182867" y="71120"/>
                </a:lnTo>
                <a:lnTo>
                  <a:pt x="180543" y="67310"/>
                </a:lnTo>
                <a:lnTo>
                  <a:pt x="180898" y="67310"/>
                </a:lnTo>
                <a:lnTo>
                  <a:pt x="178396" y="63500"/>
                </a:lnTo>
                <a:lnTo>
                  <a:pt x="211044" y="63500"/>
                </a:lnTo>
                <a:lnTo>
                  <a:pt x="212331" y="66039"/>
                </a:lnTo>
                <a:lnTo>
                  <a:pt x="214325" y="71120"/>
                </a:lnTo>
                <a:lnTo>
                  <a:pt x="215112" y="73660"/>
                </a:lnTo>
                <a:lnTo>
                  <a:pt x="184365" y="73660"/>
                </a:lnTo>
                <a:lnTo>
                  <a:pt x="184658" y="74929"/>
                </a:lnTo>
                <a:close/>
              </a:path>
              <a:path w="221614" h="220979">
                <a:moveTo>
                  <a:pt x="36372" y="74929"/>
                </a:moveTo>
                <a:lnTo>
                  <a:pt x="36677" y="73660"/>
                </a:lnTo>
                <a:lnTo>
                  <a:pt x="37084" y="73660"/>
                </a:lnTo>
                <a:lnTo>
                  <a:pt x="36372" y="74929"/>
                </a:lnTo>
                <a:close/>
              </a:path>
              <a:path w="221614" h="220979">
                <a:moveTo>
                  <a:pt x="186283" y="78739"/>
                </a:moveTo>
                <a:lnTo>
                  <a:pt x="184365" y="73660"/>
                </a:lnTo>
                <a:lnTo>
                  <a:pt x="215112" y="73660"/>
                </a:lnTo>
                <a:lnTo>
                  <a:pt x="216293" y="77470"/>
                </a:lnTo>
                <a:lnTo>
                  <a:pt x="186016" y="77470"/>
                </a:lnTo>
                <a:lnTo>
                  <a:pt x="186283" y="78739"/>
                </a:lnTo>
                <a:close/>
              </a:path>
              <a:path w="221614" h="220979">
                <a:moveTo>
                  <a:pt x="34747" y="78739"/>
                </a:moveTo>
                <a:lnTo>
                  <a:pt x="35026" y="77470"/>
                </a:lnTo>
                <a:lnTo>
                  <a:pt x="35229" y="77470"/>
                </a:lnTo>
                <a:lnTo>
                  <a:pt x="34747" y="78739"/>
                </a:lnTo>
                <a:close/>
              </a:path>
              <a:path w="221614" h="220979">
                <a:moveTo>
                  <a:pt x="187744" y="82550"/>
                </a:moveTo>
                <a:lnTo>
                  <a:pt x="186016" y="77470"/>
                </a:lnTo>
                <a:lnTo>
                  <a:pt x="216293" y="77470"/>
                </a:lnTo>
                <a:lnTo>
                  <a:pt x="217265" y="81279"/>
                </a:lnTo>
                <a:lnTo>
                  <a:pt x="187502" y="81279"/>
                </a:lnTo>
                <a:lnTo>
                  <a:pt x="187744" y="82550"/>
                </a:lnTo>
                <a:close/>
              </a:path>
              <a:path w="221614" h="220979">
                <a:moveTo>
                  <a:pt x="33299" y="82550"/>
                </a:moveTo>
                <a:lnTo>
                  <a:pt x="33540" y="81279"/>
                </a:lnTo>
                <a:lnTo>
                  <a:pt x="33731" y="81279"/>
                </a:lnTo>
                <a:lnTo>
                  <a:pt x="33299" y="82550"/>
                </a:lnTo>
                <a:close/>
              </a:path>
              <a:path w="221614" h="220979">
                <a:moveTo>
                  <a:pt x="189014" y="86360"/>
                </a:moveTo>
                <a:lnTo>
                  <a:pt x="187502" y="81279"/>
                </a:lnTo>
                <a:lnTo>
                  <a:pt x="217265" y="81279"/>
                </a:lnTo>
                <a:lnTo>
                  <a:pt x="217589" y="82550"/>
                </a:lnTo>
                <a:lnTo>
                  <a:pt x="217766" y="82550"/>
                </a:lnTo>
                <a:lnTo>
                  <a:pt x="218306" y="85089"/>
                </a:lnTo>
                <a:lnTo>
                  <a:pt x="188798" y="85089"/>
                </a:lnTo>
                <a:lnTo>
                  <a:pt x="189014" y="86360"/>
                </a:lnTo>
                <a:close/>
              </a:path>
              <a:path w="221614" h="220979">
                <a:moveTo>
                  <a:pt x="32029" y="86360"/>
                </a:moveTo>
                <a:lnTo>
                  <a:pt x="32232" y="85089"/>
                </a:lnTo>
                <a:lnTo>
                  <a:pt x="32407" y="85089"/>
                </a:lnTo>
                <a:lnTo>
                  <a:pt x="32029" y="86360"/>
                </a:lnTo>
                <a:close/>
              </a:path>
              <a:path w="221614" h="220979">
                <a:moveTo>
                  <a:pt x="190106" y="90170"/>
                </a:moveTo>
                <a:lnTo>
                  <a:pt x="188798" y="85089"/>
                </a:lnTo>
                <a:lnTo>
                  <a:pt x="218306" y="85089"/>
                </a:lnTo>
                <a:lnTo>
                  <a:pt x="218846" y="87629"/>
                </a:lnTo>
                <a:lnTo>
                  <a:pt x="219094" y="88900"/>
                </a:lnTo>
                <a:lnTo>
                  <a:pt x="189928" y="88900"/>
                </a:lnTo>
                <a:lnTo>
                  <a:pt x="190106" y="90170"/>
                </a:lnTo>
                <a:close/>
              </a:path>
              <a:path w="221614" h="220979">
                <a:moveTo>
                  <a:pt x="30937" y="90170"/>
                </a:moveTo>
                <a:lnTo>
                  <a:pt x="31115" y="88900"/>
                </a:lnTo>
                <a:lnTo>
                  <a:pt x="31261" y="88900"/>
                </a:lnTo>
                <a:lnTo>
                  <a:pt x="30937" y="90170"/>
                </a:lnTo>
                <a:close/>
              </a:path>
              <a:path w="221614" h="220979">
                <a:moveTo>
                  <a:pt x="221081" y="106679"/>
                </a:moveTo>
                <a:lnTo>
                  <a:pt x="192506" y="106679"/>
                </a:lnTo>
                <a:lnTo>
                  <a:pt x="192468" y="105410"/>
                </a:lnTo>
                <a:lnTo>
                  <a:pt x="192138" y="101600"/>
                </a:lnTo>
                <a:lnTo>
                  <a:pt x="191592" y="96520"/>
                </a:lnTo>
                <a:lnTo>
                  <a:pt x="190855" y="92710"/>
                </a:lnTo>
                <a:lnTo>
                  <a:pt x="189928" y="88900"/>
                </a:lnTo>
                <a:lnTo>
                  <a:pt x="219094" y="88900"/>
                </a:lnTo>
                <a:lnTo>
                  <a:pt x="219837" y="92710"/>
                </a:lnTo>
                <a:lnTo>
                  <a:pt x="220560" y="97789"/>
                </a:lnTo>
                <a:lnTo>
                  <a:pt x="221005" y="104139"/>
                </a:lnTo>
                <a:lnTo>
                  <a:pt x="221081" y="106679"/>
                </a:lnTo>
                <a:close/>
              </a:path>
              <a:path w="221614" h="220979">
                <a:moveTo>
                  <a:pt x="30035" y="93979"/>
                </a:moveTo>
                <a:lnTo>
                  <a:pt x="30175" y="92710"/>
                </a:lnTo>
                <a:lnTo>
                  <a:pt x="30305" y="92710"/>
                </a:lnTo>
                <a:lnTo>
                  <a:pt x="30035" y="93979"/>
                </a:lnTo>
                <a:close/>
              </a:path>
              <a:path w="221614" h="220979">
                <a:moveTo>
                  <a:pt x="190995" y="93979"/>
                </a:moveTo>
                <a:lnTo>
                  <a:pt x="190728" y="92710"/>
                </a:lnTo>
                <a:lnTo>
                  <a:pt x="190995" y="93979"/>
                </a:lnTo>
                <a:close/>
              </a:path>
              <a:path w="221614" h="220979">
                <a:moveTo>
                  <a:pt x="29337" y="97789"/>
                </a:moveTo>
                <a:lnTo>
                  <a:pt x="29438" y="96520"/>
                </a:lnTo>
                <a:lnTo>
                  <a:pt x="29337" y="97789"/>
                </a:lnTo>
                <a:close/>
              </a:path>
              <a:path w="221614" h="220979">
                <a:moveTo>
                  <a:pt x="191706" y="97789"/>
                </a:moveTo>
                <a:lnTo>
                  <a:pt x="191493" y="96520"/>
                </a:lnTo>
                <a:lnTo>
                  <a:pt x="191706" y="97789"/>
                </a:lnTo>
                <a:close/>
              </a:path>
              <a:path w="221614" h="220979">
                <a:moveTo>
                  <a:pt x="28533" y="106553"/>
                </a:moveTo>
                <a:lnTo>
                  <a:pt x="28562" y="105410"/>
                </a:lnTo>
                <a:lnTo>
                  <a:pt x="28533" y="106553"/>
                </a:lnTo>
                <a:close/>
              </a:path>
              <a:path w="221614" h="220979">
                <a:moveTo>
                  <a:pt x="192496" y="106546"/>
                </a:moveTo>
                <a:lnTo>
                  <a:pt x="192414" y="105410"/>
                </a:lnTo>
                <a:lnTo>
                  <a:pt x="192496" y="106546"/>
                </a:lnTo>
                <a:close/>
              </a:path>
              <a:path w="221614" h="220979">
                <a:moveTo>
                  <a:pt x="221127" y="110489"/>
                </a:moveTo>
                <a:lnTo>
                  <a:pt x="192595" y="110489"/>
                </a:lnTo>
                <a:lnTo>
                  <a:pt x="192595" y="109220"/>
                </a:lnTo>
                <a:lnTo>
                  <a:pt x="192496" y="106546"/>
                </a:lnTo>
                <a:lnTo>
                  <a:pt x="192506" y="106679"/>
                </a:lnTo>
                <a:lnTo>
                  <a:pt x="221081" y="106679"/>
                </a:lnTo>
                <a:lnTo>
                  <a:pt x="221127" y="110489"/>
                </a:lnTo>
                <a:close/>
              </a:path>
              <a:path w="221614" h="220979">
                <a:moveTo>
                  <a:pt x="28530" y="106679"/>
                </a:moveTo>
                <a:close/>
              </a:path>
              <a:path w="221614" h="220979">
                <a:moveTo>
                  <a:pt x="28451" y="109855"/>
                </a:moveTo>
                <a:lnTo>
                  <a:pt x="28435" y="109220"/>
                </a:lnTo>
                <a:lnTo>
                  <a:pt x="28451" y="109855"/>
                </a:lnTo>
                <a:close/>
              </a:path>
              <a:path w="221614" h="220979">
                <a:moveTo>
                  <a:pt x="192579" y="109854"/>
                </a:moveTo>
                <a:lnTo>
                  <a:pt x="192563" y="109220"/>
                </a:lnTo>
                <a:lnTo>
                  <a:pt x="192579" y="109854"/>
                </a:lnTo>
                <a:close/>
              </a:path>
              <a:path w="221614" h="220979">
                <a:moveTo>
                  <a:pt x="28467" y="110489"/>
                </a:moveTo>
                <a:lnTo>
                  <a:pt x="28451" y="109855"/>
                </a:lnTo>
                <a:lnTo>
                  <a:pt x="28467" y="110489"/>
                </a:lnTo>
                <a:close/>
              </a:path>
              <a:path w="221614" h="220979">
                <a:moveTo>
                  <a:pt x="220738" y="119379"/>
                </a:moveTo>
                <a:lnTo>
                  <a:pt x="192138" y="119379"/>
                </a:lnTo>
                <a:lnTo>
                  <a:pt x="192506" y="114300"/>
                </a:lnTo>
                <a:lnTo>
                  <a:pt x="192579" y="109854"/>
                </a:lnTo>
                <a:lnTo>
                  <a:pt x="192595" y="110489"/>
                </a:lnTo>
                <a:lnTo>
                  <a:pt x="221127" y="110489"/>
                </a:lnTo>
                <a:lnTo>
                  <a:pt x="221005" y="115570"/>
                </a:lnTo>
                <a:lnTo>
                  <a:pt x="220738" y="119379"/>
                </a:lnTo>
                <a:close/>
              </a:path>
              <a:path w="221614" h="220979">
                <a:moveTo>
                  <a:pt x="28981" y="119379"/>
                </a:moveTo>
                <a:lnTo>
                  <a:pt x="28829" y="118110"/>
                </a:lnTo>
                <a:lnTo>
                  <a:pt x="28981" y="119379"/>
                </a:lnTo>
                <a:close/>
              </a:path>
              <a:path w="221614" h="220979">
                <a:moveTo>
                  <a:pt x="220379" y="123189"/>
                </a:moveTo>
                <a:lnTo>
                  <a:pt x="191592" y="123189"/>
                </a:lnTo>
                <a:lnTo>
                  <a:pt x="192214" y="118110"/>
                </a:lnTo>
                <a:lnTo>
                  <a:pt x="192138" y="119379"/>
                </a:lnTo>
                <a:lnTo>
                  <a:pt x="220738" y="119379"/>
                </a:lnTo>
                <a:lnTo>
                  <a:pt x="220560" y="121920"/>
                </a:lnTo>
                <a:lnTo>
                  <a:pt x="220379" y="123189"/>
                </a:lnTo>
                <a:close/>
              </a:path>
              <a:path w="221614" h="220979">
                <a:moveTo>
                  <a:pt x="29546" y="123189"/>
                </a:moveTo>
                <a:lnTo>
                  <a:pt x="29337" y="121920"/>
                </a:lnTo>
                <a:lnTo>
                  <a:pt x="29546" y="123189"/>
                </a:lnTo>
                <a:close/>
              </a:path>
              <a:path w="221614" h="220979">
                <a:moveTo>
                  <a:pt x="219837" y="127000"/>
                </a:moveTo>
                <a:lnTo>
                  <a:pt x="190855" y="127000"/>
                </a:lnTo>
                <a:lnTo>
                  <a:pt x="191706" y="121920"/>
                </a:lnTo>
                <a:lnTo>
                  <a:pt x="191592" y="123189"/>
                </a:lnTo>
                <a:lnTo>
                  <a:pt x="220379" y="123189"/>
                </a:lnTo>
                <a:lnTo>
                  <a:pt x="219837" y="127000"/>
                </a:lnTo>
                <a:close/>
              </a:path>
              <a:path w="221614" h="220979">
                <a:moveTo>
                  <a:pt x="30305" y="127000"/>
                </a:moveTo>
                <a:lnTo>
                  <a:pt x="30175" y="127000"/>
                </a:lnTo>
                <a:lnTo>
                  <a:pt x="30035" y="125729"/>
                </a:lnTo>
                <a:lnTo>
                  <a:pt x="30305" y="127000"/>
                </a:lnTo>
                <a:close/>
              </a:path>
              <a:path w="221614" h="220979">
                <a:moveTo>
                  <a:pt x="214998" y="146050"/>
                </a:moveTo>
                <a:lnTo>
                  <a:pt x="184365" y="146050"/>
                </a:lnTo>
                <a:lnTo>
                  <a:pt x="186283" y="142239"/>
                </a:lnTo>
                <a:lnTo>
                  <a:pt x="186016" y="142239"/>
                </a:lnTo>
                <a:lnTo>
                  <a:pt x="187744" y="138429"/>
                </a:lnTo>
                <a:lnTo>
                  <a:pt x="187502" y="138429"/>
                </a:lnTo>
                <a:lnTo>
                  <a:pt x="189014" y="134620"/>
                </a:lnTo>
                <a:lnTo>
                  <a:pt x="188798" y="134620"/>
                </a:lnTo>
                <a:lnTo>
                  <a:pt x="190106" y="130810"/>
                </a:lnTo>
                <a:lnTo>
                  <a:pt x="189928" y="130810"/>
                </a:lnTo>
                <a:lnTo>
                  <a:pt x="190995" y="125729"/>
                </a:lnTo>
                <a:lnTo>
                  <a:pt x="190855" y="127000"/>
                </a:lnTo>
                <a:lnTo>
                  <a:pt x="219837" y="127000"/>
                </a:lnTo>
                <a:lnTo>
                  <a:pt x="218846" y="132079"/>
                </a:lnTo>
                <a:lnTo>
                  <a:pt x="217766" y="137160"/>
                </a:lnTo>
                <a:lnTo>
                  <a:pt x="217589" y="138429"/>
                </a:lnTo>
                <a:lnTo>
                  <a:pt x="214998" y="146050"/>
                </a:lnTo>
                <a:close/>
              </a:path>
              <a:path w="221614" h="220979">
                <a:moveTo>
                  <a:pt x="36906" y="146050"/>
                </a:moveTo>
                <a:lnTo>
                  <a:pt x="36677" y="146050"/>
                </a:lnTo>
                <a:lnTo>
                  <a:pt x="36372" y="144779"/>
                </a:lnTo>
                <a:lnTo>
                  <a:pt x="36906" y="146050"/>
                </a:lnTo>
                <a:close/>
              </a:path>
              <a:path w="221614" h="220979">
                <a:moveTo>
                  <a:pt x="213826" y="149860"/>
                </a:moveTo>
                <a:lnTo>
                  <a:pt x="182537" y="149860"/>
                </a:lnTo>
                <a:lnTo>
                  <a:pt x="184658" y="144779"/>
                </a:lnTo>
                <a:lnTo>
                  <a:pt x="184365" y="146050"/>
                </a:lnTo>
                <a:lnTo>
                  <a:pt x="214998" y="146050"/>
                </a:lnTo>
                <a:lnTo>
                  <a:pt x="214566" y="147320"/>
                </a:lnTo>
                <a:lnTo>
                  <a:pt x="214325" y="148589"/>
                </a:lnTo>
                <a:lnTo>
                  <a:pt x="213826" y="149860"/>
                </a:lnTo>
                <a:close/>
              </a:path>
              <a:path w="221614" h="220979">
                <a:moveTo>
                  <a:pt x="38950" y="149860"/>
                </a:moveTo>
                <a:lnTo>
                  <a:pt x="38506" y="149860"/>
                </a:lnTo>
                <a:lnTo>
                  <a:pt x="38176" y="148589"/>
                </a:lnTo>
                <a:lnTo>
                  <a:pt x="38950" y="149860"/>
                </a:lnTo>
                <a:close/>
              </a:path>
              <a:path w="221614" h="220979">
                <a:moveTo>
                  <a:pt x="209181" y="160020"/>
                </a:moveTo>
                <a:lnTo>
                  <a:pt x="176098" y="160020"/>
                </a:lnTo>
                <a:lnTo>
                  <a:pt x="178777" y="156210"/>
                </a:lnTo>
                <a:lnTo>
                  <a:pt x="178396" y="156210"/>
                </a:lnTo>
                <a:lnTo>
                  <a:pt x="180898" y="152400"/>
                </a:lnTo>
                <a:lnTo>
                  <a:pt x="180543" y="152400"/>
                </a:lnTo>
                <a:lnTo>
                  <a:pt x="182867" y="148589"/>
                </a:lnTo>
                <a:lnTo>
                  <a:pt x="182537" y="149860"/>
                </a:lnTo>
                <a:lnTo>
                  <a:pt x="213826" y="149860"/>
                </a:lnTo>
                <a:lnTo>
                  <a:pt x="212331" y="153670"/>
                </a:lnTo>
                <a:lnTo>
                  <a:pt x="210400" y="157479"/>
                </a:lnTo>
                <a:lnTo>
                  <a:pt x="209181" y="160020"/>
                </a:lnTo>
                <a:close/>
              </a:path>
              <a:path w="221614" h="220979">
                <a:moveTo>
                  <a:pt x="45491" y="160020"/>
                </a:moveTo>
                <a:lnTo>
                  <a:pt x="44945" y="160020"/>
                </a:lnTo>
                <a:lnTo>
                  <a:pt x="44538" y="158750"/>
                </a:lnTo>
                <a:lnTo>
                  <a:pt x="45491" y="160020"/>
                </a:lnTo>
                <a:close/>
              </a:path>
              <a:path w="221614" h="220979">
                <a:moveTo>
                  <a:pt x="207962" y="162560"/>
                </a:moveTo>
                <a:lnTo>
                  <a:pt x="173647" y="162560"/>
                </a:lnTo>
                <a:lnTo>
                  <a:pt x="176504" y="158750"/>
                </a:lnTo>
                <a:lnTo>
                  <a:pt x="176098" y="160020"/>
                </a:lnTo>
                <a:lnTo>
                  <a:pt x="209181" y="160020"/>
                </a:lnTo>
                <a:lnTo>
                  <a:pt x="207962" y="162560"/>
                </a:lnTo>
                <a:close/>
              </a:path>
              <a:path w="221614" h="220979">
                <a:moveTo>
                  <a:pt x="86448" y="187960"/>
                </a:moveTo>
                <a:lnTo>
                  <a:pt x="32042" y="187960"/>
                </a:lnTo>
                <a:lnTo>
                  <a:pt x="28854" y="184150"/>
                </a:lnTo>
                <a:lnTo>
                  <a:pt x="25361" y="180339"/>
                </a:lnTo>
                <a:lnTo>
                  <a:pt x="21653" y="176529"/>
                </a:lnTo>
                <a:lnTo>
                  <a:pt x="18973" y="172720"/>
                </a:lnTo>
                <a:lnTo>
                  <a:pt x="16078" y="167639"/>
                </a:lnTo>
                <a:lnTo>
                  <a:pt x="13398" y="162560"/>
                </a:lnTo>
                <a:lnTo>
                  <a:pt x="46964" y="162560"/>
                </a:lnTo>
                <a:lnTo>
                  <a:pt x="49987" y="165100"/>
                </a:lnTo>
                <a:lnTo>
                  <a:pt x="49530" y="165100"/>
                </a:lnTo>
                <a:lnTo>
                  <a:pt x="52717" y="168910"/>
                </a:lnTo>
                <a:lnTo>
                  <a:pt x="53352" y="168910"/>
                </a:lnTo>
                <a:lnTo>
                  <a:pt x="55587" y="171450"/>
                </a:lnTo>
                <a:lnTo>
                  <a:pt x="56248" y="171450"/>
                </a:lnTo>
                <a:lnTo>
                  <a:pt x="58585" y="173989"/>
                </a:lnTo>
                <a:lnTo>
                  <a:pt x="59266" y="173989"/>
                </a:lnTo>
                <a:lnTo>
                  <a:pt x="61696" y="176529"/>
                </a:lnTo>
                <a:lnTo>
                  <a:pt x="63036" y="176529"/>
                </a:lnTo>
                <a:lnTo>
                  <a:pt x="64922" y="177800"/>
                </a:lnTo>
                <a:lnTo>
                  <a:pt x="64350" y="177800"/>
                </a:lnTo>
                <a:lnTo>
                  <a:pt x="68262" y="180339"/>
                </a:lnTo>
                <a:lnTo>
                  <a:pt x="67678" y="180339"/>
                </a:lnTo>
                <a:lnTo>
                  <a:pt x="71704" y="182879"/>
                </a:lnTo>
                <a:lnTo>
                  <a:pt x="73177" y="182879"/>
                </a:lnTo>
                <a:lnTo>
                  <a:pt x="75260" y="184150"/>
                </a:lnTo>
                <a:lnTo>
                  <a:pt x="74625" y="184150"/>
                </a:lnTo>
                <a:lnTo>
                  <a:pt x="78892" y="185420"/>
                </a:lnTo>
                <a:lnTo>
                  <a:pt x="78257" y="185420"/>
                </a:lnTo>
                <a:lnTo>
                  <a:pt x="82626" y="186689"/>
                </a:lnTo>
                <a:lnTo>
                  <a:pt x="81965" y="186689"/>
                </a:lnTo>
                <a:lnTo>
                  <a:pt x="86448" y="187960"/>
                </a:lnTo>
                <a:close/>
              </a:path>
              <a:path w="221614" h="220979">
                <a:moveTo>
                  <a:pt x="204508" y="168910"/>
                </a:moveTo>
                <a:lnTo>
                  <a:pt x="168313" y="168910"/>
                </a:lnTo>
                <a:lnTo>
                  <a:pt x="171500" y="165100"/>
                </a:lnTo>
                <a:lnTo>
                  <a:pt x="171043" y="165100"/>
                </a:lnTo>
                <a:lnTo>
                  <a:pt x="174078" y="162560"/>
                </a:lnTo>
                <a:lnTo>
                  <a:pt x="207632" y="162560"/>
                </a:lnTo>
                <a:lnTo>
                  <a:pt x="205320" y="167639"/>
                </a:lnTo>
                <a:lnTo>
                  <a:pt x="204508" y="168910"/>
                </a:lnTo>
                <a:close/>
              </a:path>
              <a:path w="221614" h="220979">
                <a:moveTo>
                  <a:pt x="53352" y="168910"/>
                </a:moveTo>
                <a:lnTo>
                  <a:pt x="52717" y="168910"/>
                </a:lnTo>
                <a:lnTo>
                  <a:pt x="52235" y="167639"/>
                </a:lnTo>
                <a:lnTo>
                  <a:pt x="53352" y="168910"/>
                </a:lnTo>
                <a:close/>
              </a:path>
              <a:path w="221614" h="220979">
                <a:moveTo>
                  <a:pt x="202882" y="171450"/>
                </a:moveTo>
                <a:lnTo>
                  <a:pt x="165455" y="171450"/>
                </a:lnTo>
                <a:lnTo>
                  <a:pt x="168795" y="167639"/>
                </a:lnTo>
                <a:lnTo>
                  <a:pt x="168313" y="168910"/>
                </a:lnTo>
                <a:lnTo>
                  <a:pt x="204508" y="168910"/>
                </a:lnTo>
                <a:lnTo>
                  <a:pt x="202882" y="171450"/>
                </a:lnTo>
                <a:close/>
              </a:path>
              <a:path w="221614" h="220979">
                <a:moveTo>
                  <a:pt x="56248" y="171450"/>
                </a:moveTo>
                <a:lnTo>
                  <a:pt x="55587" y="171450"/>
                </a:lnTo>
                <a:lnTo>
                  <a:pt x="55079" y="170179"/>
                </a:lnTo>
                <a:lnTo>
                  <a:pt x="56248" y="171450"/>
                </a:lnTo>
                <a:close/>
              </a:path>
              <a:path w="221614" h="220979">
                <a:moveTo>
                  <a:pt x="201172" y="173989"/>
                </a:moveTo>
                <a:lnTo>
                  <a:pt x="162458" y="173989"/>
                </a:lnTo>
                <a:lnTo>
                  <a:pt x="165950" y="170179"/>
                </a:lnTo>
                <a:lnTo>
                  <a:pt x="165455" y="171450"/>
                </a:lnTo>
                <a:lnTo>
                  <a:pt x="202882" y="171450"/>
                </a:lnTo>
                <a:lnTo>
                  <a:pt x="202069" y="172720"/>
                </a:lnTo>
                <a:lnTo>
                  <a:pt x="201172" y="173989"/>
                </a:lnTo>
                <a:close/>
              </a:path>
              <a:path w="221614" h="220979">
                <a:moveTo>
                  <a:pt x="59266" y="173989"/>
                </a:moveTo>
                <a:lnTo>
                  <a:pt x="58585" y="173989"/>
                </a:lnTo>
                <a:lnTo>
                  <a:pt x="58051" y="172720"/>
                </a:lnTo>
                <a:lnTo>
                  <a:pt x="59266" y="173989"/>
                </a:lnTo>
                <a:close/>
              </a:path>
              <a:path w="221614" h="220979">
                <a:moveTo>
                  <a:pt x="199377" y="176529"/>
                </a:moveTo>
                <a:lnTo>
                  <a:pt x="159346" y="176529"/>
                </a:lnTo>
                <a:lnTo>
                  <a:pt x="162991" y="172720"/>
                </a:lnTo>
                <a:lnTo>
                  <a:pt x="162458" y="173989"/>
                </a:lnTo>
                <a:lnTo>
                  <a:pt x="201172" y="173989"/>
                </a:lnTo>
                <a:lnTo>
                  <a:pt x="199377" y="176529"/>
                </a:lnTo>
                <a:close/>
              </a:path>
              <a:path w="221614" h="220979">
                <a:moveTo>
                  <a:pt x="63036" y="176529"/>
                </a:moveTo>
                <a:lnTo>
                  <a:pt x="61696" y="176529"/>
                </a:lnTo>
                <a:lnTo>
                  <a:pt x="61150" y="175260"/>
                </a:lnTo>
                <a:lnTo>
                  <a:pt x="63036" y="176529"/>
                </a:lnTo>
                <a:close/>
              </a:path>
              <a:path w="221614" h="220979">
                <a:moveTo>
                  <a:pt x="193353" y="182879"/>
                </a:moveTo>
                <a:lnTo>
                  <a:pt x="149326" y="182879"/>
                </a:lnTo>
                <a:lnTo>
                  <a:pt x="153365" y="180339"/>
                </a:lnTo>
                <a:lnTo>
                  <a:pt x="152781" y="180339"/>
                </a:lnTo>
                <a:lnTo>
                  <a:pt x="156679" y="177800"/>
                </a:lnTo>
                <a:lnTo>
                  <a:pt x="156121" y="177800"/>
                </a:lnTo>
                <a:lnTo>
                  <a:pt x="159893" y="175260"/>
                </a:lnTo>
                <a:lnTo>
                  <a:pt x="159346" y="176529"/>
                </a:lnTo>
                <a:lnTo>
                  <a:pt x="198970" y="176529"/>
                </a:lnTo>
                <a:lnTo>
                  <a:pt x="195681" y="180339"/>
                </a:lnTo>
                <a:lnTo>
                  <a:pt x="193353" y="182879"/>
                </a:lnTo>
                <a:close/>
              </a:path>
              <a:path w="221614" h="220979">
                <a:moveTo>
                  <a:pt x="73177" y="182879"/>
                </a:moveTo>
                <a:lnTo>
                  <a:pt x="71704" y="182879"/>
                </a:lnTo>
                <a:lnTo>
                  <a:pt x="71094" y="181610"/>
                </a:lnTo>
                <a:lnTo>
                  <a:pt x="73177" y="182879"/>
                </a:lnTo>
                <a:close/>
              </a:path>
              <a:path w="221614" h="220979">
                <a:moveTo>
                  <a:pt x="189001" y="187960"/>
                </a:moveTo>
                <a:lnTo>
                  <a:pt x="134594" y="187960"/>
                </a:lnTo>
                <a:lnTo>
                  <a:pt x="139077" y="186689"/>
                </a:lnTo>
                <a:lnTo>
                  <a:pt x="138417" y="186689"/>
                </a:lnTo>
                <a:lnTo>
                  <a:pt x="142786" y="185420"/>
                </a:lnTo>
                <a:lnTo>
                  <a:pt x="142138" y="185420"/>
                </a:lnTo>
                <a:lnTo>
                  <a:pt x="146405" y="184150"/>
                </a:lnTo>
                <a:lnTo>
                  <a:pt x="145783" y="184150"/>
                </a:lnTo>
                <a:lnTo>
                  <a:pt x="149936" y="181610"/>
                </a:lnTo>
                <a:lnTo>
                  <a:pt x="149326" y="182879"/>
                </a:lnTo>
                <a:lnTo>
                  <a:pt x="193353" y="182879"/>
                </a:lnTo>
                <a:lnTo>
                  <a:pt x="192189" y="184150"/>
                </a:lnTo>
                <a:lnTo>
                  <a:pt x="189001" y="187960"/>
                </a:lnTo>
                <a:close/>
              </a:path>
              <a:path w="221614" h="220979">
                <a:moveTo>
                  <a:pt x="163576" y="207010"/>
                </a:moveTo>
                <a:lnTo>
                  <a:pt x="57467" y="207010"/>
                </a:lnTo>
                <a:lnTo>
                  <a:pt x="53428" y="204470"/>
                </a:lnTo>
                <a:lnTo>
                  <a:pt x="52844" y="204470"/>
                </a:lnTo>
                <a:lnTo>
                  <a:pt x="48933" y="201929"/>
                </a:lnTo>
                <a:lnTo>
                  <a:pt x="44030" y="198120"/>
                </a:lnTo>
                <a:lnTo>
                  <a:pt x="39865" y="195579"/>
                </a:lnTo>
                <a:lnTo>
                  <a:pt x="35864" y="191770"/>
                </a:lnTo>
                <a:lnTo>
                  <a:pt x="32524" y="187960"/>
                </a:lnTo>
                <a:lnTo>
                  <a:pt x="85763" y="187960"/>
                </a:lnTo>
                <a:lnTo>
                  <a:pt x="90335" y="189229"/>
                </a:lnTo>
                <a:lnTo>
                  <a:pt x="89649" y="189229"/>
                </a:lnTo>
                <a:lnTo>
                  <a:pt x="94310" y="190500"/>
                </a:lnTo>
                <a:lnTo>
                  <a:pt x="93611" y="190500"/>
                </a:lnTo>
                <a:lnTo>
                  <a:pt x="98361" y="191770"/>
                </a:lnTo>
                <a:lnTo>
                  <a:pt x="184670" y="191770"/>
                </a:lnTo>
                <a:lnTo>
                  <a:pt x="180644" y="195579"/>
                </a:lnTo>
                <a:lnTo>
                  <a:pt x="176999" y="198120"/>
                </a:lnTo>
                <a:lnTo>
                  <a:pt x="176453" y="199389"/>
                </a:lnTo>
                <a:lnTo>
                  <a:pt x="172110" y="201929"/>
                </a:lnTo>
                <a:lnTo>
                  <a:pt x="168198" y="204470"/>
                </a:lnTo>
                <a:lnTo>
                  <a:pt x="163576" y="207010"/>
                </a:lnTo>
                <a:close/>
              </a:path>
              <a:path w="221614" h="220979">
                <a:moveTo>
                  <a:pt x="184670" y="191770"/>
                </a:moveTo>
                <a:lnTo>
                  <a:pt x="122682" y="191770"/>
                </a:lnTo>
                <a:lnTo>
                  <a:pt x="127431" y="190500"/>
                </a:lnTo>
                <a:lnTo>
                  <a:pt x="126720" y="190500"/>
                </a:lnTo>
                <a:lnTo>
                  <a:pt x="131394" y="189229"/>
                </a:lnTo>
                <a:lnTo>
                  <a:pt x="130695" y="189229"/>
                </a:lnTo>
                <a:lnTo>
                  <a:pt x="135267" y="187960"/>
                </a:lnTo>
                <a:lnTo>
                  <a:pt x="188518" y="187960"/>
                </a:lnTo>
                <a:lnTo>
                  <a:pt x="184670" y="191770"/>
                </a:lnTo>
                <a:close/>
              </a:path>
              <a:path w="221614" h="220979">
                <a:moveTo>
                  <a:pt x="102463" y="191770"/>
                </a:moveTo>
                <a:lnTo>
                  <a:pt x="98361" y="191770"/>
                </a:lnTo>
                <a:lnTo>
                  <a:pt x="97650" y="190500"/>
                </a:lnTo>
                <a:lnTo>
                  <a:pt x="102463" y="191770"/>
                </a:lnTo>
                <a:close/>
              </a:path>
              <a:path w="221614" h="220979">
                <a:moveTo>
                  <a:pt x="122682" y="191770"/>
                </a:moveTo>
                <a:lnTo>
                  <a:pt x="118567" y="191770"/>
                </a:lnTo>
                <a:lnTo>
                  <a:pt x="123393" y="190500"/>
                </a:lnTo>
                <a:lnTo>
                  <a:pt x="122682" y="191770"/>
                </a:lnTo>
                <a:close/>
              </a:path>
              <a:path w="221614" h="220979">
                <a:moveTo>
                  <a:pt x="138506" y="217170"/>
                </a:moveTo>
                <a:lnTo>
                  <a:pt x="82537" y="217170"/>
                </a:lnTo>
                <a:lnTo>
                  <a:pt x="77965" y="215900"/>
                </a:lnTo>
                <a:lnTo>
                  <a:pt x="77279" y="215900"/>
                </a:lnTo>
                <a:lnTo>
                  <a:pt x="72809" y="214629"/>
                </a:lnTo>
                <a:lnTo>
                  <a:pt x="72148" y="213360"/>
                </a:lnTo>
                <a:lnTo>
                  <a:pt x="67767" y="212089"/>
                </a:lnTo>
                <a:lnTo>
                  <a:pt x="62230" y="209550"/>
                </a:lnTo>
                <a:lnTo>
                  <a:pt x="58077" y="207010"/>
                </a:lnTo>
                <a:lnTo>
                  <a:pt x="162966" y="207010"/>
                </a:lnTo>
                <a:lnTo>
                  <a:pt x="158813" y="209550"/>
                </a:lnTo>
                <a:lnTo>
                  <a:pt x="153263" y="212089"/>
                </a:lnTo>
                <a:lnTo>
                  <a:pt x="148894" y="213360"/>
                </a:lnTo>
                <a:lnTo>
                  <a:pt x="148234" y="214629"/>
                </a:lnTo>
                <a:lnTo>
                  <a:pt x="143078" y="215900"/>
                </a:lnTo>
                <a:lnTo>
                  <a:pt x="138506" y="217170"/>
                </a:lnTo>
                <a:close/>
              </a:path>
              <a:path w="221614" h="220979">
                <a:moveTo>
                  <a:pt x="127711" y="219710"/>
                </a:moveTo>
                <a:lnTo>
                  <a:pt x="93332" y="219710"/>
                </a:lnTo>
                <a:lnTo>
                  <a:pt x="87884" y="218439"/>
                </a:lnTo>
                <a:lnTo>
                  <a:pt x="83223" y="217170"/>
                </a:lnTo>
                <a:lnTo>
                  <a:pt x="137820" y="217170"/>
                </a:lnTo>
                <a:lnTo>
                  <a:pt x="133146" y="218439"/>
                </a:lnTo>
                <a:lnTo>
                  <a:pt x="127711" y="219710"/>
                </a:lnTo>
                <a:close/>
              </a:path>
              <a:path w="221614" h="220979">
                <a:moveTo>
                  <a:pt x="116560" y="220979"/>
                </a:moveTo>
                <a:lnTo>
                  <a:pt x="104482" y="220979"/>
                </a:lnTo>
                <a:lnTo>
                  <a:pt x="99580" y="219710"/>
                </a:lnTo>
                <a:lnTo>
                  <a:pt x="121450" y="219710"/>
                </a:lnTo>
                <a:lnTo>
                  <a:pt x="116560" y="220979"/>
                </a:lnTo>
                <a:close/>
              </a:path>
            </a:pathLst>
          </a:custGeom>
          <a:solidFill>
            <a:srgbClr val="056255"/>
          </a:solidFill>
        </p:spPr>
        <p:txBody>
          <a:bodyPr wrap="square" lIns="0" tIns="0" rIns="0" bIns="0" rtlCol="0"/>
          <a:lstStyle/>
          <a:p>
            <a:endParaRPr>
              <a:latin typeface="楷体" panose="02010609060101010101" charset="-122"/>
              <a:ea typeface="楷体" panose="02010609060101010101" charset="-122"/>
            </a:endParaRPr>
          </a:p>
        </p:txBody>
      </p:sp>
      <p:sp>
        <p:nvSpPr>
          <p:cNvPr id="27" name="object 27"/>
          <p:cNvSpPr/>
          <p:nvPr/>
        </p:nvSpPr>
        <p:spPr>
          <a:xfrm>
            <a:off x="6379502" y="1994268"/>
            <a:ext cx="1135202" cy="387172"/>
          </a:xfrm>
          <a:prstGeom prst="rect">
            <a:avLst/>
          </a:prstGeom>
          <a:blipFill>
            <a:blip r:embed="rId12"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28" name="object 28"/>
          <p:cNvSpPr txBox="1"/>
          <p:nvPr/>
        </p:nvSpPr>
        <p:spPr>
          <a:xfrm>
            <a:off x="6383769" y="2022665"/>
            <a:ext cx="1468755" cy="1581150"/>
          </a:xfrm>
          <a:prstGeom prst="rect">
            <a:avLst/>
          </a:prstGeom>
        </p:spPr>
        <p:txBody>
          <a:bodyPr vert="horz" wrap="square" lIns="0" tIns="0" rIns="0" bIns="0" rtlCol="0">
            <a:spAutoFit/>
          </a:bodyPr>
          <a:lstStyle/>
          <a:p>
            <a:pPr marL="12700" algn="just">
              <a:lnSpc>
                <a:spcPts val="2375"/>
              </a:lnSpc>
            </a:pPr>
            <a:r>
              <a:rPr sz="2000" dirty="0">
                <a:solidFill>
                  <a:srgbClr val="C00000"/>
                </a:solidFill>
                <a:latin typeface="楷体" panose="02010609060101010101" charset="-122"/>
                <a:ea typeface="楷体" panose="02010609060101010101" charset="-122"/>
                <a:cs typeface="楷体" panose="02010609060101010101" charset="-122"/>
              </a:rPr>
              <a:t>第6步</a:t>
            </a:r>
            <a:endParaRPr sz="2000">
              <a:latin typeface="楷体" panose="02010609060101010101" charset="-122"/>
              <a:ea typeface="楷体" panose="02010609060101010101" charset="-122"/>
              <a:cs typeface="楷体" panose="02010609060101010101" charset="-122"/>
            </a:endParaRPr>
          </a:p>
          <a:p>
            <a:pPr marL="32385" marR="5080" algn="just">
              <a:lnSpc>
                <a:spcPts val="1680"/>
              </a:lnSpc>
              <a:spcBef>
                <a:spcPts val="30"/>
              </a:spcBef>
            </a:pPr>
            <a:r>
              <a:rPr sz="1400" dirty="0">
                <a:latin typeface="楷体" panose="02010609060101010101" charset="-122"/>
                <a:ea typeface="楷体" panose="02010609060101010101" charset="-122"/>
                <a:cs typeface="楷体" panose="02010609060101010101" charset="-122"/>
              </a:rPr>
              <a:t>收到远程笔试监考  老师邀请，进入网  络远程笔试区，按  照远程笔试监考老  师要求进行笔试环  境检查等工作。</a:t>
            </a:r>
            <a:endParaRPr sz="1400">
              <a:latin typeface="楷体" panose="02010609060101010101" charset="-122"/>
              <a:ea typeface="楷体" panose="02010609060101010101" charset="-122"/>
              <a:cs typeface="楷体" panose="02010609060101010101" charset="-122"/>
            </a:endParaRPr>
          </a:p>
        </p:txBody>
      </p:sp>
      <p:sp>
        <p:nvSpPr>
          <p:cNvPr id="29" name="object 29"/>
          <p:cNvSpPr/>
          <p:nvPr/>
        </p:nvSpPr>
        <p:spPr>
          <a:xfrm>
            <a:off x="6220269" y="2029739"/>
            <a:ext cx="0" cy="1854200"/>
          </a:xfrm>
          <a:custGeom>
            <a:avLst/>
            <a:gdLst/>
            <a:ahLst/>
            <a:cxnLst/>
            <a:rect l="l" t="t" r="r" b="b"/>
            <a:pathLst>
              <a:path h="1854200">
                <a:moveTo>
                  <a:pt x="0" y="0"/>
                </a:moveTo>
                <a:lnTo>
                  <a:pt x="0" y="1853603"/>
                </a:lnTo>
              </a:path>
            </a:pathLst>
          </a:custGeom>
          <a:ln w="9525">
            <a:solidFill>
              <a:srgbClr val="A6A6A6"/>
            </a:solidFill>
          </a:ln>
        </p:spPr>
        <p:txBody>
          <a:bodyPr wrap="square" lIns="0" tIns="0" rIns="0" bIns="0" rtlCol="0"/>
          <a:lstStyle/>
          <a:p>
            <a:endParaRPr>
              <a:latin typeface="楷体" panose="02010609060101010101" charset="-122"/>
              <a:ea typeface="楷体" panose="02010609060101010101" charset="-122"/>
            </a:endParaRPr>
          </a:p>
        </p:txBody>
      </p:sp>
      <p:sp>
        <p:nvSpPr>
          <p:cNvPr id="30" name="object 30"/>
          <p:cNvSpPr/>
          <p:nvPr/>
        </p:nvSpPr>
        <p:spPr>
          <a:xfrm>
            <a:off x="6112764" y="3795585"/>
            <a:ext cx="192405" cy="193040"/>
          </a:xfrm>
          <a:custGeom>
            <a:avLst/>
            <a:gdLst/>
            <a:ahLst/>
            <a:cxnLst/>
            <a:rect l="l" t="t" r="r" b="b"/>
            <a:pathLst>
              <a:path w="192404" h="193039">
                <a:moveTo>
                  <a:pt x="96012" y="192722"/>
                </a:moveTo>
                <a:lnTo>
                  <a:pt x="58504" y="185150"/>
                </a:lnTo>
                <a:lnTo>
                  <a:pt x="27922" y="164542"/>
                </a:lnTo>
                <a:lnTo>
                  <a:pt x="7374" y="134016"/>
                </a:lnTo>
                <a:lnTo>
                  <a:pt x="0" y="96710"/>
                </a:lnTo>
                <a:lnTo>
                  <a:pt x="7374" y="59000"/>
                </a:lnTo>
                <a:lnTo>
                  <a:pt x="27922" y="28267"/>
                </a:lnTo>
                <a:lnTo>
                  <a:pt x="58539" y="7572"/>
                </a:lnTo>
                <a:lnTo>
                  <a:pt x="96012" y="0"/>
                </a:lnTo>
                <a:lnTo>
                  <a:pt x="133531" y="7577"/>
                </a:lnTo>
                <a:lnTo>
                  <a:pt x="164155" y="28224"/>
                </a:lnTo>
                <a:lnTo>
                  <a:pt x="184807" y="58855"/>
                </a:lnTo>
                <a:lnTo>
                  <a:pt x="192379" y="96367"/>
                </a:lnTo>
                <a:lnTo>
                  <a:pt x="184807" y="133872"/>
                </a:lnTo>
                <a:lnTo>
                  <a:pt x="164155" y="164499"/>
                </a:lnTo>
                <a:lnTo>
                  <a:pt x="133497" y="185155"/>
                </a:lnTo>
                <a:lnTo>
                  <a:pt x="96012" y="192722"/>
                </a:lnTo>
                <a:close/>
              </a:path>
            </a:pathLst>
          </a:custGeom>
          <a:solidFill>
            <a:srgbClr val="F1F1F1"/>
          </a:solidFill>
        </p:spPr>
        <p:txBody>
          <a:bodyPr wrap="square" lIns="0" tIns="0" rIns="0" bIns="0" rtlCol="0"/>
          <a:lstStyle/>
          <a:p>
            <a:endParaRPr>
              <a:latin typeface="楷体" panose="02010609060101010101" charset="-122"/>
              <a:ea typeface="楷体" panose="02010609060101010101" charset="-122"/>
            </a:endParaRPr>
          </a:p>
        </p:txBody>
      </p:sp>
      <p:sp>
        <p:nvSpPr>
          <p:cNvPr id="31" name="object 31"/>
          <p:cNvSpPr/>
          <p:nvPr/>
        </p:nvSpPr>
        <p:spPr>
          <a:xfrm>
            <a:off x="6098260" y="3781297"/>
            <a:ext cx="221615" cy="220979"/>
          </a:xfrm>
          <a:custGeom>
            <a:avLst/>
            <a:gdLst/>
            <a:ahLst/>
            <a:cxnLst/>
            <a:rect l="l" t="t" r="r" b="b"/>
            <a:pathLst>
              <a:path w="221614" h="220979">
                <a:moveTo>
                  <a:pt x="127698" y="1270"/>
                </a:moveTo>
                <a:lnTo>
                  <a:pt x="93332" y="1270"/>
                </a:lnTo>
                <a:lnTo>
                  <a:pt x="98869" y="0"/>
                </a:lnTo>
                <a:lnTo>
                  <a:pt x="122174" y="0"/>
                </a:lnTo>
                <a:lnTo>
                  <a:pt x="127698" y="1270"/>
                </a:lnTo>
                <a:close/>
              </a:path>
              <a:path w="221614" h="220979">
                <a:moveTo>
                  <a:pt x="137807" y="2539"/>
                </a:moveTo>
                <a:lnTo>
                  <a:pt x="83223" y="2539"/>
                </a:lnTo>
                <a:lnTo>
                  <a:pt x="87884" y="1270"/>
                </a:lnTo>
                <a:lnTo>
                  <a:pt x="133146" y="1270"/>
                </a:lnTo>
                <a:lnTo>
                  <a:pt x="137807" y="2539"/>
                </a:lnTo>
                <a:close/>
              </a:path>
              <a:path w="221614" h="220979">
                <a:moveTo>
                  <a:pt x="148234" y="6350"/>
                </a:moveTo>
                <a:lnTo>
                  <a:pt x="72809" y="6350"/>
                </a:lnTo>
                <a:lnTo>
                  <a:pt x="77952" y="3810"/>
                </a:lnTo>
                <a:lnTo>
                  <a:pt x="82537" y="2539"/>
                </a:lnTo>
                <a:lnTo>
                  <a:pt x="138506" y="2539"/>
                </a:lnTo>
                <a:lnTo>
                  <a:pt x="143078" y="3810"/>
                </a:lnTo>
                <a:lnTo>
                  <a:pt x="148234" y="6350"/>
                </a:lnTo>
                <a:close/>
              </a:path>
              <a:path w="221614" h="220979">
                <a:moveTo>
                  <a:pt x="162966" y="12700"/>
                </a:moveTo>
                <a:lnTo>
                  <a:pt x="58077" y="12700"/>
                </a:lnTo>
                <a:lnTo>
                  <a:pt x="62852" y="10160"/>
                </a:lnTo>
                <a:lnTo>
                  <a:pt x="67119" y="7620"/>
                </a:lnTo>
                <a:lnTo>
                  <a:pt x="72148" y="6350"/>
                </a:lnTo>
                <a:lnTo>
                  <a:pt x="148894" y="6350"/>
                </a:lnTo>
                <a:lnTo>
                  <a:pt x="153911" y="7620"/>
                </a:lnTo>
                <a:lnTo>
                  <a:pt x="158178" y="10160"/>
                </a:lnTo>
                <a:lnTo>
                  <a:pt x="162966" y="12700"/>
                </a:lnTo>
                <a:close/>
              </a:path>
              <a:path w="221614" h="220979">
                <a:moveTo>
                  <a:pt x="176453" y="21589"/>
                </a:moveTo>
                <a:lnTo>
                  <a:pt x="44576" y="21589"/>
                </a:lnTo>
                <a:lnTo>
                  <a:pt x="48361" y="19050"/>
                </a:lnTo>
                <a:lnTo>
                  <a:pt x="53428" y="15239"/>
                </a:lnTo>
                <a:lnTo>
                  <a:pt x="57467" y="12700"/>
                </a:lnTo>
                <a:lnTo>
                  <a:pt x="163575" y="12700"/>
                </a:lnTo>
                <a:lnTo>
                  <a:pt x="167601" y="15239"/>
                </a:lnTo>
                <a:lnTo>
                  <a:pt x="172110" y="17779"/>
                </a:lnTo>
                <a:lnTo>
                  <a:pt x="176453" y="21589"/>
                </a:lnTo>
                <a:close/>
              </a:path>
              <a:path w="221614" h="220979">
                <a:moveTo>
                  <a:pt x="85763" y="31750"/>
                </a:moveTo>
                <a:lnTo>
                  <a:pt x="32524" y="31750"/>
                </a:lnTo>
                <a:lnTo>
                  <a:pt x="35864" y="27939"/>
                </a:lnTo>
                <a:lnTo>
                  <a:pt x="39865" y="25400"/>
                </a:lnTo>
                <a:lnTo>
                  <a:pt x="44030" y="21589"/>
                </a:lnTo>
                <a:lnTo>
                  <a:pt x="176999" y="21589"/>
                </a:lnTo>
                <a:lnTo>
                  <a:pt x="180644" y="24129"/>
                </a:lnTo>
                <a:lnTo>
                  <a:pt x="181165" y="25400"/>
                </a:lnTo>
                <a:lnTo>
                  <a:pt x="185165" y="27939"/>
                </a:lnTo>
                <a:lnTo>
                  <a:pt x="102463" y="27939"/>
                </a:lnTo>
                <a:lnTo>
                  <a:pt x="97637" y="29210"/>
                </a:lnTo>
                <a:lnTo>
                  <a:pt x="94310" y="29210"/>
                </a:lnTo>
                <a:lnTo>
                  <a:pt x="89649" y="30479"/>
                </a:lnTo>
                <a:lnTo>
                  <a:pt x="90335" y="30479"/>
                </a:lnTo>
                <a:lnTo>
                  <a:pt x="85763" y="31750"/>
                </a:lnTo>
                <a:close/>
              </a:path>
              <a:path w="221614" h="220979">
                <a:moveTo>
                  <a:pt x="188518" y="31750"/>
                </a:moveTo>
                <a:lnTo>
                  <a:pt x="135267" y="31750"/>
                </a:lnTo>
                <a:lnTo>
                  <a:pt x="130695" y="30479"/>
                </a:lnTo>
                <a:lnTo>
                  <a:pt x="131381" y="30479"/>
                </a:lnTo>
                <a:lnTo>
                  <a:pt x="126720" y="29210"/>
                </a:lnTo>
                <a:lnTo>
                  <a:pt x="123393" y="29210"/>
                </a:lnTo>
                <a:lnTo>
                  <a:pt x="118567" y="27939"/>
                </a:lnTo>
                <a:lnTo>
                  <a:pt x="185165" y="27939"/>
                </a:lnTo>
                <a:lnTo>
                  <a:pt x="188518" y="31750"/>
                </a:lnTo>
                <a:close/>
              </a:path>
              <a:path w="221614" h="220979">
                <a:moveTo>
                  <a:pt x="46964" y="58420"/>
                </a:moveTo>
                <a:lnTo>
                  <a:pt x="47396" y="57150"/>
                </a:lnTo>
                <a:lnTo>
                  <a:pt x="13398" y="57150"/>
                </a:lnTo>
                <a:lnTo>
                  <a:pt x="15722" y="53339"/>
                </a:lnTo>
                <a:lnTo>
                  <a:pt x="16078" y="52070"/>
                </a:lnTo>
                <a:lnTo>
                  <a:pt x="18580" y="48260"/>
                </a:lnTo>
                <a:lnTo>
                  <a:pt x="21653" y="44450"/>
                </a:lnTo>
                <a:lnTo>
                  <a:pt x="22059" y="43179"/>
                </a:lnTo>
                <a:lnTo>
                  <a:pt x="24930" y="39370"/>
                </a:lnTo>
                <a:lnTo>
                  <a:pt x="28384" y="35560"/>
                </a:lnTo>
                <a:lnTo>
                  <a:pt x="32042" y="31750"/>
                </a:lnTo>
                <a:lnTo>
                  <a:pt x="86436" y="31750"/>
                </a:lnTo>
                <a:lnTo>
                  <a:pt x="81965" y="33020"/>
                </a:lnTo>
                <a:lnTo>
                  <a:pt x="82626" y="33020"/>
                </a:lnTo>
                <a:lnTo>
                  <a:pt x="78244" y="34289"/>
                </a:lnTo>
                <a:lnTo>
                  <a:pt x="78892" y="34289"/>
                </a:lnTo>
                <a:lnTo>
                  <a:pt x="74625" y="35560"/>
                </a:lnTo>
                <a:lnTo>
                  <a:pt x="75247" y="35560"/>
                </a:lnTo>
                <a:lnTo>
                  <a:pt x="71094" y="38100"/>
                </a:lnTo>
                <a:lnTo>
                  <a:pt x="71704" y="38100"/>
                </a:lnTo>
                <a:lnTo>
                  <a:pt x="67678" y="39370"/>
                </a:lnTo>
                <a:lnTo>
                  <a:pt x="68262" y="39370"/>
                </a:lnTo>
                <a:lnTo>
                  <a:pt x="64350" y="41910"/>
                </a:lnTo>
                <a:lnTo>
                  <a:pt x="64922" y="41910"/>
                </a:lnTo>
                <a:lnTo>
                  <a:pt x="61137" y="44450"/>
                </a:lnTo>
                <a:lnTo>
                  <a:pt x="61696" y="44450"/>
                </a:lnTo>
                <a:lnTo>
                  <a:pt x="58051" y="46989"/>
                </a:lnTo>
                <a:lnTo>
                  <a:pt x="58572" y="46989"/>
                </a:lnTo>
                <a:lnTo>
                  <a:pt x="55079" y="49529"/>
                </a:lnTo>
                <a:lnTo>
                  <a:pt x="55587" y="49529"/>
                </a:lnTo>
                <a:lnTo>
                  <a:pt x="52235" y="52070"/>
                </a:lnTo>
                <a:lnTo>
                  <a:pt x="52717" y="52070"/>
                </a:lnTo>
                <a:lnTo>
                  <a:pt x="49529" y="54610"/>
                </a:lnTo>
                <a:lnTo>
                  <a:pt x="49987" y="54610"/>
                </a:lnTo>
                <a:lnTo>
                  <a:pt x="46964" y="58420"/>
                </a:lnTo>
                <a:close/>
              </a:path>
              <a:path w="221614" h="220979">
                <a:moveTo>
                  <a:pt x="174078" y="58420"/>
                </a:moveTo>
                <a:lnTo>
                  <a:pt x="171043" y="54610"/>
                </a:lnTo>
                <a:lnTo>
                  <a:pt x="171500" y="54610"/>
                </a:lnTo>
                <a:lnTo>
                  <a:pt x="168313" y="52070"/>
                </a:lnTo>
                <a:lnTo>
                  <a:pt x="168795" y="52070"/>
                </a:lnTo>
                <a:lnTo>
                  <a:pt x="165455" y="49529"/>
                </a:lnTo>
                <a:lnTo>
                  <a:pt x="165950" y="49529"/>
                </a:lnTo>
                <a:lnTo>
                  <a:pt x="162458" y="46989"/>
                </a:lnTo>
                <a:lnTo>
                  <a:pt x="162979" y="46989"/>
                </a:lnTo>
                <a:lnTo>
                  <a:pt x="159346" y="44450"/>
                </a:lnTo>
                <a:lnTo>
                  <a:pt x="159892" y="44450"/>
                </a:lnTo>
                <a:lnTo>
                  <a:pt x="156108" y="41910"/>
                </a:lnTo>
                <a:lnTo>
                  <a:pt x="156679" y="41910"/>
                </a:lnTo>
                <a:lnTo>
                  <a:pt x="152768" y="39370"/>
                </a:lnTo>
                <a:lnTo>
                  <a:pt x="153365" y="39370"/>
                </a:lnTo>
                <a:lnTo>
                  <a:pt x="149326" y="38100"/>
                </a:lnTo>
                <a:lnTo>
                  <a:pt x="149936" y="38100"/>
                </a:lnTo>
                <a:lnTo>
                  <a:pt x="145783" y="35560"/>
                </a:lnTo>
                <a:lnTo>
                  <a:pt x="146405" y="35560"/>
                </a:lnTo>
                <a:lnTo>
                  <a:pt x="142138" y="34289"/>
                </a:lnTo>
                <a:lnTo>
                  <a:pt x="142786" y="34289"/>
                </a:lnTo>
                <a:lnTo>
                  <a:pt x="138404" y="33020"/>
                </a:lnTo>
                <a:lnTo>
                  <a:pt x="139064" y="33020"/>
                </a:lnTo>
                <a:lnTo>
                  <a:pt x="134594" y="31750"/>
                </a:lnTo>
                <a:lnTo>
                  <a:pt x="189001" y="31750"/>
                </a:lnTo>
                <a:lnTo>
                  <a:pt x="192646" y="35560"/>
                </a:lnTo>
                <a:lnTo>
                  <a:pt x="196113" y="39370"/>
                </a:lnTo>
                <a:lnTo>
                  <a:pt x="198970" y="43179"/>
                </a:lnTo>
                <a:lnTo>
                  <a:pt x="202069" y="48260"/>
                </a:lnTo>
                <a:lnTo>
                  <a:pt x="204952" y="52070"/>
                </a:lnTo>
                <a:lnTo>
                  <a:pt x="205308" y="53339"/>
                </a:lnTo>
                <a:lnTo>
                  <a:pt x="207632" y="57150"/>
                </a:lnTo>
                <a:lnTo>
                  <a:pt x="173634" y="57150"/>
                </a:lnTo>
                <a:lnTo>
                  <a:pt x="174078" y="58420"/>
                </a:lnTo>
                <a:close/>
              </a:path>
              <a:path w="221614" h="220979">
                <a:moveTo>
                  <a:pt x="47396" y="162560"/>
                </a:moveTo>
                <a:lnTo>
                  <a:pt x="13068" y="162560"/>
                </a:lnTo>
                <a:lnTo>
                  <a:pt x="10642" y="157479"/>
                </a:lnTo>
                <a:lnTo>
                  <a:pt x="8432" y="152400"/>
                </a:lnTo>
                <a:lnTo>
                  <a:pt x="6705" y="148589"/>
                </a:lnTo>
                <a:lnTo>
                  <a:pt x="6464" y="147320"/>
                </a:lnTo>
                <a:lnTo>
                  <a:pt x="4952" y="143510"/>
                </a:lnTo>
                <a:lnTo>
                  <a:pt x="3441" y="138429"/>
                </a:lnTo>
                <a:lnTo>
                  <a:pt x="3263" y="137160"/>
                </a:lnTo>
                <a:lnTo>
                  <a:pt x="2044" y="132079"/>
                </a:lnTo>
                <a:lnTo>
                  <a:pt x="1092" y="127000"/>
                </a:lnTo>
                <a:lnTo>
                  <a:pt x="406" y="120650"/>
                </a:lnTo>
                <a:lnTo>
                  <a:pt x="38" y="115570"/>
                </a:lnTo>
                <a:lnTo>
                  <a:pt x="0" y="104139"/>
                </a:lnTo>
                <a:lnTo>
                  <a:pt x="482" y="97789"/>
                </a:lnTo>
                <a:lnTo>
                  <a:pt x="1092" y="93979"/>
                </a:lnTo>
                <a:lnTo>
                  <a:pt x="2044" y="87629"/>
                </a:lnTo>
                <a:lnTo>
                  <a:pt x="3263" y="82550"/>
                </a:lnTo>
                <a:lnTo>
                  <a:pt x="3441" y="82550"/>
                </a:lnTo>
                <a:lnTo>
                  <a:pt x="4952" y="76200"/>
                </a:lnTo>
                <a:lnTo>
                  <a:pt x="6464" y="72389"/>
                </a:lnTo>
                <a:lnTo>
                  <a:pt x="6705" y="71120"/>
                </a:lnTo>
                <a:lnTo>
                  <a:pt x="8432" y="67310"/>
                </a:lnTo>
                <a:lnTo>
                  <a:pt x="10642" y="62229"/>
                </a:lnTo>
                <a:lnTo>
                  <a:pt x="10947" y="62229"/>
                </a:lnTo>
                <a:lnTo>
                  <a:pt x="13068" y="57150"/>
                </a:lnTo>
                <a:lnTo>
                  <a:pt x="47396" y="57150"/>
                </a:lnTo>
                <a:lnTo>
                  <a:pt x="44538" y="60960"/>
                </a:lnTo>
                <a:lnTo>
                  <a:pt x="44945" y="60960"/>
                </a:lnTo>
                <a:lnTo>
                  <a:pt x="43150" y="63500"/>
                </a:lnTo>
                <a:lnTo>
                  <a:pt x="42646" y="63500"/>
                </a:lnTo>
                <a:lnTo>
                  <a:pt x="40132" y="67310"/>
                </a:lnTo>
                <a:lnTo>
                  <a:pt x="40487" y="67310"/>
                </a:lnTo>
                <a:lnTo>
                  <a:pt x="38176" y="71120"/>
                </a:lnTo>
                <a:lnTo>
                  <a:pt x="38506" y="71120"/>
                </a:lnTo>
                <a:lnTo>
                  <a:pt x="37083" y="73660"/>
                </a:lnTo>
                <a:lnTo>
                  <a:pt x="36677" y="73660"/>
                </a:lnTo>
                <a:lnTo>
                  <a:pt x="35229" y="77470"/>
                </a:lnTo>
                <a:lnTo>
                  <a:pt x="35013" y="77470"/>
                </a:lnTo>
                <a:lnTo>
                  <a:pt x="33728" y="81279"/>
                </a:lnTo>
                <a:lnTo>
                  <a:pt x="33540" y="81279"/>
                </a:lnTo>
                <a:lnTo>
                  <a:pt x="32397" y="85089"/>
                </a:lnTo>
                <a:lnTo>
                  <a:pt x="32232" y="85089"/>
                </a:lnTo>
                <a:lnTo>
                  <a:pt x="31261" y="88900"/>
                </a:lnTo>
                <a:lnTo>
                  <a:pt x="31114" y="88900"/>
                </a:lnTo>
                <a:lnTo>
                  <a:pt x="30305" y="92710"/>
                </a:lnTo>
                <a:lnTo>
                  <a:pt x="30175" y="92710"/>
                </a:lnTo>
                <a:lnTo>
                  <a:pt x="29546" y="96520"/>
                </a:lnTo>
                <a:lnTo>
                  <a:pt x="28828" y="101600"/>
                </a:lnTo>
                <a:lnTo>
                  <a:pt x="28619" y="105410"/>
                </a:lnTo>
                <a:lnTo>
                  <a:pt x="28435" y="109220"/>
                </a:lnTo>
                <a:lnTo>
                  <a:pt x="28524" y="114300"/>
                </a:lnTo>
                <a:lnTo>
                  <a:pt x="28905" y="119379"/>
                </a:lnTo>
                <a:lnTo>
                  <a:pt x="29438" y="123189"/>
                </a:lnTo>
                <a:lnTo>
                  <a:pt x="30175" y="127000"/>
                </a:lnTo>
                <a:lnTo>
                  <a:pt x="30305" y="127000"/>
                </a:lnTo>
                <a:lnTo>
                  <a:pt x="31114" y="130810"/>
                </a:lnTo>
                <a:lnTo>
                  <a:pt x="30937" y="130810"/>
                </a:lnTo>
                <a:lnTo>
                  <a:pt x="32232" y="134620"/>
                </a:lnTo>
                <a:lnTo>
                  <a:pt x="32016" y="134620"/>
                </a:lnTo>
                <a:lnTo>
                  <a:pt x="33540" y="138429"/>
                </a:lnTo>
                <a:lnTo>
                  <a:pt x="33299" y="138429"/>
                </a:lnTo>
                <a:lnTo>
                  <a:pt x="35013" y="142239"/>
                </a:lnTo>
                <a:lnTo>
                  <a:pt x="34747" y="142239"/>
                </a:lnTo>
                <a:lnTo>
                  <a:pt x="36677" y="146050"/>
                </a:lnTo>
                <a:lnTo>
                  <a:pt x="36906" y="146050"/>
                </a:lnTo>
                <a:lnTo>
                  <a:pt x="38506" y="149860"/>
                </a:lnTo>
                <a:lnTo>
                  <a:pt x="38946" y="149860"/>
                </a:lnTo>
                <a:lnTo>
                  <a:pt x="40487" y="152400"/>
                </a:lnTo>
                <a:lnTo>
                  <a:pt x="40132" y="152400"/>
                </a:lnTo>
                <a:lnTo>
                  <a:pt x="42646" y="156210"/>
                </a:lnTo>
                <a:lnTo>
                  <a:pt x="42252" y="156210"/>
                </a:lnTo>
                <a:lnTo>
                  <a:pt x="44945" y="158750"/>
                </a:lnTo>
                <a:lnTo>
                  <a:pt x="44538" y="158750"/>
                </a:lnTo>
                <a:lnTo>
                  <a:pt x="47396" y="162560"/>
                </a:lnTo>
                <a:close/>
              </a:path>
              <a:path w="221614" h="220979">
                <a:moveTo>
                  <a:pt x="178777" y="64770"/>
                </a:moveTo>
                <a:lnTo>
                  <a:pt x="176085" y="60960"/>
                </a:lnTo>
                <a:lnTo>
                  <a:pt x="176504" y="60960"/>
                </a:lnTo>
                <a:lnTo>
                  <a:pt x="173634" y="57150"/>
                </a:lnTo>
                <a:lnTo>
                  <a:pt x="207962" y="57150"/>
                </a:lnTo>
                <a:lnTo>
                  <a:pt x="210096" y="62229"/>
                </a:lnTo>
                <a:lnTo>
                  <a:pt x="210400" y="62229"/>
                </a:lnTo>
                <a:lnTo>
                  <a:pt x="210950" y="63500"/>
                </a:lnTo>
                <a:lnTo>
                  <a:pt x="178396" y="63500"/>
                </a:lnTo>
                <a:lnTo>
                  <a:pt x="178777" y="64770"/>
                </a:lnTo>
                <a:close/>
              </a:path>
              <a:path w="221614" h="220979">
                <a:moveTo>
                  <a:pt x="42252" y="64770"/>
                </a:moveTo>
                <a:lnTo>
                  <a:pt x="42646" y="63500"/>
                </a:lnTo>
                <a:lnTo>
                  <a:pt x="43150" y="63500"/>
                </a:lnTo>
                <a:lnTo>
                  <a:pt x="42252" y="64770"/>
                </a:lnTo>
                <a:close/>
              </a:path>
              <a:path w="221614" h="220979">
                <a:moveTo>
                  <a:pt x="184658" y="74929"/>
                </a:moveTo>
                <a:lnTo>
                  <a:pt x="182537" y="71120"/>
                </a:lnTo>
                <a:lnTo>
                  <a:pt x="182867" y="71120"/>
                </a:lnTo>
                <a:lnTo>
                  <a:pt x="180543" y="67310"/>
                </a:lnTo>
                <a:lnTo>
                  <a:pt x="180898" y="67310"/>
                </a:lnTo>
                <a:lnTo>
                  <a:pt x="178396" y="63500"/>
                </a:lnTo>
                <a:lnTo>
                  <a:pt x="210950" y="63500"/>
                </a:lnTo>
                <a:lnTo>
                  <a:pt x="212598" y="67310"/>
                </a:lnTo>
                <a:lnTo>
                  <a:pt x="214325" y="71120"/>
                </a:lnTo>
                <a:lnTo>
                  <a:pt x="214566" y="72389"/>
                </a:lnTo>
                <a:lnTo>
                  <a:pt x="214998" y="73660"/>
                </a:lnTo>
                <a:lnTo>
                  <a:pt x="184353" y="73660"/>
                </a:lnTo>
                <a:lnTo>
                  <a:pt x="184658" y="74929"/>
                </a:lnTo>
                <a:close/>
              </a:path>
              <a:path w="221614" h="220979">
                <a:moveTo>
                  <a:pt x="36372" y="74929"/>
                </a:moveTo>
                <a:lnTo>
                  <a:pt x="36677" y="73660"/>
                </a:lnTo>
                <a:lnTo>
                  <a:pt x="37083" y="73660"/>
                </a:lnTo>
                <a:lnTo>
                  <a:pt x="36372" y="74929"/>
                </a:lnTo>
                <a:close/>
              </a:path>
              <a:path w="221614" h="220979">
                <a:moveTo>
                  <a:pt x="186283" y="78739"/>
                </a:moveTo>
                <a:lnTo>
                  <a:pt x="184353" y="73660"/>
                </a:lnTo>
                <a:lnTo>
                  <a:pt x="214998" y="73660"/>
                </a:lnTo>
                <a:lnTo>
                  <a:pt x="216293" y="77470"/>
                </a:lnTo>
                <a:lnTo>
                  <a:pt x="186016" y="77470"/>
                </a:lnTo>
                <a:lnTo>
                  <a:pt x="186283" y="78739"/>
                </a:lnTo>
                <a:close/>
              </a:path>
              <a:path w="221614" h="220979">
                <a:moveTo>
                  <a:pt x="34747" y="78739"/>
                </a:moveTo>
                <a:lnTo>
                  <a:pt x="35013" y="77470"/>
                </a:lnTo>
                <a:lnTo>
                  <a:pt x="35229" y="77470"/>
                </a:lnTo>
                <a:lnTo>
                  <a:pt x="34747" y="78739"/>
                </a:lnTo>
                <a:close/>
              </a:path>
              <a:path w="221614" h="220979">
                <a:moveTo>
                  <a:pt x="187744" y="82550"/>
                </a:moveTo>
                <a:lnTo>
                  <a:pt x="186016" y="77470"/>
                </a:lnTo>
                <a:lnTo>
                  <a:pt x="216293" y="77470"/>
                </a:lnTo>
                <a:lnTo>
                  <a:pt x="217265" y="81279"/>
                </a:lnTo>
                <a:lnTo>
                  <a:pt x="187502" y="81279"/>
                </a:lnTo>
                <a:lnTo>
                  <a:pt x="187744" y="82550"/>
                </a:lnTo>
                <a:close/>
              </a:path>
              <a:path w="221614" h="220979">
                <a:moveTo>
                  <a:pt x="33299" y="82550"/>
                </a:moveTo>
                <a:lnTo>
                  <a:pt x="33540" y="81279"/>
                </a:lnTo>
                <a:lnTo>
                  <a:pt x="33728" y="81279"/>
                </a:lnTo>
                <a:lnTo>
                  <a:pt x="33299" y="82550"/>
                </a:lnTo>
                <a:close/>
              </a:path>
              <a:path w="221614" h="220979">
                <a:moveTo>
                  <a:pt x="189014" y="86360"/>
                </a:moveTo>
                <a:lnTo>
                  <a:pt x="187502" y="81279"/>
                </a:lnTo>
                <a:lnTo>
                  <a:pt x="217265" y="81279"/>
                </a:lnTo>
                <a:lnTo>
                  <a:pt x="217589" y="82550"/>
                </a:lnTo>
                <a:lnTo>
                  <a:pt x="217766" y="82550"/>
                </a:lnTo>
                <a:lnTo>
                  <a:pt x="218306" y="85089"/>
                </a:lnTo>
                <a:lnTo>
                  <a:pt x="188798" y="85089"/>
                </a:lnTo>
                <a:lnTo>
                  <a:pt x="189014" y="86360"/>
                </a:lnTo>
                <a:close/>
              </a:path>
              <a:path w="221614" h="220979">
                <a:moveTo>
                  <a:pt x="32016" y="86360"/>
                </a:moveTo>
                <a:lnTo>
                  <a:pt x="32232" y="85089"/>
                </a:lnTo>
                <a:lnTo>
                  <a:pt x="32397" y="85089"/>
                </a:lnTo>
                <a:lnTo>
                  <a:pt x="32016" y="86360"/>
                </a:lnTo>
                <a:close/>
              </a:path>
              <a:path w="221614" h="220979">
                <a:moveTo>
                  <a:pt x="190106" y="90170"/>
                </a:moveTo>
                <a:lnTo>
                  <a:pt x="188798" y="85089"/>
                </a:lnTo>
                <a:lnTo>
                  <a:pt x="218306" y="85089"/>
                </a:lnTo>
                <a:lnTo>
                  <a:pt x="218846" y="87629"/>
                </a:lnTo>
                <a:lnTo>
                  <a:pt x="219094" y="88900"/>
                </a:lnTo>
                <a:lnTo>
                  <a:pt x="189928" y="88900"/>
                </a:lnTo>
                <a:lnTo>
                  <a:pt x="190106" y="90170"/>
                </a:lnTo>
                <a:close/>
              </a:path>
              <a:path w="221614" h="220979">
                <a:moveTo>
                  <a:pt x="30937" y="90170"/>
                </a:moveTo>
                <a:lnTo>
                  <a:pt x="31114" y="88900"/>
                </a:lnTo>
                <a:lnTo>
                  <a:pt x="31261" y="88900"/>
                </a:lnTo>
                <a:lnTo>
                  <a:pt x="30937" y="90170"/>
                </a:lnTo>
                <a:close/>
              </a:path>
              <a:path w="221614" h="220979">
                <a:moveTo>
                  <a:pt x="190995" y="93979"/>
                </a:moveTo>
                <a:lnTo>
                  <a:pt x="189928" y="88900"/>
                </a:lnTo>
                <a:lnTo>
                  <a:pt x="219094" y="88900"/>
                </a:lnTo>
                <a:lnTo>
                  <a:pt x="219837" y="92710"/>
                </a:lnTo>
                <a:lnTo>
                  <a:pt x="190855" y="92710"/>
                </a:lnTo>
                <a:lnTo>
                  <a:pt x="190995" y="93979"/>
                </a:lnTo>
                <a:close/>
              </a:path>
              <a:path w="221614" h="220979">
                <a:moveTo>
                  <a:pt x="30035" y="93979"/>
                </a:moveTo>
                <a:lnTo>
                  <a:pt x="30175" y="92710"/>
                </a:lnTo>
                <a:lnTo>
                  <a:pt x="30305" y="92710"/>
                </a:lnTo>
                <a:lnTo>
                  <a:pt x="30035" y="93979"/>
                </a:lnTo>
                <a:close/>
              </a:path>
              <a:path w="221614" h="220979">
                <a:moveTo>
                  <a:pt x="221081" y="106679"/>
                </a:moveTo>
                <a:lnTo>
                  <a:pt x="192506" y="106679"/>
                </a:lnTo>
                <a:lnTo>
                  <a:pt x="192468" y="105410"/>
                </a:lnTo>
                <a:lnTo>
                  <a:pt x="192138" y="101600"/>
                </a:lnTo>
                <a:lnTo>
                  <a:pt x="191592" y="96520"/>
                </a:lnTo>
                <a:lnTo>
                  <a:pt x="190855" y="92710"/>
                </a:lnTo>
                <a:lnTo>
                  <a:pt x="219837" y="92710"/>
                </a:lnTo>
                <a:lnTo>
                  <a:pt x="220548" y="97789"/>
                </a:lnTo>
                <a:lnTo>
                  <a:pt x="220624" y="99060"/>
                </a:lnTo>
                <a:lnTo>
                  <a:pt x="221005" y="104139"/>
                </a:lnTo>
                <a:lnTo>
                  <a:pt x="221081" y="106679"/>
                </a:lnTo>
                <a:close/>
              </a:path>
              <a:path w="221614" h="220979">
                <a:moveTo>
                  <a:pt x="29337" y="97789"/>
                </a:moveTo>
                <a:lnTo>
                  <a:pt x="29438" y="96520"/>
                </a:lnTo>
                <a:lnTo>
                  <a:pt x="29337" y="97789"/>
                </a:lnTo>
                <a:close/>
              </a:path>
              <a:path w="221614" h="220979">
                <a:moveTo>
                  <a:pt x="191706" y="97789"/>
                </a:moveTo>
                <a:lnTo>
                  <a:pt x="191493" y="96520"/>
                </a:lnTo>
                <a:lnTo>
                  <a:pt x="191706" y="97789"/>
                </a:lnTo>
                <a:close/>
              </a:path>
              <a:path w="221614" h="220979">
                <a:moveTo>
                  <a:pt x="28533" y="106552"/>
                </a:moveTo>
                <a:lnTo>
                  <a:pt x="28562" y="105410"/>
                </a:lnTo>
                <a:lnTo>
                  <a:pt x="28533" y="106552"/>
                </a:lnTo>
                <a:close/>
              </a:path>
              <a:path w="221614" h="220979">
                <a:moveTo>
                  <a:pt x="192496" y="106546"/>
                </a:moveTo>
                <a:lnTo>
                  <a:pt x="192414" y="105410"/>
                </a:lnTo>
                <a:lnTo>
                  <a:pt x="192496" y="106546"/>
                </a:lnTo>
                <a:close/>
              </a:path>
              <a:path w="221614" h="220979">
                <a:moveTo>
                  <a:pt x="221127" y="110489"/>
                </a:moveTo>
                <a:lnTo>
                  <a:pt x="192595" y="110489"/>
                </a:lnTo>
                <a:lnTo>
                  <a:pt x="192595" y="109220"/>
                </a:lnTo>
                <a:lnTo>
                  <a:pt x="192496" y="106546"/>
                </a:lnTo>
                <a:lnTo>
                  <a:pt x="192506" y="106679"/>
                </a:lnTo>
                <a:lnTo>
                  <a:pt x="221081" y="106679"/>
                </a:lnTo>
                <a:lnTo>
                  <a:pt x="221127" y="110489"/>
                </a:lnTo>
                <a:close/>
              </a:path>
              <a:path w="221614" h="220979">
                <a:moveTo>
                  <a:pt x="28530" y="106679"/>
                </a:moveTo>
                <a:lnTo>
                  <a:pt x="28533" y="106552"/>
                </a:lnTo>
                <a:lnTo>
                  <a:pt x="28530" y="106679"/>
                </a:lnTo>
                <a:close/>
              </a:path>
              <a:path w="221614" h="220979">
                <a:moveTo>
                  <a:pt x="28451" y="109854"/>
                </a:moveTo>
                <a:lnTo>
                  <a:pt x="28435" y="109220"/>
                </a:lnTo>
                <a:lnTo>
                  <a:pt x="28451" y="109854"/>
                </a:lnTo>
                <a:close/>
              </a:path>
              <a:path w="221614" h="220979">
                <a:moveTo>
                  <a:pt x="192579" y="109854"/>
                </a:moveTo>
                <a:lnTo>
                  <a:pt x="192563" y="109220"/>
                </a:lnTo>
                <a:lnTo>
                  <a:pt x="192579" y="109854"/>
                </a:lnTo>
                <a:close/>
              </a:path>
              <a:path w="221614" h="220979">
                <a:moveTo>
                  <a:pt x="28467" y="110489"/>
                </a:moveTo>
                <a:lnTo>
                  <a:pt x="28451" y="109854"/>
                </a:lnTo>
                <a:lnTo>
                  <a:pt x="28467" y="110489"/>
                </a:lnTo>
                <a:close/>
              </a:path>
              <a:path w="221614" h="220979">
                <a:moveTo>
                  <a:pt x="220719" y="119379"/>
                </a:moveTo>
                <a:lnTo>
                  <a:pt x="192138" y="119379"/>
                </a:lnTo>
                <a:lnTo>
                  <a:pt x="192506" y="114300"/>
                </a:lnTo>
                <a:lnTo>
                  <a:pt x="192579" y="109854"/>
                </a:lnTo>
                <a:lnTo>
                  <a:pt x="192595" y="110489"/>
                </a:lnTo>
                <a:lnTo>
                  <a:pt x="221127" y="110489"/>
                </a:lnTo>
                <a:lnTo>
                  <a:pt x="221005" y="115570"/>
                </a:lnTo>
                <a:lnTo>
                  <a:pt x="220719" y="119379"/>
                </a:lnTo>
                <a:close/>
              </a:path>
              <a:path w="221614" h="220979">
                <a:moveTo>
                  <a:pt x="28981" y="119379"/>
                </a:moveTo>
                <a:lnTo>
                  <a:pt x="28828" y="118110"/>
                </a:lnTo>
                <a:lnTo>
                  <a:pt x="28981" y="119379"/>
                </a:lnTo>
                <a:close/>
              </a:path>
              <a:path w="221614" h="220979">
                <a:moveTo>
                  <a:pt x="220309" y="123189"/>
                </a:moveTo>
                <a:lnTo>
                  <a:pt x="191592" y="123189"/>
                </a:lnTo>
                <a:lnTo>
                  <a:pt x="192201" y="118110"/>
                </a:lnTo>
                <a:lnTo>
                  <a:pt x="192138" y="119379"/>
                </a:lnTo>
                <a:lnTo>
                  <a:pt x="220719" y="119379"/>
                </a:lnTo>
                <a:lnTo>
                  <a:pt x="220624" y="120650"/>
                </a:lnTo>
                <a:lnTo>
                  <a:pt x="220309" y="123189"/>
                </a:lnTo>
                <a:close/>
              </a:path>
              <a:path w="221614" h="220979">
                <a:moveTo>
                  <a:pt x="29546" y="123189"/>
                </a:moveTo>
                <a:lnTo>
                  <a:pt x="29337" y="121920"/>
                </a:lnTo>
                <a:lnTo>
                  <a:pt x="29546" y="123189"/>
                </a:lnTo>
                <a:close/>
              </a:path>
              <a:path w="221614" h="220979">
                <a:moveTo>
                  <a:pt x="219837" y="127000"/>
                </a:moveTo>
                <a:lnTo>
                  <a:pt x="190855" y="127000"/>
                </a:lnTo>
                <a:lnTo>
                  <a:pt x="191706" y="121920"/>
                </a:lnTo>
                <a:lnTo>
                  <a:pt x="191592" y="123189"/>
                </a:lnTo>
                <a:lnTo>
                  <a:pt x="220309" y="123189"/>
                </a:lnTo>
                <a:lnTo>
                  <a:pt x="219837" y="127000"/>
                </a:lnTo>
                <a:close/>
              </a:path>
              <a:path w="221614" h="220979">
                <a:moveTo>
                  <a:pt x="30305" y="127000"/>
                </a:moveTo>
                <a:lnTo>
                  <a:pt x="30175" y="127000"/>
                </a:lnTo>
                <a:lnTo>
                  <a:pt x="30035" y="125729"/>
                </a:lnTo>
                <a:lnTo>
                  <a:pt x="30305" y="127000"/>
                </a:lnTo>
                <a:close/>
              </a:path>
              <a:path w="221614" h="220979">
                <a:moveTo>
                  <a:pt x="214998" y="146050"/>
                </a:moveTo>
                <a:lnTo>
                  <a:pt x="184353" y="146050"/>
                </a:lnTo>
                <a:lnTo>
                  <a:pt x="186283" y="142239"/>
                </a:lnTo>
                <a:lnTo>
                  <a:pt x="186016" y="142239"/>
                </a:lnTo>
                <a:lnTo>
                  <a:pt x="187744" y="138429"/>
                </a:lnTo>
                <a:lnTo>
                  <a:pt x="187502" y="138429"/>
                </a:lnTo>
                <a:lnTo>
                  <a:pt x="189014" y="134620"/>
                </a:lnTo>
                <a:lnTo>
                  <a:pt x="188798" y="134620"/>
                </a:lnTo>
                <a:lnTo>
                  <a:pt x="190106" y="130810"/>
                </a:lnTo>
                <a:lnTo>
                  <a:pt x="189928" y="130810"/>
                </a:lnTo>
                <a:lnTo>
                  <a:pt x="190995" y="125729"/>
                </a:lnTo>
                <a:lnTo>
                  <a:pt x="190855" y="127000"/>
                </a:lnTo>
                <a:lnTo>
                  <a:pt x="219837" y="127000"/>
                </a:lnTo>
                <a:lnTo>
                  <a:pt x="218846" y="132079"/>
                </a:lnTo>
                <a:lnTo>
                  <a:pt x="217766" y="137160"/>
                </a:lnTo>
                <a:lnTo>
                  <a:pt x="217589" y="138429"/>
                </a:lnTo>
                <a:lnTo>
                  <a:pt x="214998" y="146050"/>
                </a:lnTo>
                <a:close/>
              </a:path>
              <a:path w="221614" h="220979">
                <a:moveTo>
                  <a:pt x="36906" y="146050"/>
                </a:moveTo>
                <a:lnTo>
                  <a:pt x="36677" y="146050"/>
                </a:lnTo>
                <a:lnTo>
                  <a:pt x="36372" y="144779"/>
                </a:lnTo>
                <a:lnTo>
                  <a:pt x="36906" y="146050"/>
                </a:lnTo>
                <a:close/>
              </a:path>
              <a:path w="221614" h="220979">
                <a:moveTo>
                  <a:pt x="213749" y="149860"/>
                </a:moveTo>
                <a:lnTo>
                  <a:pt x="182537" y="149860"/>
                </a:lnTo>
                <a:lnTo>
                  <a:pt x="184658" y="144779"/>
                </a:lnTo>
                <a:lnTo>
                  <a:pt x="184353" y="146050"/>
                </a:lnTo>
                <a:lnTo>
                  <a:pt x="214998" y="146050"/>
                </a:lnTo>
                <a:lnTo>
                  <a:pt x="214566" y="147320"/>
                </a:lnTo>
                <a:lnTo>
                  <a:pt x="214325" y="148589"/>
                </a:lnTo>
                <a:lnTo>
                  <a:pt x="213749" y="149860"/>
                </a:lnTo>
                <a:close/>
              </a:path>
              <a:path w="221614" h="220979">
                <a:moveTo>
                  <a:pt x="38946" y="149860"/>
                </a:moveTo>
                <a:lnTo>
                  <a:pt x="38506" y="149860"/>
                </a:lnTo>
                <a:lnTo>
                  <a:pt x="38176" y="148589"/>
                </a:lnTo>
                <a:lnTo>
                  <a:pt x="38946" y="149860"/>
                </a:lnTo>
                <a:close/>
              </a:path>
              <a:path w="221614" h="220979">
                <a:moveTo>
                  <a:pt x="207962" y="162560"/>
                </a:moveTo>
                <a:lnTo>
                  <a:pt x="173634" y="162560"/>
                </a:lnTo>
                <a:lnTo>
                  <a:pt x="176504" y="158750"/>
                </a:lnTo>
                <a:lnTo>
                  <a:pt x="176085" y="158750"/>
                </a:lnTo>
                <a:lnTo>
                  <a:pt x="178777" y="156210"/>
                </a:lnTo>
                <a:lnTo>
                  <a:pt x="178396" y="156210"/>
                </a:lnTo>
                <a:lnTo>
                  <a:pt x="180898" y="152400"/>
                </a:lnTo>
                <a:lnTo>
                  <a:pt x="180543" y="152400"/>
                </a:lnTo>
                <a:lnTo>
                  <a:pt x="182867" y="148589"/>
                </a:lnTo>
                <a:lnTo>
                  <a:pt x="182537" y="149860"/>
                </a:lnTo>
                <a:lnTo>
                  <a:pt x="213749" y="149860"/>
                </a:lnTo>
                <a:lnTo>
                  <a:pt x="212598" y="152400"/>
                </a:lnTo>
                <a:lnTo>
                  <a:pt x="210400" y="157479"/>
                </a:lnTo>
                <a:lnTo>
                  <a:pt x="207962" y="162560"/>
                </a:lnTo>
                <a:close/>
              </a:path>
              <a:path w="221614" h="220979">
                <a:moveTo>
                  <a:pt x="86436" y="187960"/>
                </a:moveTo>
                <a:lnTo>
                  <a:pt x="32042" y="187960"/>
                </a:lnTo>
                <a:lnTo>
                  <a:pt x="28841" y="184150"/>
                </a:lnTo>
                <a:lnTo>
                  <a:pt x="25361" y="180339"/>
                </a:lnTo>
                <a:lnTo>
                  <a:pt x="22059" y="176529"/>
                </a:lnTo>
                <a:lnTo>
                  <a:pt x="18580" y="171450"/>
                </a:lnTo>
                <a:lnTo>
                  <a:pt x="16078" y="167639"/>
                </a:lnTo>
                <a:lnTo>
                  <a:pt x="15722" y="167639"/>
                </a:lnTo>
                <a:lnTo>
                  <a:pt x="13398" y="162560"/>
                </a:lnTo>
                <a:lnTo>
                  <a:pt x="46964" y="162560"/>
                </a:lnTo>
                <a:lnTo>
                  <a:pt x="49987" y="165100"/>
                </a:lnTo>
                <a:lnTo>
                  <a:pt x="49529" y="165100"/>
                </a:lnTo>
                <a:lnTo>
                  <a:pt x="52717" y="168910"/>
                </a:lnTo>
                <a:lnTo>
                  <a:pt x="53352" y="168910"/>
                </a:lnTo>
                <a:lnTo>
                  <a:pt x="55587" y="171450"/>
                </a:lnTo>
                <a:lnTo>
                  <a:pt x="56244" y="171450"/>
                </a:lnTo>
                <a:lnTo>
                  <a:pt x="58572" y="173989"/>
                </a:lnTo>
                <a:lnTo>
                  <a:pt x="59266" y="173989"/>
                </a:lnTo>
                <a:lnTo>
                  <a:pt x="61696" y="176529"/>
                </a:lnTo>
                <a:lnTo>
                  <a:pt x="63030" y="176529"/>
                </a:lnTo>
                <a:lnTo>
                  <a:pt x="64922" y="177800"/>
                </a:lnTo>
                <a:lnTo>
                  <a:pt x="64350" y="177800"/>
                </a:lnTo>
                <a:lnTo>
                  <a:pt x="68262" y="180339"/>
                </a:lnTo>
                <a:lnTo>
                  <a:pt x="67678" y="180339"/>
                </a:lnTo>
                <a:lnTo>
                  <a:pt x="71704" y="182879"/>
                </a:lnTo>
                <a:lnTo>
                  <a:pt x="73171" y="182879"/>
                </a:lnTo>
                <a:lnTo>
                  <a:pt x="75247" y="184150"/>
                </a:lnTo>
                <a:lnTo>
                  <a:pt x="74625" y="184150"/>
                </a:lnTo>
                <a:lnTo>
                  <a:pt x="78892" y="185420"/>
                </a:lnTo>
                <a:lnTo>
                  <a:pt x="78244" y="185420"/>
                </a:lnTo>
                <a:lnTo>
                  <a:pt x="82626" y="186689"/>
                </a:lnTo>
                <a:lnTo>
                  <a:pt x="81965" y="186689"/>
                </a:lnTo>
                <a:lnTo>
                  <a:pt x="86436" y="187960"/>
                </a:lnTo>
                <a:close/>
              </a:path>
              <a:path w="221614" h="220979">
                <a:moveTo>
                  <a:pt x="204231" y="168910"/>
                </a:moveTo>
                <a:lnTo>
                  <a:pt x="168313" y="168910"/>
                </a:lnTo>
                <a:lnTo>
                  <a:pt x="171500" y="165100"/>
                </a:lnTo>
                <a:lnTo>
                  <a:pt x="171043" y="165100"/>
                </a:lnTo>
                <a:lnTo>
                  <a:pt x="174078" y="162560"/>
                </a:lnTo>
                <a:lnTo>
                  <a:pt x="207632" y="162560"/>
                </a:lnTo>
                <a:lnTo>
                  <a:pt x="205308" y="167639"/>
                </a:lnTo>
                <a:lnTo>
                  <a:pt x="204952" y="167639"/>
                </a:lnTo>
                <a:lnTo>
                  <a:pt x="204231" y="168910"/>
                </a:lnTo>
                <a:close/>
              </a:path>
              <a:path w="221614" h="220979">
                <a:moveTo>
                  <a:pt x="53352" y="168910"/>
                </a:moveTo>
                <a:lnTo>
                  <a:pt x="52717" y="168910"/>
                </a:lnTo>
                <a:lnTo>
                  <a:pt x="52235" y="167639"/>
                </a:lnTo>
                <a:lnTo>
                  <a:pt x="53352" y="168910"/>
                </a:lnTo>
                <a:close/>
              </a:path>
              <a:path w="221614" h="220979">
                <a:moveTo>
                  <a:pt x="202790" y="171450"/>
                </a:moveTo>
                <a:lnTo>
                  <a:pt x="165455" y="171450"/>
                </a:lnTo>
                <a:lnTo>
                  <a:pt x="168795" y="167639"/>
                </a:lnTo>
                <a:lnTo>
                  <a:pt x="168313" y="168910"/>
                </a:lnTo>
                <a:lnTo>
                  <a:pt x="204231" y="168910"/>
                </a:lnTo>
                <a:lnTo>
                  <a:pt x="202790" y="171450"/>
                </a:lnTo>
                <a:close/>
              </a:path>
              <a:path w="221614" h="220979">
                <a:moveTo>
                  <a:pt x="56244" y="171450"/>
                </a:moveTo>
                <a:lnTo>
                  <a:pt x="55587" y="171450"/>
                </a:lnTo>
                <a:lnTo>
                  <a:pt x="55079" y="170179"/>
                </a:lnTo>
                <a:lnTo>
                  <a:pt x="56244" y="171450"/>
                </a:lnTo>
                <a:close/>
              </a:path>
              <a:path w="221614" h="220979">
                <a:moveTo>
                  <a:pt x="201036" y="173989"/>
                </a:moveTo>
                <a:lnTo>
                  <a:pt x="162458" y="173989"/>
                </a:lnTo>
                <a:lnTo>
                  <a:pt x="165950" y="170179"/>
                </a:lnTo>
                <a:lnTo>
                  <a:pt x="165455" y="171450"/>
                </a:lnTo>
                <a:lnTo>
                  <a:pt x="202790" y="171450"/>
                </a:lnTo>
                <a:lnTo>
                  <a:pt x="202069" y="172720"/>
                </a:lnTo>
                <a:lnTo>
                  <a:pt x="201036" y="173989"/>
                </a:lnTo>
                <a:close/>
              </a:path>
              <a:path w="221614" h="220979">
                <a:moveTo>
                  <a:pt x="59266" y="173989"/>
                </a:moveTo>
                <a:lnTo>
                  <a:pt x="58572" y="173989"/>
                </a:lnTo>
                <a:lnTo>
                  <a:pt x="58051" y="172720"/>
                </a:lnTo>
                <a:lnTo>
                  <a:pt x="59266" y="173989"/>
                </a:lnTo>
                <a:close/>
              </a:path>
              <a:path w="221614" h="220979">
                <a:moveTo>
                  <a:pt x="198970" y="176529"/>
                </a:moveTo>
                <a:lnTo>
                  <a:pt x="159346" y="176529"/>
                </a:lnTo>
                <a:lnTo>
                  <a:pt x="162979" y="172720"/>
                </a:lnTo>
                <a:lnTo>
                  <a:pt x="162458" y="173989"/>
                </a:lnTo>
                <a:lnTo>
                  <a:pt x="201036" y="173989"/>
                </a:lnTo>
                <a:lnTo>
                  <a:pt x="198970" y="176529"/>
                </a:lnTo>
                <a:close/>
              </a:path>
              <a:path w="221614" h="220979">
                <a:moveTo>
                  <a:pt x="63030" y="176529"/>
                </a:moveTo>
                <a:lnTo>
                  <a:pt x="61696" y="176529"/>
                </a:lnTo>
                <a:lnTo>
                  <a:pt x="61137" y="175260"/>
                </a:lnTo>
                <a:lnTo>
                  <a:pt x="63030" y="176529"/>
                </a:lnTo>
                <a:close/>
              </a:path>
              <a:path w="221614" h="220979">
                <a:moveTo>
                  <a:pt x="193801" y="182879"/>
                </a:moveTo>
                <a:lnTo>
                  <a:pt x="149326" y="182879"/>
                </a:lnTo>
                <a:lnTo>
                  <a:pt x="153365" y="180339"/>
                </a:lnTo>
                <a:lnTo>
                  <a:pt x="152768" y="180339"/>
                </a:lnTo>
                <a:lnTo>
                  <a:pt x="156679" y="177800"/>
                </a:lnTo>
                <a:lnTo>
                  <a:pt x="156108" y="177800"/>
                </a:lnTo>
                <a:lnTo>
                  <a:pt x="159892" y="175260"/>
                </a:lnTo>
                <a:lnTo>
                  <a:pt x="159346" y="176529"/>
                </a:lnTo>
                <a:lnTo>
                  <a:pt x="198970" y="176529"/>
                </a:lnTo>
                <a:lnTo>
                  <a:pt x="196113" y="180339"/>
                </a:lnTo>
                <a:lnTo>
                  <a:pt x="193801" y="182879"/>
                </a:lnTo>
                <a:close/>
              </a:path>
              <a:path w="221614" h="220979">
                <a:moveTo>
                  <a:pt x="73171" y="182879"/>
                </a:moveTo>
                <a:lnTo>
                  <a:pt x="71704" y="182879"/>
                </a:lnTo>
                <a:lnTo>
                  <a:pt x="71094" y="181610"/>
                </a:lnTo>
                <a:lnTo>
                  <a:pt x="73171" y="182879"/>
                </a:lnTo>
                <a:close/>
              </a:path>
              <a:path w="221614" h="220979">
                <a:moveTo>
                  <a:pt x="192646" y="184150"/>
                </a:moveTo>
                <a:lnTo>
                  <a:pt x="145783" y="184150"/>
                </a:lnTo>
                <a:lnTo>
                  <a:pt x="149936" y="181610"/>
                </a:lnTo>
                <a:lnTo>
                  <a:pt x="149326" y="182879"/>
                </a:lnTo>
                <a:lnTo>
                  <a:pt x="193801" y="182879"/>
                </a:lnTo>
                <a:lnTo>
                  <a:pt x="192646" y="184150"/>
                </a:lnTo>
                <a:close/>
              </a:path>
              <a:path w="221614" h="220979">
                <a:moveTo>
                  <a:pt x="189001" y="187960"/>
                </a:moveTo>
                <a:lnTo>
                  <a:pt x="134594" y="187960"/>
                </a:lnTo>
                <a:lnTo>
                  <a:pt x="139064" y="186689"/>
                </a:lnTo>
                <a:lnTo>
                  <a:pt x="138404" y="186689"/>
                </a:lnTo>
                <a:lnTo>
                  <a:pt x="142786" y="185420"/>
                </a:lnTo>
                <a:lnTo>
                  <a:pt x="142138" y="185420"/>
                </a:lnTo>
                <a:lnTo>
                  <a:pt x="146405" y="184150"/>
                </a:lnTo>
                <a:lnTo>
                  <a:pt x="192189" y="184150"/>
                </a:lnTo>
                <a:lnTo>
                  <a:pt x="189001" y="187960"/>
                </a:lnTo>
                <a:close/>
              </a:path>
              <a:path w="221614" h="220979">
                <a:moveTo>
                  <a:pt x="163575" y="207010"/>
                </a:moveTo>
                <a:lnTo>
                  <a:pt x="57467" y="207010"/>
                </a:lnTo>
                <a:lnTo>
                  <a:pt x="53428" y="204470"/>
                </a:lnTo>
                <a:lnTo>
                  <a:pt x="52844" y="204470"/>
                </a:lnTo>
                <a:lnTo>
                  <a:pt x="32524" y="187960"/>
                </a:lnTo>
                <a:lnTo>
                  <a:pt x="85763" y="187960"/>
                </a:lnTo>
                <a:lnTo>
                  <a:pt x="90335" y="189229"/>
                </a:lnTo>
                <a:lnTo>
                  <a:pt x="89649" y="189229"/>
                </a:lnTo>
                <a:lnTo>
                  <a:pt x="94310" y="190500"/>
                </a:lnTo>
                <a:lnTo>
                  <a:pt x="93611" y="190500"/>
                </a:lnTo>
                <a:lnTo>
                  <a:pt x="98348" y="191770"/>
                </a:lnTo>
                <a:lnTo>
                  <a:pt x="185165" y="191770"/>
                </a:lnTo>
                <a:lnTo>
                  <a:pt x="181165" y="195579"/>
                </a:lnTo>
                <a:lnTo>
                  <a:pt x="180644" y="195579"/>
                </a:lnTo>
                <a:lnTo>
                  <a:pt x="176453" y="199389"/>
                </a:lnTo>
                <a:lnTo>
                  <a:pt x="172110" y="201929"/>
                </a:lnTo>
                <a:lnTo>
                  <a:pt x="168198" y="204470"/>
                </a:lnTo>
                <a:lnTo>
                  <a:pt x="163575" y="207010"/>
                </a:lnTo>
                <a:close/>
              </a:path>
              <a:path w="221614" h="220979">
                <a:moveTo>
                  <a:pt x="185165" y="191770"/>
                </a:moveTo>
                <a:lnTo>
                  <a:pt x="122682" y="191770"/>
                </a:lnTo>
                <a:lnTo>
                  <a:pt x="127419" y="190500"/>
                </a:lnTo>
                <a:lnTo>
                  <a:pt x="126720" y="190500"/>
                </a:lnTo>
                <a:lnTo>
                  <a:pt x="131381" y="189229"/>
                </a:lnTo>
                <a:lnTo>
                  <a:pt x="130695" y="189229"/>
                </a:lnTo>
                <a:lnTo>
                  <a:pt x="135267" y="187960"/>
                </a:lnTo>
                <a:lnTo>
                  <a:pt x="188518" y="187960"/>
                </a:lnTo>
                <a:lnTo>
                  <a:pt x="185165" y="191770"/>
                </a:lnTo>
                <a:close/>
              </a:path>
              <a:path w="221614" h="220979">
                <a:moveTo>
                  <a:pt x="102463" y="191770"/>
                </a:moveTo>
                <a:lnTo>
                  <a:pt x="98348" y="191770"/>
                </a:lnTo>
                <a:lnTo>
                  <a:pt x="97637" y="190500"/>
                </a:lnTo>
                <a:lnTo>
                  <a:pt x="102463" y="191770"/>
                </a:lnTo>
                <a:close/>
              </a:path>
              <a:path w="221614" h="220979">
                <a:moveTo>
                  <a:pt x="122682" y="191770"/>
                </a:moveTo>
                <a:lnTo>
                  <a:pt x="118567" y="191770"/>
                </a:lnTo>
                <a:lnTo>
                  <a:pt x="123393" y="190500"/>
                </a:lnTo>
                <a:lnTo>
                  <a:pt x="122682" y="191770"/>
                </a:lnTo>
                <a:close/>
              </a:path>
              <a:path w="221614" h="220979">
                <a:moveTo>
                  <a:pt x="138506" y="217170"/>
                </a:moveTo>
                <a:lnTo>
                  <a:pt x="82537" y="217170"/>
                </a:lnTo>
                <a:lnTo>
                  <a:pt x="77279" y="215900"/>
                </a:lnTo>
                <a:lnTo>
                  <a:pt x="72809" y="214629"/>
                </a:lnTo>
                <a:lnTo>
                  <a:pt x="72148" y="213360"/>
                </a:lnTo>
                <a:lnTo>
                  <a:pt x="67119" y="212089"/>
                </a:lnTo>
                <a:lnTo>
                  <a:pt x="62852" y="209550"/>
                </a:lnTo>
                <a:lnTo>
                  <a:pt x="58077" y="207010"/>
                </a:lnTo>
                <a:lnTo>
                  <a:pt x="162966" y="207010"/>
                </a:lnTo>
                <a:lnTo>
                  <a:pt x="158178" y="209550"/>
                </a:lnTo>
                <a:lnTo>
                  <a:pt x="153911" y="212089"/>
                </a:lnTo>
                <a:lnTo>
                  <a:pt x="148894" y="213360"/>
                </a:lnTo>
                <a:lnTo>
                  <a:pt x="148234" y="214629"/>
                </a:lnTo>
                <a:lnTo>
                  <a:pt x="143751" y="215900"/>
                </a:lnTo>
                <a:lnTo>
                  <a:pt x="138506" y="217170"/>
                </a:lnTo>
                <a:close/>
              </a:path>
              <a:path w="221614" h="220979">
                <a:moveTo>
                  <a:pt x="127698" y="219710"/>
                </a:moveTo>
                <a:lnTo>
                  <a:pt x="94043" y="219710"/>
                </a:lnTo>
                <a:lnTo>
                  <a:pt x="88582" y="218439"/>
                </a:lnTo>
                <a:lnTo>
                  <a:pt x="87884" y="218439"/>
                </a:lnTo>
                <a:lnTo>
                  <a:pt x="83223" y="217170"/>
                </a:lnTo>
                <a:lnTo>
                  <a:pt x="137807" y="217170"/>
                </a:lnTo>
                <a:lnTo>
                  <a:pt x="133146" y="218439"/>
                </a:lnTo>
                <a:lnTo>
                  <a:pt x="127698" y="219710"/>
                </a:lnTo>
                <a:close/>
              </a:path>
              <a:path w="221614" h="220979">
                <a:moveTo>
                  <a:pt x="116560" y="220979"/>
                </a:moveTo>
                <a:lnTo>
                  <a:pt x="104470" y="220979"/>
                </a:lnTo>
                <a:lnTo>
                  <a:pt x="99580" y="219710"/>
                </a:lnTo>
                <a:lnTo>
                  <a:pt x="121450" y="219710"/>
                </a:lnTo>
                <a:lnTo>
                  <a:pt x="116560" y="220979"/>
                </a:lnTo>
                <a:close/>
              </a:path>
            </a:pathLst>
          </a:custGeom>
          <a:solidFill>
            <a:srgbClr val="056255"/>
          </a:solidFill>
        </p:spPr>
        <p:txBody>
          <a:bodyPr wrap="square" lIns="0" tIns="0" rIns="0" bIns="0" rtlCol="0"/>
          <a:lstStyle/>
          <a:p>
            <a:endParaRPr>
              <a:latin typeface="楷体" panose="02010609060101010101" charset="-122"/>
              <a:ea typeface="楷体" panose="02010609060101010101" charset="-122"/>
            </a:endParaRPr>
          </a:p>
        </p:txBody>
      </p:sp>
      <p:sp>
        <p:nvSpPr>
          <p:cNvPr id="32" name="object 32"/>
          <p:cNvSpPr/>
          <p:nvPr/>
        </p:nvSpPr>
        <p:spPr>
          <a:xfrm>
            <a:off x="7583309" y="4063758"/>
            <a:ext cx="1135202" cy="387172"/>
          </a:xfrm>
          <a:prstGeom prst="rect">
            <a:avLst/>
          </a:prstGeom>
          <a:blipFill>
            <a:blip r:embed="rId13"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33" name="object 33"/>
          <p:cNvSpPr/>
          <p:nvPr/>
        </p:nvSpPr>
        <p:spPr>
          <a:xfrm>
            <a:off x="7393393" y="3781526"/>
            <a:ext cx="221137" cy="1734515"/>
          </a:xfrm>
          <a:prstGeom prst="rect">
            <a:avLst/>
          </a:prstGeom>
          <a:blipFill>
            <a:blip r:embed="rId14"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34" name="object 34"/>
          <p:cNvSpPr/>
          <p:nvPr/>
        </p:nvSpPr>
        <p:spPr>
          <a:xfrm>
            <a:off x="8530831" y="1957031"/>
            <a:ext cx="1295095" cy="387172"/>
          </a:xfrm>
          <a:prstGeom prst="rect">
            <a:avLst/>
          </a:prstGeom>
          <a:blipFill>
            <a:blip r:embed="rId15"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35" name="object 35"/>
          <p:cNvSpPr txBox="1"/>
          <p:nvPr/>
        </p:nvSpPr>
        <p:spPr>
          <a:xfrm>
            <a:off x="8481555" y="1985429"/>
            <a:ext cx="1804035" cy="1714500"/>
          </a:xfrm>
          <a:prstGeom prst="rect">
            <a:avLst/>
          </a:prstGeom>
        </p:spPr>
        <p:txBody>
          <a:bodyPr vert="horz" wrap="square" lIns="0" tIns="0" rIns="0" bIns="0" rtlCol="0">
            <a:spAutoFit/>
          </a:bodyPr>
          <a:lstStyle/>
          <a:p>
            <a:pPr marL="66040">
              <a:lnSpc>
                <a:spcPct val="100000"/>
              </a:lnSpc>
            </a:pPr>
            <a:r>
              <a:rPr sz="2000" dirty="0">
                <a:solidFill>
                  <a:srgbClr val="C00000"/>
                </a:solidFill>
                <a:latin typeface="楷体" panose="02010609060101010101" charset="-122"/>
                <a:ea typeface="楷体" panose="02010609060101010101" charset="-122"/>
                <a:cs typeface="楷体" panose="02010609060101010101" charset="-122"/>
              </a:rPr>
              <a:t>第8步</a:t>
            </a:r>
            <a:endParaRPr sz="2000">
              <a:latin typeface="楷体" panose="02010609060101010101" charset="-122"/>
              <a:ea typeface="楷体" panose="02010609060101010101" charset="-122"/>
              <a:cs typeface="楷体" panose="02010609060101010101" charset="-122"/>
            </a:endParaRPr>
          </a:p>
          <a:p>
            <a:pPr marL="12700" marR="5080">
              <a:lnSpc>
                <a:spcPct val="100000"/>
              </a:lnSpc>
              <a:spcBef>
                <a:spcPts val="995"/>
              </a:spcBef>
            </a:pPr>
            <a:r>
              <a:rPr sz="1400" dirty="0">
                <a:latin typeface="楷体" panose="02010609060101010101" charset="-122"/>
                <a:ea typeface="楷体" panose="02010609060101010101" charset="-122"/>
                <a:cs typeface="楷体" panose="02010609060101010101" charset="-122"/>
              </a:rPr>
              <a:t>监考员下达考试结束  指令后，考生立即停  止书写；</a:t>
            </a:r>
            <a:r>
              <a:rPr sz="1400" spc="-409" dirty="0">
                <a:latin typeface="楷体" panose="02010609060101010101" charset="-122"/>
                <a:ea typeface="楷体" panose="02010609060101010101" charset="-122"/>
                <a:cs typeface="楷体" panose="02010609060101010101" charset="-122"/>
              </a:rPr>
              <a:t> </a:t>
            </a:r>
            <a:r>
              <a:rPr sz="1400" dirty="0">
                <a:latin typeface="楷体" panose="02010609060101010101" charset="-122"/>
                <a:ea typeface="楷体" panose="02010609060101010101" charset="-122"/>
                <a:cs typeface="楷体" panose="02010609060101010101" charset="-122"/>
              </a:rPr>
              <a:t>在规定时间 </a:t>
            </a:r>
            <a:r>
              <a:rPr sz="1400" spc="-670" dirty="0">
                <a:latin typeface="楷体" panose="02010609060101010101" charset="-122"/>
                <a:ea typeface="楷体" panose="02010609060101010101" charset="-122"/>
                <a:cs typeface="楷体" panose="02010609060101010101" charset="-122"/>
              </a:rPr>
              <a:t> </a:t>
            </a:r>
            <a:r>
              <a:rPr sz="1400" dirty="0">
                <a:latin typeface="楷体" panose="02010609060101010101" charset="-122"/>
                <a:ea typeface="楷体" panose="02010609060101010101" charset="-122"/>
                <a:cs typeface="楷体" panose="02010609060101010101" charset="-122"/>
              </a:rPr>
              <a:t>内按照监考员提供的  试卷提交密码和要求  准备试卷拍照、提交</a:t>
            </a:r>
            <a:r>
              <a:rPr sz="1400" spc="5" dirty="0">
                <a:latin typeface="楷体" panose="02010609060101010101" charset="-122"/>
                <a:ea typeface="楷体" panose="02010609060101010101" charset="-122"/>
                <a:cs typeface="楷体" panose="02010609060101010101" charset="-122"/>
              </a:rPr>
              <a:t>。</a:t>
            </a:r>
            <a:endParaRPr sz="1400">
              <a:latin typeface="楷体" panose="02010609060101010101" charset="-122"/>
              <a:ea typeface="楷体" panose="02010609060101010101" charset="-122"/>
              <a:cs typeface="楷体" panose="02010609060101010101" charset="-122"/>
            </a:endParaRPr>
          </a:p>
        </p:txBody>
      </p:sp>
      <p:sp>
        <p:nvSpPr>
          <p:cNvPr id="36" name="object 36"/>
          <p:cNvSpPr/>
          <p:nvPr/>
        </p:nvSpPr>
        <p:spPr>
          <a:xfrm>
            <a:off x="8340725" y="2029955"/>
            <a:ext cx="0" cy="1854200"/>
          </a:xfrm>
          <a:custGeom>
            <a:avLst/>
            <a:gdLst/>
            <a:ahLst/>
            <a:cxnLst/>
            <a:rect l="l" t="t" r="r" b="b"/>
            <a:pathLst>
              <a:path h="1854200">
                <a:moveTo>
                  <a:pt x="0" y="0"/>
                </a:moveTo>
                <a:lnTo>
                  <a:pt x="0" y="1853603"/>
                </a:lnTo>
              </a:path>
            </a:pathLst>
          </a:custGeom>
          <a:ln w="9525">
            <a:solidFill>
              <a:srgbClr val="A6A6A6"/>
            </a:solidFill>
          </a:ln>
        </p:spPr>
        <p:txBody>
          <a:bodyPr wrap="square" lIns="0" tIns="0" rIns="0" bIns="0" rtlCol="0"/>
          <a:lstStyle/>
          <a:p>
            <a:endParaRPr>
              <a:latin typeface="楷体" panose="02010609060101010101" charset="-122"/>
              <a:ea typeface="楷体" panose="02010609060101010101" charset="-122"/>
            </a:endParaRPr>
          </a:p>
        </p:txBody>
      </p:sp>
      <p:sp>
        <p:nvSpPr>
          <p:cNvPr id="37" name="object 37"/>
          <p:cNvSpPr/>
          <p:nvPr/>
        </p:nvSpPr>
        <p:spPr>
          <a:xfrm>
            <a:off x="8217407" y="3795801"/>
            <a:ext cx="220979" cy="193040"/>
          </a:xfrm>
          <a:custGeom>
            <a:avLst/>
            <a:gdLst/>
            <a:ahLst/>
            <a:cxnLst/>
            <a:rect l="l" t="t" r="r" b="b"/>
            <a:pathLst>
              <a:path w="220979" h="193039">
                <a:moveTo>
                  <a:pt x="110134" y="192722"/>
                </a:moveTo>
                <a:lnTo>
                  <a:pt x="67094" y="185150"/>
                </a:lnTo>
                <a:lnTo>
                  <a:pt x="31985" y="164499"/>
                </a:lnTo>
                <a:lnTo>
                  <a:pt x="8432" y="133925"/>
                </a:lnTo>
                <a:lnTo>
                  <a:pt x="0" y="96494"/>
                </a:lnTo>
                <a:lnTo>
                  <a:pt x="8432" y="58909"/>
                </a:lnTo>
                <a:lnTo>
                  <a:pt x="32024" y="28224"/>
                </a:lnTo>
                <a:lnTo>
                  <a:pt x="67108" y="7572"/>
                </a:lnTo>
                <a:lnTo>
                  <a:pt x="110134" y="0"/>
                </a:lnTo>
                <a:lnTo>
                  <a:pt x="153181" y="7574"/>
                </a:lnTo>
                <a:lnTo>
                  <a:pt x="188338" y="28240"/>
                </a:lnTo>
                <a:lnTo>
                  <a:pt x="212023" y="58855"/>
                </a:lnTo>
                <a:lnTo>
                  <a:pt x="220713" y="96367"/>
                </a:lnTo>
                <a:lnTo>
                  <a:pt x="212023" y="133872"/>
                </a:lnTo>
                <a:lnTo>
                  <a:pt x="188299" y="164515"/>
                </a:lnTo>
                <a:lnTo>
                  <a:pt x="153166" y="185152"/>
                </a:lnTo>
                <a:lnTo>
                  <a:pt x="110134" y="192722"/>
                </a:lnTo>
                <a:close/>
              </a:path>
            </a:pathLst>
          </a:custGeom>
          <a:solidFill>
            <a:srgbClr val="F1F1F1"/>
          </a:solidFill>
        </p:spPr>
        <p:txBody>
          <a:bodyPr wrap="square" lIns="0" tIns="0" rIns="0" bIns="0" rtlCol="0"/>
          <a:lstStyle/>
          <a:p>
            <a:endParaRPr>
              <a:latin typeface="楷体" panose="02010609060101010101" charset="-122"/>
              <a:ea typeface="楷体" panose="02010609060101010101" charset="-122"/>
            </a:endParaRPr>
          </a:p>
        </p:txBody>
      </p:sp>
      <p:sp>
        <p:nvSpPr>
          <p:cNvPr id="38" name="object 38"/>
          <p:cNvSpPr/>
          <p:nvPr/>
        </p:nvSpPr>
        <p:spPr>
          <a:xfrm>
            <a:off x="8202745" y="3781526"/>
            <a:ext cx="250190" cy="220979"/>
          </a:xfrm>
          <a:custGeom>
            <a:avLst/>
            <a:gdLst/>
            <a:ahLst/>
            <a:cxnLst/>
            <a:rect l="l" t="t" r="r" b="b"/>
            <a:pathLst>
              <a:path w="250190" h="220979">
                <a:moveTo>
                  <a:pt x="143833" y="1270"/>
                </a:moveTo>
                <a:lnTo>
                  <a:pt x="105759" y="1270"/>
                </a:lnTo>
                <a:lnTo>
                  <a:pt x="111918" y="0"/>
                </a:lnTo>
                <a:lnTo>
                  <a:pt x="137674" y="0"/>
                </a:lnTo>
                <a:lnTo>
                  <a:pt x="143833" y="1270"/>
                </a:lnTo>
                <a:close/>
              </a:path>
              <a:path w="250190" h="220979">
                <a:moveTo>
                  <a:pt x="193592" y="17779"/>
                </a:moveTo>
                <a:lnTo>
                  <a:pt x="56000" y="17779"/>
                </a:lnTo>
                <a:lnTo>
                  <a:pt x="61055" y="15239"/>
                </a:lnTo>
                <a:lnTo>
                  <a:pt x="65690" y="12700"/>
                </a:lnTo>
                <a:lnTo>
                  <a:pt x="71037" y="10160"/>
                </a:lnTo>
                <a:lnTo>
                  <a:pt x="76511" y="7620"/>
                </a:lnTo>
                <a:lnTo>
                  <a:pt x="82137" y="6350"/>
                </a:lnTo>
                <a:lnTo>
                  <a:pt x="82734" y="6350"/>
                </a:lnTo>
                <a:lnTo>
                  <a:pt x="88474" y="3810"/>
                </a:lnTo>
                <a:lnTo>
                  <a:pt x="100310" y="1270"/>
                </a:lnTo>
                <a:lnTo>
                  <a:pt x="149282" y="1270"/>
                </a:lnTo>
                <a:lnTo>
                  <a:pt x="161118" y="3810"/>
                </a:lnTo>
                <a:lnTo>
                  <a:pt x="166858" y="6350"/>
                </a:lnTo>
                <a:lnTo>
                  <a:pt x="173081" y="7620"/>
                </a:lnTo>
                <a:lnTo>
                  <a:pt x="178568" y="10160"/>
                </a:lnTo>
                <a:lnTo>
                  <a:pt x="183902" y="12700"/>
                </a:lnTo>
                <a:lnTo>
                  <a:pt x="188537" y="15239"/>
                </a:lnTo>
                <a:lnTo>
                  <a:pt x="193592" y="17779"/>
                </a:lnTo>
                <a:close/>
              </a:path>
              <a:path w="250190" h="220979">
                <a:moveTo>
                  <a:pt x="55733" y="53339"/>
                </a:moveTo>
                <a:lnTo>
                  <a:pt x="56241" y="52070"/>
                </a:lnTo>
                <a:lnTo>
                  <a:pt x="18713" y="52070"/>
                </a:lnTo>
                <a:lnTo>
                  <a:pt x="22028" y="46989"/>
                </a:lnTo>
                <a:lnTo>
                  <a:pt x="25114" y="43179"/>
                </a:lnTo>
                <a:lnTo>
                  <a:pt x="25571" y="43179"/>
                </a:lnTo>
                <a:lnTo>
                  <a:pt x="29330" y="38100"/>
                </a:lnTo>
                <a:lnTo>
                  <a:pt x="32810" y="35560"/>
                </a:lnTo>
                <a:lnTo>
                  <a:pt x="36963" y="31750"/>
                </a:lnTo>
                <a:lnTo>
                  <a:pt x="37471" y="30479"/>
                </a:lnTo>
                <a:lnTo>
                  <a:pt x="41306" y="27939"/>
                </a:lnTo>
                <a:lnTo>
                  <a:pt x="45853" y="24129"/>
                </a:lnTo>
                <a:lnTo>
                  <a:pt x="50565" y="21589"/>
                </a:lnTo>
                <a:lnTo>
                  <a:pt x="55441" y="17779"/>
                </a:lnTo>
                <a:lnTo>
                  <a:pt x="194151" y="17779"/>
                </a:lnTo>
                <a:lnTo>
                  <a:pt x="199028" y="21589"/>
                </a:lnTo>
                <a:lnTo>
                  <a:pt x="203752" y="24129"/>
                </a:lnTo>
                <a:lnTo>
                  <a:pt x="208286" y="27939"/>
                </a:lnTo>
                <a:lnTo>
                  <a:pt x="115068" y="27939"/>
                </a:lnTo>
                <a:lnTo>
                  <a:pt x="109531" y="29210"/>
                </a:lnTo>
                <a:lnTo>
                  <a:pt x="105327" y="29210"/>
                </a:lnTo>
                <a:lnTo>
                  <a:pt x="99980" y="30479"/>
                </a:lnTo>
                <a:lnTo>
                  <a:pt x="100590" y="30479"/>
                </a:lnTo>
                <a:lnTo>
                  <a:pt x="95345" y="31750"/>
                </a:lnTo>
                <a:lnTo>
                  <a:pt x="95954" y="31750"/>
                </a:lnTo>
                <a:lnTo>
                  <a:pt x="90811" y="33020"/>
                </a:lnTo>
                <a:lnTo>
                  <a:pt x="91420" y="33020"/>
                </a:lnTo>
                <a:lnTo>
                  <a:pt x="86391" y="34289"/>
                </a:lnTo>
                <a:lnTo>
                  <a:pt x="86988" y="34289"/>
                </a:lnTo>
                <a:lnTo>
                  <a:pt x="82086" y="36829"/>
                </a:lnTo>
                <a:lnTo>
                  <a:pt x="82683" y="36829"/>
                </a:lnTo>
                <a:lnTo>
                  <a:pt x="77908" y="38100"/>
                </a:lnTo>
                <a:lnTo>
                  <a:pt x="78492" y="38100"/>
                </a:lnTo>
                <a:lnTo>
                  <a:pt x="73856" y="40639"/>
                </a:lnTo>
                <a:lnTo>
                  <a:pt x="74428" y="40639"/>
                </a:lnTo>
                <a:lnTo>
                  <a:pt x="72180" y="41910"/>
                </a:lnTo>
                <a:lnTo>
                  <a:pt x="70491" y="41910"/>
                </a:lnTo>
                <a:lnTo>
                  <a:pt x="66160" y="44450"/>
                </a:lnTo>
                <a:lnTo>
                  <a:pt x="66706" y="44450"/>
                </a:lnTo>
                <a:lnTo>
                  <a:pt x="62528" y="46989"/>
                </a:lnTo>
                <a:lnTo>
                  <a:pt x="63061" y="46989"/>
                </a:lnTo>
                <a:lnTo>
                  <a:pt x="59048" y="49529"/>
                </a:lnTo>
                <a:lnTo>
                  <a:pt x="59569" y="49529"/>
                </a:lnTo>
                <a:lnTo>
                  <a:pt x="55733" y="53339"/>
                </a:lnTo>
                <a:close/>
              </a:path>
              <a:path w="250190" h="220979">
                <a:moveTo>
                  <a:pt x="179660" y="43179"/>
                </a:moveTo>
                <a:lnTo>
                  <a:pt x="175164" y="40639"/>
                </a:lnTo>
                <a:lnTo>
                  <a:pt x="175736" y="40639"/>
                </a:lnTo>
                <a:lnTo>
                  <a:pt x="171113" y="38100"/>
                </a:lnTo>
                <a:lnTo>
                  <a:pt x="171684" y="38100"/>
                </a:lnTo>
                <a:lnTo>
                  <a:pt x="166922" y="36829"/>
                </a:lnTo>
                <a:lnTo>
                  <a:pt x="167506" y="36829"/>
                </a:lnTo>
                <a:lnTo>
                  <a:pt x="162604" y="34289"/>
                </a:lnTo>
                <a:lnTo>
                  <a:pt x="163201" y="34289"/>
                </a:lnTo>
                <a:lnTo>
                  <a:pt x="158172" y="33020"/>
                </a:lnTo>
                <a:lnTo>
                  <a:pt x="158781" y="33020"/>
                </a:lnTo>
                <a:lnTo>
                  <a:pt x="153638" y="31750"/>
                </a:lnTo>
                <a:lnTo>
                  <a:pt x="154247" y="31750"/>
                </a:lnTo>
                <a:lnTo>
                  <a:pt x="149002" y="30479"/>
                </a:lnTo>
                <a:lnTo>
                  <a:pt x="149612" y="30479"/>
                </a:lnTo>
                <a:lnTo>
                  <a:pt x="144265" y="29210"/>
                </a:lnTo>
                <a:lnTo>
                  <a:pt x="140061" y="29210"/>
                </a:lnTo>
                <a:lnTo>
                  <a:pt x="134537" y="27939"/>
                </a:lnTo>
                <a:lnTo>
                  <a:pt x="208286" y="27939"/>
                </a:lnTo>
                <a:lnTo>
                  <a:pt x="212121" y="30479"/>
                </a:lnTo>
                <a:lnTo>
                  <a:pt x="212629" y="31750"/>
                </a:lnTo>
                <a:lnTo>
                  <a:pt x="216782" y="35560"/>
                </a:lnTo>
                <a:lnTo>
                  <a:pt x="220262" y="38100"/>
                </a:lnTo>
                <a:lnTo>
                  <a:pt x="220745" y="39370"/>
                </a:lnTo>
                <a:lnTo>
                  <a:pt x="222929" y="41910"/>
                </a:lnTo>
                <a:lnTo>
                  <a:pt x="179101" y="41910"/>
                </a:lnTo>
                <a:lnTo>
                  <a:pt x="179660" y="43179"/>
                </a:lnTo>
                <a:close/>
              </a:path>
              <a:path w="250190" h="220979">
                <a:moveTo>
                  <a:pt x="69932" y="43179"/>
                </a:moveTo>
                <a:lnTo>
                  <a:pt x="70491" y="41910"/>
                </a:lnTo>
                <a:lnTo>
                  <a:pt x="72180" y="41910"/>
                </a:lnTo>
                <a:lnTo>
                  <a:pt x="69932" y="43179"/>
                </a:lnTo>
                <a:close/>
              </a:path>
              <a:path w="250190" h="220979">
                <a:moveTo>
                  <a:pt x="193859" y="53339"/>
                </a:moveTo>
                <a:lnTo>
                  <a:pt x="190023" y="49529"/>
                </a:lnTo>
                <a:lnTo>
                  <a:pt x="190544" y="49529"/>
                </a:lnTo>
                <a:lnTo>
                  <a:pt x="186531" y="46989"/>
                </a:lnTo>
                <a:lnTo>
                  <a:pt x="187064" y="46989"/>
                </a:lnTo>
                <a:lnTo>
                  <a:pt x="182886" y="44450"/>
                </a:lnTo>
                <a:lnTo>
                  <a:pt x="183432" y="44450"/>
                </a:lnTo>
                <a:lnTo>
                  <a:pt x="179101" y="41910"/>
                </a:lnTo>
                <a:lnTo>
                  <a:pt x="222929" y="41910"/>
                </a:lnTo>
                <a:lnTo>
                  <a:pt x="224021" y="43179"/>
                </a:lnTo>
                <a:lnTo>
                  <a:pt x="224478" y="43179"/>
                </a:lnTo>
                <a:lnTo>
                  <a:pt x="227564" y="46989"/>
                </a:lnTo>
                <a:lnTo>
                  <a:pt x="228009" y="48260"/>
                </a:lnTo>
                <a:lnTo>
                  <a:pt x="230879" y="52070"/>
                </a:lnTo>
                <a:lnTo>
                  <a:pt x="193351" y="52070"/>
                </a:lnTo>
                <a:lnTo>
                  <a:pt x="193859" y="53339"/>
                </a:lnTo>
                <a:close/>
              </a:path>
              <a:path w="250190" h="220979">
                <a:moveTo>
                  <a:pt x="39490" y="72389"/>
                </a:moveTo>
                <a:lnTo>
                  <a:pt x="39871" y="71120"/>
                </a:lnTo>
                <a:lnTo>
                  <a:pt x="7905" y="71120"/>
                </a:lnTo>
                <a:lnTo>
                  <a:pt x="10217" y="66039"/>
                </a:lnTo>
                <a:lnTo>
                  <a:pt x="12795" y="60960"/>
                </a:lnTo>
                <a:lnTo>
                  <a:pt x="15246" y="57150"/>
                </a:lnTo>
                <a:lnTo>
                  <a:pt x="18294" y="52070"/>
                </a:lnTo>
                <a:lnTo>
                  <a:pt x="56241" y="52070"/>
                </a:lnTo>
                <a:lnTo>
                  <a:pt x="52584" y="55879"/>
                </a:lnTo>
                <a:lnTo>
                  <a:pt x="53079" y="55879"/>
                </a:lnTo>
                <a:lnTo>
                  <a:pt x="49599" y="58420"/>
                </a:lnTo>
                <a:lnTo>
                  <a:pt x="50069" y="58420"/>
                </a:lnTo>
                <a:lnTo>
                  <a:pt x="47885" y="60960"/>
                </a:lnTo>
                <a:lnTo>
                  <a:pt x="47250" y="60960"/>
                </a:lnTo>
                <a:lnTo>
                  <a:pt x="44164" y="64770"/>
                </a:lnTo>
                <a:lnTo>
                  <a:pt x="44608" y="64770"/>
                </a:lnTo>
                <a:lnTo>
                  <a:pt x="42686" y="67310"/>
                </a:lnTo>
                <a:lnTo>
                  <a:pt x="42144" y="67310"/>
                </a:lnTo>
                <a:lnTo>
                  <a:pt x="39490" y="72389"/>
                </a:lnTo>
                <a:close/>
              </a:path>
              <a:path w="250190" h="220979">
                <a:moveTo>
                  <a:pt x="202799" y="62229"/>
                </a:moveTo>
                <a:lnTo>
                  <a:pt x="199523" y="58420"/>
                </a:lnTo>
                <a:lnTo>
                  <a:pt x="199993" y="58420"/>
                </a:lnTo>
                <a:lnTo>
                  <a:pt x="196526" y="55879"/>
                </a:lnTo>
                <a:lnTo>
                  <a:pt x="197008" y="55879"/>
                </a:lnTo>
                <a:lnTo>
                  <a:pt x="193351" y="52070"/>
                </a:lnTo>
                <a:lnTo>
                  <a:pt x="231298" y="52070"/>
                </a:lnTo>
                <a:lnTo>
                  <a:pt x="234346" y="57150"/>
                </a:lnTo>
                <a:lnTo>
                  <a:pt x="236797" y="60960"/>
                </a:lnTo>
                <a:lnTo>
                  <a:pt x="202342" y="60960"/>
                </a:lnTo>
                <a:lnTo>
                  <a:pt x="202799" y="62229"/>
                </a:lnTo>
                <a:close/>
              </a:path>
              <a:path w="250190" h="220979">
                <a:moveTo>
                  <a:pt x="46793" y="62229"/>
                </a:moveTo>
                <a:lnTo>
                  <a:pt x="47250" y="60960"/>
                </a:lnTo>
                <a:lnTo>
                  <a:pt x="47885" y="60960"/>
                </a:lnTo>
                <a:lnTo>
                  <a:pt x="46793" y="62229"/>
                </a:lnTo>
                <a:close/>
              </a:path>
              <a:path w="250190" h="220979">
                <a:moveTo>
                  <a:pt x="207867" y="68579"/>
                </a:moveTo>
                <a:lnTo>
                  <a:pt x="204984" y="64770"/>
                </a:lnTo>
                <a:lnTo>
                  <a:pt x="205428" y="64770"/>
                </a:lnTo>
                <a:lnTo>
                  <a:pt x="202342" y="60960"/>
                </a:lnTo>
                <a:lnTo>
                  <a:pt x="236797" y="60960"/>
                </a:lnTo>
                <a:lnTo>
                  <a:pt x="239375" y="66039"/>
                </a:lnTo>
                <a:lnTo>
                  <a:pt x="239953" y="67310"/>
                </a:lnTo>
                <a:lnTo>
                  <a:pt x="207448" y="67310"/>
                </a:lnTo>
                <a:lnTo>
                  <a:pt x="207867" y="68579"/>
                </a:lnTo>
                <a:close/>
              </a:path>
              <a:path w="250190" h="220979">
                <a:moveTo>
                  <a:pt x="41725" y="68579"/>
                </a:moveTo>
                <a:lnTo>
                  <a:pt x="42144" y="67310"/>
                </a:lnTo>
                <a:lnTo>
                  <a:pt x="42686" y="67310"/>
                </a:lnTo>
                <a:lnTo>
                  <a:pt x="41725" y="68579"/>
                </a:lnTo>
                <a:close/>
              </a:path>
              <a:path w="250190" h="220979">
                <a:moveTo>
                  <a:pt x="210115" y="72389"/>
                </a:moveTo>
                <a:lnTo>
                  <a:pt x="207448" y="67310"/>
                </a:lnTo>
                <a:lnTo>
                  <a:pt x="239953" y="67310"/>
                </a:lnTo>
                <a:lnTo>
                  <a:pt x="241687" y="71120"/>
                </a:lnTo>
                <a:lnTo>
                  <a:pt x="209721" y="71120"/>
                </a:lnTo>
                <a:lnTo>
                  <a:pt x="210115" y="72389"/>
                </a:lnTo>
                <a:close/>
              </a:path>
              <a:path w="250190" h="220979">
                <a:moveTo>
                  <a:pt x="30460" y="127000"/>
                </a:moveTo>
                <a:lnTo>
                  <a:pt x="1352" y="127000"/>
                </a:lnTo>
                <a:lnTo>
                  <a:pt x="641" y="121920"/>
                </a:lnTo>
                <a:lnTo>
                  <a:pt x="552" y="120650"/>
                </a:lnTo>
                <a:lnTo>
                  <a:pt x="120" y="116839"/>
                </a:lnTo>
                <a:lnTo>
                  <a:pt x="0" y="106679"/>
                </a:lnTo>
                <a:lnTo>
                  <a:pt x="69" y="104139"/>
                </a:lnTo>
                <a:lnTo>
                  <a:pt x="552" y="99060"/>
                </a:lnTo>
                <a:lnTo>
                  <a:pt x="641" y="97789"/>
                </a:lnTo>
                <a:lnTo>
                  <a:pt x="1352" y="92710"/>
                </a:lnTo>
                <a:lnTo>
                  <a:pt x="1492" y="92710"/>
                </a:lnTo>
                <a:lnTo>
                  <a:pt x="2457" y="87629"/>
                </a:lnTo>
                <a:lnTo>
                  <a:pt x="2647" y="86360"/>
                </a:lnTo>
                <a:lnTo>
                  <a:pt x="3879" y="82550"/>
                </a:lnTo>
                <a:lnTo>
                  <a:pt x="4108" y="81279"/>
                </a:lnTo>
                <a:lnTo>
                  <a:pt x="5594" y="77470"/>
                </a:lnTo>
                <a:lnTo>
                  <a:pt x="5861" y="76200"/>
                </a:lnTo>
                <a:lnTo>
                  <a:pt x="7600" y="71120"/>
                </a:lnTo>
                <a:lnTo>
                  <a:pt x="39871" y="71120"/>
                </a:lnTo>
                <a:lnTo>
                  <a:pt x="37433" y="74929"/>
                </a:lnTo>
                <a:lnTo>
                  <a:pt x="37801" y="74929"/>
                </a:lnTo>
                <a:lnTo>
                  <a:pt x="35591" y="78739"/>
                </a:lnTo>
                <a:lnTo>
                  <a:pt x="35921" y="78739"/>
                </a:lnTo>
                <a:lnTo>
                  <a:pt x="33940" y="82550"/>
                </a:lnTo>
                <a:lnTo>
                  <a:pt x="34245" y="82550"/>
                </a:lnTo>
                <a:lnTo>
                  <a:pt x="32505" y="86360"/>
                </a:lnTo>
                <a:lnTo>
                  <a:pt x="32772" y="86360"/>
                </a:lnTo>
                <a:lnTo>
                  <a:pt x="31273" y="90170"/>
                </a:lnTo>
                <a:lnTo>
                  <a:pt x="31502" y="90170"/>
                </a:lnTo>
                <a:lnTo>
                  <a:pt x="30270" y="93979"/>
                </a:lnTo>
                <a:lnTo>
                  <a:pt x="30460" y="93979"/>
                </a:lnTo>
                <a:lnTo>
                  <a:pt x="29483" y="97789"/>
                </a:lnTo>
                <a:lnTo>
                  <a:pt x="29622" y="97789"/>
                </a:lnTo>
                <a:lnTo>
                  <a:pt x="28924" y="101600"/>
                </a:lnTo>
                <a:lnTo>
                  <a:pt x="28698" y="105410"/>
                </a:lnTo>
                <a:lnTo>
                  <a:pt x="28492" y="109220"/>
                </a:lnTo>
                <a:lnTo>
                  <a:pt x="28594" y="114300"/>
                </a:lnTo>
                <a:lnTo>
                  <a:pt x="29013" y="118110"/>
                </a:lnTo>
                <a:lnTo>
                  <a:pt x="29622" y="123189"/>
                </a:lnTo>
                <a:lnTo>
                  <a:pt x="30460" y="127000"/>
                </a:lnTo>
                <a:close/>
              </a:path>
              <a:path w="250190" h="220979">
                <a:moveTo>
                  <a:pt x="249593" y="106679"/>
                </a:moveTo>
                <a:lnTo>
                  <a:pt x="220999" y="106679"/>
                </a:lnTo>
                <a:lnTo>
                  <a:pt x="220960" y="105410"/>
                </a:lnTo>
                <a:lnTo>
                  <a:pt x="220579" y="101600"/>
                </a:lnTo>
                <a:lnTo>
                  <a:pt x="219970" y="97789"/>
                </a:lnTo>
                <a:lnTo>
                  <a:pt x="220110" y="97789"/>
                </a:lnTo>
                <a:lnTo>
                  <a:pt x="219132" y="93979"/>
                </a:lnTo>
                <a:lnTo>
                  <a:pt x="219322" y="93979"/>
                </a:lnTo>
                <a:lnTo>
                  <a:pt x="218090" y="90170"/>
                </a:lnTo>
                <a:lnTo>
                  <a:pt x="218319" y="90170"/>
                </a:lnTo>
                <a:lnTo>
                  <a:pt x="216820" y="86360"/>
                </a:lnTo>
                <a:lnTo>
                  <a:pt x="217087" y="86360"/>
                </a:lnTo>
                <a:lnTo>
                  <a:pt x="215347" y="82550"/>
                </a:lnTo>
                <a:lnTo>
                  <a:pt x="215652" y="82550"/>
                </a:lnTo>
                <a:lnTo>
                  <a:pt x="213671" y="78739"/>
                </a:lnTo>
                <a:lnTo>
                  <a:pt x="214014" y="78739"/>
                </a:lnTo>
                <a:lnTo>
                  <a:pt x="211791" y="74929"/>
                </a:lnTo>
                <a:lnTo>
                  <a:pt x="212159" y="74929"/>
                </a:lnTo>
                <a:lnTo>
                  <a:pt x="209721" y="71120"/>
                </a:lnTo>
                <a:lnTo>
                  <a:pt x="241992" y="71120"/>
                </a:lnTo>
                <a:lnTo>
                  <a:pt x="243732" y="76200"/>
                </a:lnTo>
                <a:lnTo>
                  <a:pt x="243998" y="77470"/>
                </a:lnTo>
                <a:lnTo>
                  <a:pt x="245484" y="81279"/>
                </a:lnTo>
                <a:lnTo>
                  <a:pt x="245713" y="82550"/>
                </a:lnTo>
                <a:lnTo>
                  <a:pt x="246945" y="86360"/>
                </a:lnTo>
                <a:lnTo>
                  <a:pt x="247135" y="87629"/>
                </a:lnTo>
                <a:lnTo>
                  <a:pt x="248100" y="92710"/>
                </a:lnTo>
                <a:lnTo>
                  <a:pt x="248240" y="92710"/>
                </a:lnTo>
                <a:lnTo>
                  <a:pt x="248951" y="97789"/>
                </a:lnTo>
                <a:lnTo>
                  <a:pt x="249040" y="99060"/>
                </a:lnTo>
                <a:lnTo>
                  <a:pt x="249472" y="104139"/>
                </a:lnTo>
                <a:lnTo>
                  <a:pt x="249593" y="106679"/>
                </a:lnTo>
                <a:close/>
              </a:path>
              <a:path w="250190" h="220979">
                <a:moveTo>
                  <a:pt x="28614" y="106438"/>
                </a:moveTo>
                <a:lnTo>
                  <a:pt x="28644" y="105410"/>
                </a:lnTo>
                <a:lnTo>
                  <a:pt x="28614" y="106438"/>
                </a:lnTo>
                <a:close/>
              </a:path>
              <a:path w="250190" h="220979">
                <a:moveTo>
                  <a:pt x="220994" y="106622"/>
                </a:moveTo>
                <a:lnTo>
                  <a:pt x="220894" y="105410"/>
                </a:lnTo>
                <a:lnTo>
                  <a:pt x="220994" y="106622"/>
                </a:lnTo>
                <a:close/>
              </a:path>
              <a:path w="250190" h="220979">
                <a:moveTo>
                  <a:pt x="28606" y="106679"/>
                </a:moveTo>
                <a:lnTo>
                  <a:pt x="28614" y="106438"/>
                </a:lnTo>
                <a:lnTo>
                  <a:pt x="28606" y="106679"/>
                </a:lnTo>
                <a:close/>
              </a:path>
              <a:path w="250190" h="220979">
                <a:moveTo>
                  <a:pt x="249662" y="110489"/>
                </a:moveTo>
                <a:lnTo>
                  <a:pt x="221100" y="110489"/>
                </a:lnTo>
                <a:lnTo>
                  <a:pt x="221100" y="109220"/>
                </a:lnTo>
                <a:lnTo>
                  <a:pt x="220994" y="106622"/>
                </a:lnTo>
                <a:lnTo>
                  <a:pt x="249593" y="106679"/>
                </a:lnTo>
                <a:lnTo>
                  <a:pt x="249662" y="110489"/>
                </a:lnTo>
                <a:close/>
              </a:path>
              <a:path w="250190" h="220979">
                <a:moveTo>
                  <a:pt x="28511" y="109854"/>
                </a:moveTo>
                <a:lnTo>
                  <a:pt x="28492" y="109220"/>
                </a:lnTo>
                <a:lnTo>
                  <a:pt x="28511" y="109854"/>
                </a:lnTo>
                <a:close/>
              </a:path>
              <a:path w="250190" h="220979">
                <a:moveTo>
                  <a:pt x="221083" y="109854"/>
                </a:moveTo>
                <a:lnTo>
                  <a:pt x="221065" y="109220"/>
                </a:lnTo>
                <a:lnTo>
                  <a:pt x="221083" y="109854"/>
                </a:lnTo>
                <a:close/>
              </a:path>
              <a:path w="250190" h="220979">
                <a:moveTo>
                  <a:pt x="28530" y="110489"/>
                </a:moveTo>
                <a:lnTo>
                  <a:pt x="28511" y="109854"/>
                </a:lnTo>
                <a:lnTo>
                  <a:pt x="28530" y="110489"/>
                </a:lnTo>
                <a:close/>
              </a:path>
              <a:path w="250190" h="220979">
                <a:moveTo>
                  <a:pt x="248773" y="123189"/>
                </a:moveTo>
                <a:lnTo>
                  <a:pt x="219970" y="123189"/>
                </a:lnTo>
                <a:lnTo>
                  <a:pt x="220668" y="118110"/>
                </a:lnTo>
                <a:lnTo>
                  <a:pt x="220999" y="114300"/>
                </a:lnTo>
                <a:lnTo>
                  <a:pt x="221083" y="109854"/>
                </a:lnTo>
                <a:lnTo>
                  <a:pt x="221100" y="110489"/>
                </a:lnTo>
                <a:lnTo>
                  <a:pt x="249662" y="110489"/>
                </a:lnTo>
                <a:lnTo>
                  <a:pt x="249472" y="116839"/>
                </a:lnTo>
                <a:lnTo>
                  <a:pt x="249040" y="120650"/>
                </a:lnTo>
                <a:lnTo>
                  <a:pt x="248951" y="121920"/>
                </a:lnTo>
                <a:lnTo>
                  <a:pt x="248773" y="123189"/>
                </a:lnTo>
                <a:close/>
              </a:path>
              <a:path w="250190" h="220979">
                <a:moveTo>
                  <a:pt x="29727" y="123189"/>
                </a:moveTo>
                <a:lnTo>
                  <a:pt x="29483" y="121920"/>
                </a:lnTo>
                <a:lnTo>
                  <a:pt x="29727" y="123189"/>
                </a:lnTo>
                <a:close/>
              </a:path>
              <a:path w="250190" h="220979">
                <a:moveTo>
                  <a:pt x="248240" y="127000"/>
                </a:moveTo>
                <a:lnTo>
                  <a:pt x="219132" y="127000"/>
                </a:lnTo>
                <a:lnTo>
                  <a:pt x="220110" y="121920"/>
                </a:lnTo>
                <a:lnTo>
                  <a:pt x="219970" y="123189"/>
                </a:lnTo>
                <a:lnTo>
                  <a:pt x="248773" y="123189"/>
                </a:lnTo>
                <a:lnTo>
                  <a:pt x="248240" y="127000"/>
                </a:lnTo>
                <a:close/>
              </a:path>
              <a:path w="250190" h="220979">
                <a:moveTo>
                  <a:pt x="39871" y="148589"/>
                </a:moveTo>
                <a:lnTo>
                  <a:pt x="7600" y="148589"/>
                </a:lnTo>
                <a:lnTo>
                  <a:pt x="5861" y="143510"/>
                </a:lnTo>
                <a:lnTo>
                  <a:pt x="5594" y="143510"/>
                </a:lnTo>
                <a:lnTo>
                  <a:pt x="4108" y="138429"/>
                </a:lnTo>
                <a:lnTo>
                  <a:pt x="3879" y="137160"/>
                </a:lnTo>
                <a:lnTo>
                  <a:pt x="2647" y="133350"/>
                </a:lnTo>
                <a:lnTo>
                  <a:pt x="2457" y="132079"/>
                </a:lnTo>
                <a:lnTo>
                  <a:pt x="1492" y="127000"/>
                </a:lnTo>
                <a:lnTo>
                  <a:pt x="30460" y="127000"/>
                </a:lnTo>
                <a:lnTo>
                  <a:pt x="30270" y="125729"/>
                </a:lnTo>
                <a:lnTo>
                  <a:pt x="31502" y="130810"/>
                </a:lnTo>
                <a:lnTo>
                  <a:pt x="31648" y="130810"/>
                </a:lnTo>
                <a:lnTo>
                  <a:pt x="32772" y="134620"/>
                </a:lnTo>
                <a:lnTo>
                  <a:pt x="32940" y="134620"/>
                </a:lnTo>
                <a:lnTo>
                  <a:pt x="34245" y="138429"/>
                </a:lnTo>
                <a:lnTo>
                  <a:pt x="34436" y="138429"/>
                </a:lnTo>
                <a:lnTo>
                  <a:pt x="35921" y="142239"/>
                </a:lnTo>
                <a:lnTo>
                  <a:pt x="36328" y="142239"/>
                </a:lnTo>
                <a:lnTo>
                  <a:pt x="37801" y="144779"/>
                </a:lnTo>
                <a:lnTo>
                  <a:pt x="37433" y="144779"/>
                </a:lnTo>
                <a:lnTo>
                  <a:pt x="39871" y="148589"/>
                </a:lnTo>
                <a:close/>
              </a:path>
              <a:path w="250190" h="220979">
                <a:moveTo>
                  <a:pt x="247376" y="130810"/>
                </a:moveTo>
                <a:lnTo>
                  <a:pt x="218090" y="130810"/>
                </a:lnTo>
                <a:lnTo>
                  <a:pt x="219322" y="125729"/>
                </a:lnTo>
                <a:lnTo>
                  <a:pt x="219132" y="127000"/>
                </a:lnTo>
                <a:lnTo>
                  <a:pt x="248100" y="127000"/>
                </a:lnTo>
                <a:lnTo>
                  <a:pt x="247376" y="130810"/>
                </a:lnTo>
                <a:close/>
              </a:path>
              <a:path w="250190" h="220979">
                <a:moveTo>
                  <a:pt x="31648" y="130810"/>
                </a:moveTo>
                <a:lnTo>
                  <a:pt x="31502" y="130810"/>
                </a:lnTo>
                <a:lnTo>
                  <a:pt x="31273" y="129539"/>
                </a:lnTo>
                <a:lnTo>
                  <a:pt x="31648" y="130810"/>
                </a:lnTo>
                <a:close/>
              </a:path>
              <a:path w="250190" h="220979">
                <a:moveTo>
                  <a:pt x="246534" y="134620"/>
                </a:moveTo>
                <a:lnTo>
                  <a:pt x="216820" y="134620"/>
                </a:lnTo>
                <a:lnTo>
                  <a:pt x="218319" y="129539"/>
                </a:lnTo>
                <a:lnTo>
                  <a:pt x="218090" y="130810"/>
                </a:lnTo>
                <a:lnTo>
                  <a:pt x="247376" y="130810"/>
                </a:lnTo>
                <a:lnTo>
                  <a:pt x="247135" y="132079"/>
                </a:lnTo>
                <a:lnTo>
                  <a:pt x="246945" y="133350"/>
                </a:lnTo>
                <a:lnTo>
                  <a:pt x="246534" y="134620"/>
                </a:lnTo>
                <a:close/>
              </a:path>
              <a:path w="250190" h="220979">
                <a:moveTo>
                  <a:pt x="32940" y="134620"/>
                </a:moveTo>
                <a:lnTo>
                  <a:pt x="32772" y="134620"/>
                </a:lnTo>
                <a:lnTo>
                  <a:pt x="32505" y="133350"/>
                </a:lnTo>
                <a:lnTo>
                  <a:pt x="32940" y="134620"/>
                </a:lnTo>
                <a:close/>
              </a:path>
              <a:path w="250190" h="220979">
                <a:moveTo>
                  <a:pt x="245484" y="138429"/>
                </a:moveTo>
                <a:lnTo>
                  <a:pt x="215347" y="138429"/>
                </a:lnTo>
                <a:lnTo>
                  <a:pt x="217087" y="133350"/>
                </a:lnTo>
                <a:lnTo>
                  <a:pt x="216820" y="134620"/>
                </a:lnTo>
                <a:lnTo>
                  <a:pt x="246534" y="134620"/>
                </a:lnTo>
                <a:lnTo>
                  <a:pt x="245713" y="137160"/>
                </a:lnTo>
                <a:lnTo>
                  <a:pt x="245484" y="138429"/>
                </a:lnTo>
                <a:close/>
              </a:path>
              <a:path w="250190" h="220979">
                <a:moveTo>
                  <a:pt x="34436" y="138429"/>
                </a:moveTo>
                <a:lnTo>
                  <a:pt x="34245" y="138429"/>
                </a:lnTo>
                <a:lnTo>
                  <a:pt x="33940" y="137160"/>
                </a:lnTo>
                <a:lnTo>
                  <a:pt x="34436" y="138429"/>
                </a:lnTo>
                <a:close/>
              </a:path>
              <a:path w="250190" h="220979">
                <a:moveTo>
                  <a:pt x="244370" y="142239"/>
                </a:moveTo>
                <a:lnTo>
                  <a:pt x="213671" y="142239"/>
                </a:lnTo>
                <a:lnTo>
                  <a:pt x="215652" y="137160"/>
                </a:lnTo>
                <a:lnTo>
                  <a:pt x="215347" y="138429"/>
                </a:lnTo>
                <a:lnTo>
                  <a:pt x="245484" y="138429"/>
                </a:lnTo>
                <a:lnTo>
                  <a:pt x="244370" y="142239"/>
                </a:lnTo>
                <a:close/>
              </a:path>
              <a:path w="250190" h="220979">
                <a:moveTo>
                  <a:pt x="36328" y="142239"/>
                </a:moveTo>
                <a:lnTo>
                  <a:pt x="35921" y="142239"/>
                </a:lnTo>
                <a:lnTo>
                  <a:pt x="35591" y="140970"/>
                </a:lnTo>
                <a:lnTo>
                  <a:pt x="36328" y="142239"/>
                </a:lnTo>
                <a:close/>
              </a:path>
              <a:path w="250190" h="220979">
                <a:moveTo>
                  <a:pt x="241992" y="148589"/>
                </a:moveTo>
                <a:lnTo>
                  <a:pt x="209721" y="148589"/>
                </a:lnTo>
                <a:lnTo>
                  <a:pt x="212159" y="144779"/>
                </a:lnTo>
                <a:lnTo>
                  <a:pt x="211791" y="144779"/>
                </a:lnTo>
                <a:lnTo>
                  <a:pt x="214014" y="140970"/>
                </a:lnTo>
                <a:lnTo>
                  <a:pt x="213671" y="142239"/>
                </a:lnTo>
                <a:lnTo>
                  <a:pt x="244370" y="142239"/>
                </a:lnTo>
                <a:lnTo>
                  <a:pt x="243998" y="143510"/>
                </a:lnTo>
                <a:lnTo>
                  <a:pt x="243732" y="143510"/>
                </a:lnTo>
                <a:lnTo>
                  <a:pt x="241992" y="148589"/>
                </a:lnTo>
                <a:close/>
              </a:path>
              <a:path w="250190" h="220979">
                <a:moveTo>
                  <a:pt x="194151" y="201929"/>
                </a:moveTo>
                <a:lnTo>
                  <a:pt x="55441" y="201929"/>
                </a:lnTo>
                <a:lnTo>
                  <a:pt x="50565" y="199389"/>
                </a:lnTo>
                <a:lnTo>
                  <a:pt x="45853" y="195579"/>
                </a:lnTo>
                <a:lnTo>
                  <a:pt x="41306" y="191770"/>
                </a:lnTo>
                <a:lnTo>
                  <a:pt x="36963" y="189229"/>
                </a:lnTo>
                <a:lnTo>
                  <a:pt x="32810" y="185420"/>
                </a:lnTo>
                <a:lnTo>
                  <a:pt x="29330" y="181610"/>
                </a:lnTo>
                <a:lnTo>
                  <a:pt x="28860" y="180339"/>
                </a:lnTo>
                <a:lnTo>
                  <a:pt x="25571" y="177800"/>
                </a:lnTo>
                <a:lnTo>
                  <a:pt x="25114" y="176529"/>
                </a:lnTo>
                <a:lnTo>
                  <a:pt x="22028" y="172720"/>
                </a:lnTo>
                <a:lnTo>
                  <a:pt x="18713" y="168910"/>
                </a:lnTo>
                <a:lnTo>
                  <a:pt x="18294" y="167639"/>
                </a:lnTo>
                <a:lnTo>
                  <a:pt x="15246" y="162560"/>
                </a:lnTo>
                <a:lnTo>
                  <a:pt x="12795" y="158750"/>
                </a:lnTo>
                <a:lnTo>
                  <a:pt x="10217" y="153670"/>
                </a:lnTo>
                <a:lnTo>
                  <a:pt x="9886" y="153670"/>
                </a:lnTo>
                <a:lnTo>
                  <a:pt x="7905" y="148589"/>
                </a:lnTo>
                <a:lnTo>
                  <a:pt x="39490" y="148589"/>
                </a:lnTo>
                <a:lnTo>
                  <a:pt x="42144" y="152400"/>
                </a:lnTo>
                <a:lnTo>
                  <a:pt x="42686" y="152400"/>
                </a:lnTo>
                <a:lnTo>
                  <a:pt x="44608" y="154939"/>
                </a:lnTo>
                <a:lnTo>
                  <a:pt x="44164" y="154939"/>
                </a:lnTo>
                <a:lnTo>
                  <a:pt x="47250" y="158750"/>
                </a:lnTo>
                <a:lnTo>
                  <a:pt x="47885" y="158750"/>
                </a:lnTo>
                <a:lnTo>
                  <a:pt x="50069" y="161289"/>
                </a:lnTo>
                <a:lnTo>
                  <a:pt x="49599" y="161289"/>
                </a:lnTo>
                <a:lnTo>
                  <a:pt x="53079" y="165100"/>
                </a:lnTo>
                <a:lnTo>
                  <a:pt x="53803" y="165100"/>
                </a:lnTo>
                <a:lnTo>
                  <a:pt x="56241" y="167639"/>
                </a:lnTo>
                <a:lnTo>
                  <a:pt x="55733" y="167639"/>
                </a:lnTo>
                <a:lnTo>
                  <a:pt x="59569" y="170179"/>
                </a:lnTo>
                <a:lnTo>
                  <a:pt x="59048" y="170179"/>
                </a:lnTo>
                <a:lnTo>
                  <a:pt x="63061" y="172720"/>
                </a:lnTo>
                <a:lnTo>
                  <a:pt x="62528" y="172720"/>
                </a:lnTo>
                <a:lnTo>
                  <a:pt x="66706" y="175260"/>
                </a:lnTo>
                <a:lnTo>
                  <a:pt x="66160" y="175260"/>
                </a:lnTo>
                <a:lnTo>
                  <a:pt x="70491" y="177800"/>
                </a:lnTo>
                <a:lnTo>
                  <a:pt x="69932" y="177800"/>
                </a:lnTo>
                <a:lnTo>
                  <a:pt x="74428" y="180339"/>
                </a:lnTo>
                <a:lnTo>
                  <a:pt x="76174" y="180339"/>
                </a:lnTo>
                <a:lnTo>
                  <a:pt x="78492" y="181610"/>
                </a:lnTo>
                <a:lnTo>
                  <a:pt x="77908" y="181610"/>
                </a:lnTo>
                <a:lnTo>
                  <a:pt x="82683" y="184150"/>
                </a:lnTo>
                <a:lnTo>
                  <a:pt x="82086" y="184150"/>
                </a:lnTo>
                <a:lnTo>
                  <a:pt x="86988" y="185420"/>
                </a:lnTo>
                <a:lnTo>
                  <a:pt x="86391" y="185420"/>
                </a:lnTo>
                <a:lnTo>
                  <a:pt x="91420" y="186689"/>
                </a:lnTo>
                <a:lnTo>
                  <a:pt x="90811" y="186689"/>
                </a:lnTo>
                <a:lnTo>
                  <a:pt x="95954" y="187960"/>
                </a:lnTo>
                <a:lnTo>
                  <a:pt x="95345" y="187960"/>
                </a:lnTo>
                <a:lnTo>
                  <a:pt x="100590" y="189229"/>
                </a:lnTo>
                <a:lnTo>
                  <a:pt x="99980" y="189229"/>
                </a:lnTo>
                <a:lnTo>
                  <a:pt x="105327" y="190500"/>
                </a:lnTo>
                <a:lnTo>
                  <a:pt x="104705" y="190500"/>
                </a:lnTo>
                <a:lnTo>
                  <a:pt x="110153" y="191770"/>
                </a:lnTo>
                <a:lnTo>
                  <a:pt x="208286" y="191770"/>
                </a:lnTo>
                <a:lnTo>
                  <a:pt x="203752" y="195579"/>
                </a:lnTo>
                <a:lnTo>
                  <a:pt x="199028" y="199389"/>
                </a:lnTo>
                <a:lnTo>
                  <a:pt x="194151" y="201929"/>
                </a:lnTo>
                <a:close/>
              </a:path>
              <a:path w="250190" h="220979">
                <a:moveTo>
                  <a:pt x="240201" y="152400"/>
                </a:moveTo>
                <a:lnTo>
                  <a:pt x="207448" y="152400"/>
                </a:lnTo>
                <a:lnTo>
                  <a:pt x="210115" y="148589"/>
                </a:lnTo>
                <a:lnTo>
                  <a:pt x="241687" y="148589"/>
                </a:lnTo>
                <a:lnTo>
                  <a:pt x="240201" y="152400"/>
                </a:lnTo>
                <a:close/>
              </a:path>
              <a:path w="250190" h="220979">
                <a:moveTo>
                  <a:pt x="42686" y="152400"/>
                </a:moveTo>
                <a:lnTo>
                  <a:pt x="42144" y="152400"/>
                </a:lnTo>
                <a:lnTo>
                  <a:pt x="41725" y="151129"/>
                </a:lnTo>
                <a:lnTo>
                  <a:pt x="42686" y="152400"/>
                </a:lnTo>
                <a:close/>
              </a:path>
              <a:path w="250190" h="220979">
                <a:moveTo>
                  <a:pt x="236797" y="158750"/>
                </a:moveTo>
                <a:lnTo>
                  <a:pt x="202342" y="158750"/>
                </a:lnTo>
                <a:lnTo>
                  <a:pt x="205428" y="154939"/>
                </a:lnTo>
                <a:lnTo>
                  <a:pt x="204984" y="154939"/>
                </a:lnTo>
                <a:lnTo>
                  <a:pt x="207867" y="151129"/>
                </a:lnTo>
                <a:lnTo>
                  <a:pt x="207448" y="152400"/>
                </a:lnTo>
                <a:lnTo>
                  <a:pt x="240201" y="152400"/>
                </a:lnTo>
                <a:lnTo>
                  <a:pt x="239706" y="153670"/>
                </a:lnTo>
                <a:lnTo>
                  <a:pt x="239375" y="153670"/>
                </a:lnTo>
                <a:lnTo>
                  <a:pt x="236797" y="158750"/>
                </a:lnTo>
                <a:close/>
              </a:path>
              <a:path w="250190" h="220979">
                <a:moveTo>
                  <a:pt x="47885" y="158750"/>
                </a:moveTo>
                <a:lnTo>
                  <a:pt x="47250" y="158750"/>
                </a:lnTo>
                <a:lnTo>
                  <a:pt x="46793" y="157479"/>
                </a:lnTo>
                <a:lnTo>
                  <a:pt x="47885" y="158750"/>
                </a:lnTo>
                <a:close/>
              </a:path>
              <a:path w="250190" h="220979">
                <a:moveTo>
                  <a:pt x="232822" y="165100"/>
                </a:moveTo>
                <a:lnTo>
                  <a:pt x="196526" y="165100"/>
                </a:lnTo>
                <a:lnTo>
                  <a:pt x="199993" y="161289"/>
                </a:lnTo>
                <a:lnTo>
                  <a:pt x="199523" y="161289"/>
                </a:lnTo>
                <a:lnTo>
                  <a:pt x="202799" y="157479"/>
                </a:lnTo>
                <a:lnTo>
                  <a:pt x="202342" y="158750"/>
                </a:lnTo>
                <a:lnTo>
                  <a:pt x="236797" y="158750"/>
                </a:lnTo>
                <a:lnTo>
                  <a:pt x="234346" y="162560"/>
                </a:lnTo>
                <a:lnTo>
                  <a:pt x="232822" y="165100"/>
                </a:lnTo>
                <a:close/>
              </a:path>
              <a:path w="250190" h="220979">
                <a:moveTo>
                  <a:pt x="53803" y="165100"/>
                </a:moveTo>
                <a:lnTo>
                  <a:pt x="53079" y="165100"/>
                </a:lnTo>
                <a:lnTo>
                  <a:pt x="52584" y="163829"/>
                </a:lnTo>
                <a:lnTo>
                  <a:pt x="53803" y="165100"/>
                </a:lnTo>
                <a:close/>
              </a:path>
              <a:path w="250190" h="220979">
                <a:moveTo>
                  <a:pt x="228009" y="172720"/>
                </a:moveTo>
                <a:lnTo>
                  <a:pt x="186531" y="172720"/>
                </a:lnTo>
                <a:lnTo>
                  <a:pt x="190544" y="170179"/>
                </a:lnTo>
                <a:lnTo>
                  <a:pt x="190023" y="170179"/>
                </a:lnTo>
                <a:lnTo>
                  <a:pt x="193859" y="167639"/>
                </a:lnTo>
                <a:lnTo>
                  <a:pt x="193351" y="167639"/>
                </a:lnTo>
                <a:lnTo>
                  <a:pt x="197008" y="163829"/>
                </a:lnTo>
                <a:lnTo>
                  <a:pt x="196526" y="165100"/>
                </a:lnTo>
                <a:lnTo>
                  <a:pt x="232822" y="165100"/>
                </a:lnTo>
                <a:lnTo>
                  <a:pt x="231298" y="167639"/>
                </a:lnTo>
                <a:lnTo>
                  <a:pt x="230879" y="168910"/>
                </a:lnTo>
                <a:lnTo>
                  <a:pt x="228009" y="172720"/>
                </a:lnTo>
                <a:close/>
              </a:path>
              <a:path w="250190" h="220979">
                <a:moveTo>
                  <a:pt x="220745" y="180339"/>
                </a:moveTo>
                <a:lnTo>
                  <a:pt x="175164" y="180339"/>
                </a:lnTo>
                <a:lnTo>
                  <a:pt x="179660" y="177800"/>
                </a:lnTo>
                <a:lnTo>
                  <a:pt x="179101" y="177800"/>
                </a:lnTo>
                <a:lnTo>
                  <a:pt x="183432" y="175260"/>
                </a:lnTo>
                <a:lnTo>
                  <a:pt x="182886" y="175260"/>
                </a:lnTo>
                <a:lnTo>
                  <a:pt x="187064" y="172720"/>
                </a:lnTo>
                <a:lnTo>
                  <a:pt x="227564" y="172720"/>
                </a:lnTo>
                <a:lnTo>
                  <a:pt x="224478" y="176529"/>
                </a:lnTo>
                <a:lnTo>
                  <a:pt x="224021" y="177800"/>
                </a:lnTo>
                <a:lnTo>
                  <a:pt x="220745" y="180339"/>
                </a:lnTo>
                <a:close/>
              </a:path>
              <a:path w="250190" h="220979">
                <a:moveTo>
                  <a:pt x="76174" y="180339"/>
                </a:moveTo>
                <a:lnTo>
                  <a:pt x="74428" y="180339"/>
                </a:lnTo>
                <a:lnTo>
                  <a:pt x="73856" y="179070"/>
                </a:lnTo>
                <a:lnTo>
                  <a:pt x="76174" y="180339"/>
                </a:lnTo>
                <a:close/>
              </a:path>
              <a:path w="250190" h="220979">
                <a:moveTo>
                  <a:pt x="208286" y="191770"/>
                </a:moveTo>
                <a:lnTo>
                  <a:pt x="139439" y="191770"/>
                </a:lnTo>
                <a:lnTo>
                  <a:pt x="144887" y="190500"/>
                </a:lnTo>
                <a:lnTo>
                  <a:pt x="144265" y="190500"/>
                </a:lnTo>
                <a:lnTo>
                  <a:pt x="149612" y="189229"/>
                </a:lnTo>
                <a:lnTo>
                  <a:pt x="149002" y="189229"/>
                </a:lnTo>
                <a:lnTo>
                  <a:pt x="154247" y="187960"/>
                </a:lnTo>
                <a:lnTo>
                  <a:pt x="153638" y="187960"/>
                </a:lnTo>
                <a:lnTo>
                  <a:pt x="158781" y="186689"/>
                </a:lnTo>
                <a:lnTo>
                  <a:pt x="158172" y="186689"/>
                </a:lnTo>
                <a:lnTo>
                  <a:pt x="163201" y="185420"/>
                </a:lnTo>
                <a:lnTo>
                  <a:pt x="162604" y="185420"/>
                </a:lnTo>
                <a:lnTo>
                  <a:pt x="167506" y="184150"/>
                </a:lnTo>
                <a:lnTo>
                  <a:pt x="166922" y="184150"/>
                </a:lnTo>
                <a:lnTo>
                  <a:pt x="171684" y="181610"/>
                </a:lnTo>
                <a:lnTo>
                  <a:pt x="171113" y="181610"/>
                </a:lnTo>
                <a:lnTo>
                  <a:pt x="175736" y="179070"/>
                </a:lnTo>
                <a:lnTo>
                  <a:pt x="175164" y="180339"/>
                </a:lnTo>
                <a:lnTo>
                  <a:pt x="220745" y="180339"/>
                </a:lnTo>
                <a:lnTo>
                  <a:pt x="216782" y="185420"/>
                </a:lnTo>
                <a:lnTo>
                  <a:pt x="212629" y="189229"/>
                </a:lnTo>
                <a:lnTo>
                  <a:pt x="208286" y="191770"/>
                </a:lnTo>
                <a:close/>
              </a:path>
              <a:path w="250190" h="220979">
                <a:moveTo>
                  <a:pt x="115068" y="191770"/>
                </a:moveTo>
                <a:lnTo>
                  <a:pt x="110153" y="191770"/>
                </a:lnTo>
                <a:lnTo>
                  <a:pt x="109531" y="190500"/>
                </a:lnTo>
                <a:lnTo>
                  <a:pt x="115068" y="191770"/>
                </a:lnTo>
                <a:close/>
              </a:path>
              <a:path w="250190" h="220979">
                <a:moveTo>
                  <a:pt x="139439" y="191770"/>
                </a:moveTo>
                <a:lnTo>
                  <a:pt x="134537" y="191770"/>
                </a:lnTo>
                <a:lnTo>
                  <a:pt x="140061" y="190500"/>
                </a:lnTo>
                <a:lnTo>
                  <a:pt x="139439" y="191770"/>
                </a:lnTo>
                <a:close/>
              </a:path>
              <a:path w="250190" h="220979">
                <a:moveTo>
                  <a:pt x="143833" y="219710"/>
                </a:moveTo>
                <a:lnTo>
                  <a:pt x="105759" y="219710"/>
                </a:lnTo>
                <a:lnTo>
                  <a:pt x="100310" y="218439"/>
                </a:lnTo>
                <a:lnTo>
                  <a:pt x="82734" y="214629"/>
                </a:lnTo>
                <a:lnTo>
                  <a:pt x="76511" y="212089"/>
                </a:lnTo>
                <a:lnTo>
                  <a:pt x="71037" y="209550"/>
                </a:lnTo>
                <a:lnTo>
                  <a:pt x="65690" y="207010"/>
                </a:lnTo>
                <a:lnTo>
                  <a:pt x="61055" y="205739"/>
                </a:lnTo>
                <a:lnTo>
                  <a:pt x="56000" y="201929"/>
                </a:lnTo>
                <a:lnTo>
                  <a:pt x="193592" y="201929"/>
                </a:lnTo>
                <a:lnTo>
                  <a:pt x="188537" y="205739"/>
                </a:lnTo>
                <a:lnTo>
                  <a:pt x="183902" y="207010"/>
                </a:lnTo>
                <a:lnTo>
                  <a:pt x="178568" y="209550"/>
                </a:lnTo>
                <a:lnTo>
                  <a:pt x="173081" y="212089"/>
                </a:lnTo>
                <a:lnTo>
                  <a:pt x="167455" y="214629"/>
                </a:lnTo>
                <a:lnTo>
                  <a:pt x="161728" y="215900"/>
                </a:lnTo>
                <a:lnTo>
                  <a:pt x="155251" y="217170"/>
                </a:lnTo>
                <a:lnTo>
                  <a:pt x="149282" y="218439"/>
                </a:lnTo>
                <a:lnTo>
                  <a:pt x="143833" y="219710"/>
                </a:lnTo>
                <a:close/>
              </a:path>
              <a:path w="250190" h="220979">
                <a:moveTo>
                  <a:pt x="131425" y="220979"/>
                </a:moveTo>
                <a:lnTo>
                  <a:pt x="118167" y="220979"/>
                </a:lnTo>
                <a:lnTo>
                  <a:pt x="112541" y="219710"/>
                </a:lnTo>
                <a:lnTo>
                  <a:pt x="137052" y="219710"/>
                </a:lnTo>
                <a:lnTo>
                  <a:pt x="131425" y="220979"/>
                </a:lnTo>
                <a:close/>
              </a:path>
            </a:pathLst>
          </a:custGeom>
          <a:solidFill>
            <a:srgbClr val="056255"/>
          </a:solidFill>
        </p:spPr>
        <p:txBody>
          <a:bodyPr wrap="square" lIns="0" tIns="0" rIns="0" bIns="0" rtlCol="0"/>
          <a:lstStyle/>
          <a:p>
            <a:endParaRPr>
              <a:latin typeface="楷体" panose="02010609060101010101" charset="-122"/>
              <a:ea typeface="楷体" panose="02010609060101010101" charset="-122"/>
            </a:endParaRPr>
          </a:p>
        </p:txBody>
      </p:sp>
      <p:sp>
        <p:nvSpPr>
          <p:cNvPr id="39" name="object 39"/>
          <p:cNvSpPr/>
          <p:nvPr/>
        </p:nvSpPr>
        <p:spPr>
          <a:xfrm>
            <a:off x="10270235" y="3745991"/>
            <a:ext cx="309880" cy="276225"/>
          </a:xfrm>
          <a:custGeom>
            <a:avLst/>
            <a:gdLst/>
            <a:ahLst/>
            <a:cxnLst/>
            <a:rect l="l" t="t" r="r" b="b"/>
            <a:pathLst>
              <a:path w="309879" h="276225">
                <a:moveTo>
                  <a:pt x="172212" y="275844"/>
                </a:moveTo>
                <a:lnTo>
                  <a:pt x="0" y="275844"/>
                </a:lnTo>
                <a:lnTo>
                  <a:pt x="137160" y="137160"/>
                </a:lnTo>
                <a:lnTo>
                  <a:pt x="0" y="0"/>
                </a:lnTo>
                <a:lnTo>
                  <a:pt x="172212" y="0"/>
                </a:lnTo>
                <a:lnTo>
                  <a:pt x="309372" y="137160"/>
                </a:lnTo>
                <a:lnTo>
                  <a:pt x="172212" y="275844"/>
                </a:lnTo>
                <a:close/>
              </a:path>
            </a:pathLst>
          </a:custGeom>
          <a:solidFill>
            <a:srgbClr val="056255"/>
          </a:solidFill>
        </p:spPr>
        <p:txBody>
          <a:bodyPr wrap="square" lIns="0" tIns="0" rIns="0" bIns="0" rtlCol="0"/>
          <a:lstStyle/>
          <a:p>
            <a:endParaRPr>
              <a:latin typeface="楷体" panose="02010609060101010101" charset="-122"/>
              <a:ea typeface="楷体" panose="02010609060101010101" charset="-122"/>
            </a:endParaRPr>
          </a:p>
        </p:txBody>
      </p:sp>
      <p:sp>
        <p:nvSpPr>
          <p:cNvPr id="40" name="object 40"/>
          <p:cNvSpPr/>
          <p:nvPr/>
        </p:nvSpPr>
        <p:spPr>
          <a:xfrm>
            <a:off x="10257129" y="3733736"/>
            <a:ext cx="335915" cy="300355"/>
          </a:xfrm>
          <a:custGeom>
            <a:avLst/>
            <a:gdLst/>
            <a:ahLst/>
            <a:cxnLst/>
            <a:rect l="l" t="t" r="r" b="b"/>
            <a:pathLst>
              <a:path w="335915" h="300354">
                <a:moveTo>
                  <a:pt x="132055" y="150038"/>
                </a:moveTo>
                <a:lnTo>
                  <a:pt x="3695" y="21678"/>
                </a:lnTo>
                <a:lnTo>
                  <a:pt x="0" y="11785"/>
                </a:lnTo>
                <a:lnTo>
                  <a:pt x="482" y="9118"/>
                </a:lnTo>
                <a:lnTo>
                  <a:pt x="12674" y="0"/>
                </a:lnTo>
                <a:lnTo>
                  <a:pt x="185356" y="0"/>
                </a:lnTo>
                <a:lnTo>
                  <a:pt x="187832" y="241"/>
                </a:lnTo>
                <a:lnTo>
                  <a:pt x="190207" y="965"/>
                </a:lnTo>
                <a:lnTo>
                  <a:pt x="192404" y="2133"/>
                </a:lnTo>
                <a:lnTo>
                  <a:pt x="194335" y="3721"/>
                </a:lnTo>
                <a:lnTo>
                  <a:pt x="21653" y="3721"/>
                </a:lnTo>
                <a:lnTo>
                  <a:pt x="12674" y="25400"/>
                </a:lnTo>
                <a:lnTo>
                  <a:pt x="43334" y="25400"/>
                </a:lnTo>
                <a:lnTo>
                  <a:pt x="159003" y="141058"/>
                </a:lnTo>
                <a:lnTo>
                  <a:pt x="141033" y="141058"/>
                </a:lnTo>
                <a:lnTo>
                  <a:pt x="132055" y="150038"/>
                </a:lnTo>
                <a:close/>
              </a:path>
              <a:path w="335915" h="300354">
                <a:moveTo>
                  <a:pt x="43334" y="25400"/>
                </a:moveTo>
                <a:lnTo>
                  <a:pt x="12674" y="25400"/>
                </a:lnTo>
                <a:lnTo>
                  <a:pt x="21653" y="3721"/>
                </a:lnTo>
                <a:lnTo>
                  <a:pt x="43334" y="25400"/>
                </a:lnTo>
                <a:close/>
              </a:path>
              <a:path w="335915" h="300354">
                <a:moveTo>
                  <a:pt x="180098" y="25400"/>
                </a:moveTo>
                <a:lnTo>
                  <a:pt x="43334" y="25400"/>
                </a:lnTo>
                <a:lnTo>
                  <a:pt x="21653" y="3721"/>
                </a:lnTo>
                <a:lnTo>
                  <a:pt x="194335" y="3721"/>
                </a:lnTo>
                <a:lnTo>
                  <a:pt x="212293" y="21678"/>
                </a:lnTo>
                <a:lnTo>
                  <a:pt x="176377" y="21678"/>
                </a:lnTo>
                <a:lnTo>
                  <a:pt x="180098" y="25400"/>
                </a:lnTo>
                <a:close/>
              </a:path>
              <a:path w="335915" h="300354">
                <a:moveTo>
                  <a:pt x="304736" y="150038"/>
                </a:moveTo>
                <a:lnTo>
                  <a:pt x="176377" y="21678"/>
                </a:lnTo>
                <a:lnTo>
                  <a:pt x="185356" y="25400"/>
                </a:lnTo>
                <a:lnTo>
                  <a:pt x="216014" y="25400"/>
                </a:lnTo>
                <a:lnTo>
                  <a:pt x="331673" y="141058"/>
                </a:lnTo>
                <a:lnTo>
                  <a:pt x="313715" y="141058"/>
                </a:lnTo>
                <a:lnTo>
                  <a:pt x="304736" y="150038"/>
                </a:lnTo>
                <a:close/>
              </a:path>
              <a:path w="335915" h="300354">
                <a:moveTo>
                  <a:pt x="216014" y="25400"/>
                </a:moveTo>
                <a:lnTo>
                  <a:pt x="185356" y="25400"/>
                </a:lnTo>
                <a:lnTo>
                  <a:pt x="176377" y="21678"/>
                </a:lnTo>
                <a:lnTo>
                  <a:pt x="212293" y="21678"/>
                </a:lnTo>
                <a:lnTo>
                  <a:pt x="216014" y="25400"/>
                </a:lnTo>
                <a:close/>
              </a:path>
              <a:path w="335915" h="300354">
                <a:moveTo>
                  <a:pt x="141033" y="159016"/>
                </a:moveTo>
                <a:lnTo>
                  <a:pt x="132055" y="150037"/>
                </a:lnTo>
                <a:lnTo>
                  <a:pt x="141033" y="141058"/>
                </a:lnTo>
                <a:lnTo>
                  <a:pt x="141033" y="159016"/>
                </a:lnTo>
                <a:close/>
              </a:path>
              <a:path w="335915" h="300354">
                <a:moveTo>
                  <a:pt x="159003" y="159016"/>
                </a:moveTo>
                <a:lnTo>
                  <a:pt x="141033" y="159016"/>
                </a:lnTo>
                <a:lnTo>
                  <a:pt x="141033" y="141058"/>
                </a:lnTo>
                <a:lnTo>
                  <a:pt x="159003" y="141058"/>
                </a:lnTo>
                <a:lnTo>
                  <a:pt x="160578" y="142989"/>
                </a:lnTo>
                <a:lnTo>
                  <a:pt x="161747" y="145186"/>
                </a:lnTo>
                <a:lnTo>
                  <a:pt x="162471" y="147561"/>
                </a:lnTo>
                <a:lnTo>
                  <a:pt x="162712" y="150038"/>
                </a:lnTo>
                <a:lnTo>
                  <a:pt x="162471" y="152514"/>
                </a:lnTo>
                <a:lnTo>
                  <a:pt x="161747" y="154901"/>
                </a:lnTo>
                <a:lnTo>
                  <a:pt x="160578" y="157099"/>
                </a:lnTo>
                <a:lnTo>
                  <a:pt x="159003" y="159016"/>
                </a:lnTo>
                <a:close/>
              </a:path>
              <a:path w="335915" h="300354">
                <a:moveTo>
                  <a:pt x="313715" y="159016"/>
                </a:moveTo>
                <a:lnTo>
                  <a:pt x="304737" y="150037"/>
                </a:lnTo>
                <a:lnTo>
                  <a:pt x="313715" y="141058"/>
                </a:lnTo>
                <a:lnTo>
                  <a:pt x="313715" y="159016"/>
                </a:lnTo>
                <a:close/>
              </a:path>
              <a:path w="335915" h="300354">
                <a:moveTo>
                  <a:pt x="331673" y="159016"/>
                </a:moveTo>
                <a:lnTo>
                  <a:pt x="313715" y="159016"/>
                </a:lnTo>
                <a:lnTo>
                  <a:pt x="313715" y="141058"/>
                </a:lnTo>
                <a:lnTo>
                  <a:pt x="331673" y="141058"/>
                </a:lnTo>
                <a:lnTo>
                  <a:pt x="333260" y="142989"/>
                </a:lnTo>
                <a:lnTo>
                  <a:pt x="334429" y="145186"/>
                </a:lnTo>
                <a:lnTo>
                  <a:pt x="335152" y="147561"/>
                </a:lnTo>
                <a:lnTo>
                  <a:pt x="335394" y="150038"/>
                </a:lnTo>
                <a:lnTo>
                  <a:pt x="335152" y="152514"/>
                </a:lnTo>
                <a:lnTo>
                  <a:pt x="334429" y="154901"/>
                </a:lnTo>
                <a:lnTo>
                  <a:pt x="333260" y="157099"/>
                </a:lnTo>
                <a:lnTo>
                  <a:pt x="331673" y="159016"/>
                </a:lnTo>
                <a:close/>
              </a:path>
              <a:path w="335915" h="300354">
                <a:moveTo>
                  <a:pt x="185356" y="300088"/>
                </a:moveTo>
                <a:lnTo>
                  <a:pt x="12674" y="300088"/>
                </a:lnTo>
                <a:lnTo>
                  <a:pt x="9969" y="299796"/>
                </a:lnTo>
                <a:lnTo>
                  <a:pt x="0" y="288289"/>
                </a:lnTo>
                <a:lnTo>
                  <a:pt x="101" y="285572"/>
                </a:lnTo>
                <a:lnTo>
                  <a:pt x="774" y="282943"/>
                </a:lnTo>
                <a:lnTo>
                  <a:pt x="1993" y="280517"/>
                </a:lnTo>
                <a:lnTo>
                  <a:pt x="3695" y="278409"/>
                </a:lnTo>
                <a:lnTo>
                  <a:pt x="132055" y="150038"/>
                </a:lnTo>
                <a:lnTo>
                  <a:pt x="141033" y="159016"/>
                </a:lnTo>
                <a:lnTo>
                  <a:pt x="159003" y="159016"/>
                </a:lnTo>
                <a:lnTo>
                  <a:pt x="43332" y="274688"/>
                </a:lnTo>
                <a:lnTo>
                  <a:pt x="12674" y="274688"/>
                </a:lnTo>
                <a:lnTo>
                  <a:pt x="21653" y="296367"/>
                </a:lnTo>
                <a:lnTo>
                  <a:pt x="194335" y="296367"/>
                </a:lnTo>
                <a:lnTo>
                  <a:pt x="192404" y="297941"/>
                </a:lnTo>
                <a:lnTo>
                  <a:pt x="190207" y="299123"/>
                </a:lnTo>
                <a:lnTo>
                  <a:pt x="187832" y="299847"/>
                </a:lnTo>
                <a:lnTo>
                  <a:pt x="185356" y="300088"/>
                </a:lnTo>
                <a:close/>
              </a:path>
              <a:path w="335915" h="300354">
                <a:moveTo>
                  <a:pt x="176377" y="278409"/>
                </a:moveTo>
                <a:lnTo>
                  <a:pt x="304736" y="150038"/>
                </a:lnTo>
                <a:lnTo>
                  <a:pt x="313715" y="159016"/>
                </a:lnTo>
                <a:lnTo>
                  <a:pt x="331673" y="159016"/>
                </a:lnTo>
                <a:lnTo>
                  <a:pt x="216012" y="274688"/>
                </a:lnTo>
                <a:lnTo>
                  <a:pt x="185356" y="274688"/>
                </a:lnTo>
                <a:lnTo>
                  <a:pt x="176377" y="278409"/>
                </a:lnTo>
                <a:close/>
              </a:path>
              <a:path w="335915" h="300354">
                <a:moveTo>
                  <a:pt x="21653" y="296367"/>
                </a:moveTo>
                <a:lnTo>
                  <a:pt x="12674" y="274688"/>
                </a:lnTo>
                <a:lnTo>
                  <a:pt x="43332" y="274688"/>
                </a:lnTo>
                <a:lnTo>
                  <a:pt x="21653" y="296367"/>
                </a:lnTo>
                <a:close/>
              </a:path>
              <a:path w="335915" h="300354">
                <a:moveTo>
                  <a:pt x="194335" y="296367"/>
                </a:moveTo>
                <a:lnTo>
                  <a:pt x="21653" y="296367"/>
                </a:lnTo>
                <a:lnTo>
                  <a:pt x="43332" y="274688"/>
                </a:lnTo>
                <a:lnTo>
                  <a:pt x="180098" y="274688"/>
                </a:lnTo>
                <a:lnTo>
                  <a:pt x="176377" y="278409"/>
                </a:lnTo>
                <a:lnTo>
                  <a:pt x="212291" y="278409"/>
                </a:lnTo>
                <a:lnTo>
                  <a:pt x="194335" y="296367"/>
                </a:lnTo>
                <a:close/>
              </a:path>
              <a:path w="335915" h="300354">
                <a:moveTo>
                  <a:pt x="212291" y="278409"/>
                </a:moveTo>
                <a:lnTo>
                  <a:pt x="176377" y="278409"/>
                </a:lnTo>
                <a:lnTo>
                  <a:pt x="185356" y="274688"/>
                </a:lnTo>
                <a:lnTo>
                  <a:pt x="216012" y="274688"/>
                </a:lnTo>
                <a:lnTo>
                  <a:pt x="212291" y="278409"/>
                </a:lnTo>
                <a:close/>
              </a:path>
            </a:pathLst>
          </a:custGeom>
          <a:solidFill>
            <a:srgbClr val="385D89"/>
          </a:solidFill>
        </p:spPr>
        <p:txBody>
          <a:bodyPr wrap="square" lIns="0" tIns="0" rIns="0" bIns="0" rtlCol="0"/>
          <a:lstStyle/>
          <a:p>
            <a:endParaRPr>
              <a:latin typeface="楷体" panose="02010609060101010101" charset="-122"/>
              <a:ea typeface="楷体" panose="02010609060101010101" charset="-122"/>
            </a:endParaRPr>
          </a:p>
        </p:txBody>
      </p:sp>
      <p:sp>
        <p:nvSpPr>
          <p:cNvPr id="41" name="object 41"/>
          <p:cNvSpPr txBox="1"/>
          <p:nvPr/>
        </p:nvSpPr>
        <p:spPr>
          <a:xfrm>
            <a:off x="263474" y="5880295"/>
            <a:ext cx="11423015" cy="774700"/>
          </a:xfrm>
          <a:prstGeom prst="rect">
            <a:avLst/>
          </a:prstGeom>
        </p:spPr>
        <p:txBody>
          <a:bodyPr vert="horz" wrap="square" lIns="0" tIns="0" rIns="0" bIns="0" rtlCol="0">
            <a:spAutoFit/>
          </a:bodyPr>
          <a:lstStyle/>
          <a:p>
            <a:pPr marL="12700" marR="5080" algn="just">
              <a:lnSpc>
                <a:spcPct val="120000"/>
              </a:lnSpc>
            </a:pPr>
            <a:r>
              <a:rPr sz="1400" b="1" dirty="0">
                <a:latin typeface="楷体" panose="02010609060101010101" charset="-122"/>
                <a:ea typeface="楷体" panose="02010609060101010101" charset="-122"/>
                <a:cs typeface="楷体" panose="02010609060101010101" charset="-122"/>
              </a:rPr>
              <a:t>友情提示：</a:t>
            </a:r>
            <a:r>
              <a:rPr sz="1400" dirty="0">
                <a:latin typeface="楷体" panose="02010609060101010101" charset="-122"/>
                <a:ea typeface="楷体" panose="02010609060101010101" charset="-122"/>
                <a:cs typeface="楷体" panose="02010609060101010101" charset="-122"/>
              </a:rPr>
              <a:t>远程单独笔试前，考生需在</a:t>
            </a:r>
            <a:r>
              <a:rPr sz="1400" b="1" dirty="0">
                <a:solidFill>
                  <a:srgbClr val="C00000"/>
                </a:solidFill>
                <a:latin typeface="楷体" panose="02010609060101010101" charset="-122"/>
                <a:ea typeface="楷体" panose="02010609060101010101" charset="-122"/>
                <a:cs typeface="楷体" panose="02010609060101010101" charset="-122"/>
              </a:rPr>
              <a:t>复试前三十五分钟以上</a:t>
            </a:r>
            <a:r>
              <a:rPr sz="1400" dirty="0">
                <a:latin typeface="楷体" panose="02010609060101010101" charset="-122"/>
                <a:ea typeface="楷体" panose="02010609060101010101" charset="-122"/>
                <a:cs typeface="楷体" panose="02010609060101010101" charset="-122"/>
              </a:rPr>
              <a:t>进入候考区，配合监考老师进行“人脸识别”身份核验（面部应</a:t>
            </a:r>
            <a:r>
              <a:rPr sz="1400" spc="-5" dirty="0">
                <a:latin typeface="楷体" panose="02010609060101010101" charset="-122"/>
                <a:ea typeface="楷体" panose="02010609060101010101" charset="-122"/>
                <a:cs typeface="楷体" panose="02010609060101010101" charset="-122"/>
              </a:rPr>
              <a:t>正对【主机位】摄像头</a:t>
            </a:r>
            <a:r>
              <a:rPr lang="zh-CN" sz="1400" spc="-5" dirty="0">
                <a:latin typeface="楷体" panose="02010609060101010101" charset="-122"/>
                <a:ea typeface="楷体" panose="02010609060101010101" charset="-122"/>
                <a:cs typeface="楷体" panose="02010609060101010101" charset="-122"/>
              </a:rPr>
              <a:t>）</a:t>
            </a:r>
            <a:r>
              <a:rPr sz="1400" spc="-5" dirty="0">
                <a:latin typeface="楷体" panose="02010609060101010101" charset="-122"/>
                <a:ea typeface="楷体" panose="02010609060101010101" charset="-122"/>
                <a:cs typeface="楷体" panose="02010609060101010101" charset="-122"/>
              </a:rPr>
              <a:t>；笔试期间，考生面部、上半身及双手应在【主机位】摄像头监控范围内清晰可见；【辅机位】要保证</a:t>
            </a:r>
            <a:r>
              <a:rPr sz="1400" dirty="0">
                <a:latin typeface="楷体" panose="02010609060101010101" charset="-122"/>
                <a:ea typeface="楷体" panose="02010609060101010101" charset="-122"/>
                <a:cs typeface="楷体" panose="02010609060101010101" charset="-122"/>
              </a:rPr>
              <a:t>考生考试整个屏幕能清晰地被复试专家组成员看到。主机位与辅机位摄像头的摆放应保证远程笔试全过程无死角监控。</a:t>
            </a:r>
            <a:endParaRPr sz="1400" dirty="0">
              <a:latin typeface="楷体" panose="02010609060101010101" charset="-122"/>
              <a:ea typeface="楷体" panose="02010609060101010101" charset="-122"/>
              <a:cs typeface="楷体" panose="02010609060101010101" charset="-122"/>
            </a:endParaRPr>
          </a:p>
        </p:txBody>
      </p:sp>
      <p:sp>
        <p:nvSpPr>
          <p:cNvPr id="42" name="object 42"/>
          <p:cNvSpPr/>
          <p:nvPr/>
        </p:nvSpPr>
        <p:spPr>
          <a:xfrm>
            <a:off x="5369153" y="4063758"/>
            <a:ext cx="1135202" cy="387172"/>
          </a:xfrm>
          <a:prstGeom prst="rect">
            <a:avLst/>
          </a:prstGeom>
          <a:blipFill>
            <a:blip r:embed="rId16"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43" name="object 43"/>
          <p:cNvSpPr txBox="1"/>
          <p:nvPr/>
        </p:nvSpPr>
        <p:spPr>
          <a:xfrm>
            <a:off x="5373420" y="4092155"/>
            <a:ext cx="2042795" cy="1617345"/>
          </a:xfrm>
          <a:prstGeom prst="rect">
            <a:avLst/>
          </a:prstGeom>
        </p:spPr>
        <p:txBody>
          <a:bodyPr vert="horz" wrap="square" lIns="0" tIns="0" rIns="0" bIns="0" rtlCol="0">
            <a:spAutoFit/>
          </a:bodyPr>
          <a:lstStyle/>
          <a:p>
            <a:pPr marL="12700">
              <a:lnSpc>
                <a:spcPct val="100000"/>
              </a:lnSpc>
            </a:pPr>
            <a:r>
              <a:rPr sz="2000" dirty="0">
                <a:solidFill>
                  <a:srgbClr val="C00000"/>
                </a:solidFill>
                <a:latin typeface="楷体" panose="02010609060101010101" charset="-122"/>
                <a:ea typeface="楷体" panose="02010609060101010101" charset="-122"/>
                <a:cs typeface="楷体" panose="02010609060101010101" charset="-122"/>
              </a:rPr>
              <a:t>第5步</a:t>
            </a:r>
            <a:endParaRPr sz="2000">
              <a:latin typeface="楷体" panose="02010609060101010101" charset="-122"/>
              <a:ea typeface="楷体" panose="02010609060101010101" charset="-122"/>
              <a:cs typeface="楷体" panose="02010609060101010101" charset="-122"/>
            </a:endParaRPr>
          </a:p>
          <a:p>
            <a:pPr marL="62865" marR="5080">
              <a:lnSpc>
                <a:spcPct val="100000"/>
              </a:lnSpc>
              <a:spcBef>
                <a:spcPts val="230"/>
              </a:spcBef>
            </a:pPr>
            <a:r>
              <a:rPr sz="1400" dirty="0">
                <a:latin typeface="楷体" panose="02010609060101010101" charset="-122"/>
                <a:ea typeface="楷体" panose="02010609060101010101" charset="-122"/>
                <a:cs typeface="楷体" panose="02010609060101010101" charset="-122"/>
              </a:rPr>
              <a:t>考生</a:t>
            </a:r>
            <a:r>
              <a:rPr sz="1400" b="1" dirty="0">
                <a:solidFill>
                  <a:srgbClr val="C00000"/>
                </a:solidFill>
                <a:latin typeface="楷体" panose="02010609060101010101" charset="-122"/>
                <a:ea typeface="楷体" panose="02010609060101010101" charset="-122"/>
                <a:cs typeface="楷体" panose="02010609060101010101" charset="-122"/>
              </a:rPr>
              <a:t>凭本</a:t>
            </a:r>
            <a:r>
              <a:rPr sz="1400" b="1" spc="-5" dirty="0">
                <a:solidFill>
                  <a:srgbClr val="C00000"/>
                </a:solidFill>
                <a:latin typeface="楷体" panose="02010609060101010101" charset="-122"/>
                <a:ea typeface="楷体" panose="02010609060101010101" charset="-122"/>
                <a:cs typeface="楷体" panose="02010609060101010101" charset="-122"/>
              </a:rPr>
              <a:t>人</a:t>
            </a:r>
            <a:r>
              <a:rPr sz="1400" b="1" dirty="0">
                <a:solidFill>
                  <a:srgbClr val="C00000"/>
                </a:solidFill>
                <a:latin typeface="楷体" panose="02010609060101010101" charset="-122"/>
                <a:ea typeface="楷体" panose="02010609060101010101" charset="-122"/>
                <a:cs typeface="楷体" panose="02010609060101010101" charset="-122"/>
              </a:rPr>
              <a:t>《准考证》</a:t>
            </a:r>
            <a:r>
              <a:rPr sz="1400" b="1" spc="-5" dirty="0">
                <a:solidFill>
                  <a:srgbClr val="C00000"/>
                </a:solidFill>
                <a:latin typeface="楷体" panose="02010609060101010101" charset="-122"/>
                <a:ea typeface="楷体" panose="02010609060101010101" charset="-122"/>
                <a:cs typeface="楷体" panose="02010609060101010101" charset="-122"/>
              </a:rPr>
              <a:t>、  </a:t>
            </a:r>
            <a:r>
              <a:rPr sz="1400" b="1" dirty="0">
                <a:solidFill>
                  <a:srgbClr val="C00000"/>
                </a:solidFill>
                <a:latin typeface="楷体" panose="02010609060101010101" charset="-122"/>
                <a:ea typeface="楷体" panose="02010609060101010101" charset="-122"/>
                <a:cs typeface="楷体" panose="02010609060101010101" charset="-122"/>
              </a:rPr>
              <a:t>有效居民身份证按要求 </a:t>
            </a:r>
            <a:r>
              <a:rPr sz="1400" b="1" spc="-670" dirty="0">
                <a:solidFill>
                  <a:srgbClr val="C00000"/>
                </a:solidFill>
                <a:latin typeface="楷体" panose="02010609060101010101" charset="-122"/>
                <a:ea typeface="楷体" panose="02010609060101010101" charset="-122"/>
                <a:cs typeface="楷体" panose="02010609060101010101" charset="-122"/>
              </a:rPr>
              <a:t> </a:t>
            </a:r>
            <a:r>
              <a:rPr sz="1400" b="1" dirty="0">
                <a:solidFill>
                  <a:srgbClr val="C00000"/>
                </a:solidFill>
                <a:latin typeface="楷体" panose="02010609060101010101" charset="-122"/>
                <a:ea typeface="楷体" panose="02010609060101010101" charset="-122"/>
                <a:cs typeface="楷体" panose="02010609060101010101" charset="-122"/>
              </a:rPr>
              <a:t>进行</a:t>
            </a:r>
            <a:r>
              <a:rPr sz="1400" dirty="0">
                <a:latin typeface="楷体" panose="02010609060101010101" charset="-122"/>
                <a:ea typeface="楷体" panose="02010609060101010101" charset="-122"/>
                <a:cs typeface="楷体" panose="02010609060101010101" charset="-122"/>
              </a:rPr>
              <a:t>身份核验；配合远 </a:t>
            </a:r>
            <a:r>
              <a:rPr sz="1400" spc="-690" dirty="0">
                <a:latin typeface="楷体" panose="02010609060101010101" charset="-122"/>
                <a:ea typeface="楷体" panose="02010609060101010101" charset="-122"/>
                <a:cs typeface="楷体" panose="02010609060101010101" charset="-122"/>
              </a:rPr>
              <a:t> </a:t>
            </a:r>
            <a:r>
              <a:rPr sz="1400" dirty="0">
                <a:latin typeface="楷体" panose="02010609060101010101" charset="-122"/>
                <a:ea typeface="楷体" panose="02010609060101010101" charset="-122"/>
                <a:cs typeface="楷体" panose="02010609060101010101" charset="-122"/>
              </a:rPr>
              <a:t>程笔试监考老师，做好  笔试前的“人脸识别”  身份核验</a:t>
            </a:r>
            <a:r>
              <a:rPr sz="1400" spc="-100" dirty="0">
                <a:latin typeface="楷体" panose="02010609060101010101" charset="-122"/>
                <a:ea typeface="楷体" panose="02010609060101010101" charset="-122"/>
                <a:cs typeface="楷体" panose="02010609060101010101" charset="-122"/>
              </a:rPr>
              <a:t> </a:t>
            </a:r>
            <a:r>
              <a:rPr sz="1400" spc="5" dirty="0">
                <a:latin typeface="楷体" panose="02010609060101010101" charset="-122"/>
                <a:ea typeface="楷体" panose="02010609060101010101" charset="-122"/>
                <a:cs typeface="楷体" panose="02010609060101010101" charset="-122"/>
              </a:rPr>
              <a:t>。</a:t>
            </a:r>
            <a:endParaRPr sz="1400">
              <a:latin typeface="楷体" panose="02010609060101010101" charset="-122"/>
              <a:ea typeface="楷体" panose="02010609060101010101" charset="-122"/>
              <a:cs typeface="楷体" panose="02010609060101010101" charset="-122"/>
            </a:endParaRPr>
          </a:p>
        </p:txBody>
      </p:sp>
      <p:sp>
        <p:nvSpPr>
          <p:cNvPr id="44" name="object 44"/>
          <p:cNvSpPr/>
          <p:nvPr/>
        </p:nvSpPr>
        <p:spPr>
          <a:xfrm>
            <a:off x="5179174" y="3781526"/>
            <a:ext cx="221190" cy="1734515"/>
          </a:xfrm>
          <a:prstGeom prst="rect">
            <a:avLst/>
          </a:prstGeom>
          <a:blipFill>
            <a:blip r:embed="rId17"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45" name="object 45"/>
          <p:cNvSpPr txBox="1"/>
          <p:nvPr/>
        </p:nvSpPr>
        <p:spPr>
          <a:xfrm>
            <a:off x="7587577" y="4092155"/>
            <a:ext cx="1856739" cy="1430655"/>
          </a:xfrm>
          <a:prstGeom prst="rect">
            <a:avLst/>
          </a:prstGeom>
        </p:spPr>
        <p:txBody>
          <a:bodyPr vert="horz" wrap="square" lIns="0" tIns="0" rIns="0" bIns="0" rtlCol="0">
            <a:spAutoFit/>
          </a:bodyPr>
          <a:lstStyle/>
          <a:p>
            <a:pPr marL="12700" algn="just">
              <a:lnSpc>
                <a:spcPct val="100000"/>
              </a:lnSpc>
            </a:pPr>
            <a:r>
              <a:rPr sz="2000" dirty="0">
                <a:solidFill>
                  <a:srgbClr val="C00000"/>
                </a:solidFill>
                <a:latin typeface="楷体" panose="02010609060101010101" charset="-122"/>
                <a:ea typeface="楷体" panose="02010609060101010101" charset="-122"/>
                <a:cs typeface="楷体" panose="02010609060101010101" charset="-122"/>
              </a:rPr>
              <a:t>第7步</a:t>
            </a:r>
            <a:endParaRPr sz="2000">
              <a:latin typeface="楷体" panose="02010609060101010101" charset="-122"/>
              <a:ea typeface="楷体" panose="02010609060101010101" charset="-122"/>
              <a:cs typeface="楷体" panose="02010609060101010101" charset="-122"/>
            </a:endParaRPr>
          </a:p>
          <a:p>
            <a:pPr marL="64770" marR="5080" algn="just">
              <a:lnSpc>
                <a:spcPct val="100000"/>
              </a:lnSpc>
              <a:spcBef>
                <a:spcPts val="360"/>
              </a:spcBef>
            </a:pPr>
            <a:r>
              <a:rPr sz="1400" dirty="0">
                <a:latin typeface="楷体" panose="02010609060101010101" charset="-122"/>
                <a:ea typeface="楷体" panose="02010609060101010101" charset="-122"/>
                <a:cs typeface="楷体" panose="02010609060101010101" charset="-122"/>
              </a:rPr>
              <a:t>考试答卷：“监考老师  通过屏幕共享方式将试题发送给考</a:t>
            </a:r>
            <a:r>
              <a:rPr sz="1400" spc="5" dirty="0">
                <a:latin typeface="楷体" panose="02010609060101010101" charset="-122"/>
                <a:ea typeface="楷体" panose="02010609060101010101" charset="-122"/>
                <a:cs typeface="楷体" panose="02010609060101010101" charset="-122"/>
              </a:rPr>
              <a:t>生</a:t>
            </a:r>
            <a:r>
              <a:rPr sz="1400" dirty="0">
                <a:latin typeface="楷体" panose="02010609060101010101" charset="-122"/>
                <a:ea typeface="楷体" panose="02010609060101010101" charset="-122"/>
                <a:cs typeface="楷体" panose="02010609060101010101" charset="-122"/>
              </a:rPr>
              <a:t>；考生在答题纸规定位置答卷和填写有关信</a:t>
            </a:r>
            <a:r>
              <a:rPr sz="1400" spc="5" dirty="0">
                <a:latin typeface="楷体" panose="02010609060101010101" charset="-122"/>
                <a:ea typeface="楷体" panose="02010609060101010101" charset="-122"/>
                <a:cs typeface="楷体" panose="02010609060101010101" charset="-122"/>
              </a:rPr>
              <a:t>息。</a:t>
            </a:r>
            <a:endParaRPr sz="1400">
              <a:latin typeface="楷体" panose="02010609060101010101" charset="-122"/>
              <a:ea typeface="楷体" panose="02010609060101010101" charset="-122"/>
              <a:cs typeface="楷体" panose="02010609060101010101" charset="-122"/>
            </a:endParaRPr>
          </a:p>
        </p:txBody>
      </p:sp>
      <p:sp>
        <p:nvSpPr>
          <p:cNvPr id="46" name="object 46"/>
          <p:cNvSpPr txBox="1"/>
          <p:nvPr/>
        </p:nvSpPr>
        <p:spPr>
          <a:xfrm>
            <a:off x="3380194" y="4092155"/>
            <a:ext cx="1647825" cy="1452880"/>
          </a:xfrm>
          <a:prstGeom prst="rect">
            <a:avLst/>
          </a:prstGeom>
        </p:spPr>
        <p:txBody>
          <a:bodyPr vert="horz" wrap="square" lIns="0" tIns="0" rIns="0" bIns="0" rtlCol="0">
            <a:spAutoFit/>
          </a:bodyPr>
          <a:lstStyle/>
          <a:p>
            <a:pPr marL="12700">
              <a:lnSpc>
                <a:spcPct val="100000"/>
              </a:lnSpc>
            </a:pPr>
            <a:r>
              <a:rPr sz="2000" dirty="0">
                <a:solidFill>
                  <a:srgbClr val="C00000"/>
                </a:solidFill>
                <a:latin typeface="楷体" panose="02010609060101010101" charset="-122"/>
                <a:ea typeface="楷体" panose="02010609060101010101" charset="-122"/>
                <a:cs typeface="楷体" panose="02010609060101010101" charset="-122"/>
              </a:rPr>
              <a:t>第3步</a:t>
            </a:r>
            <a:endParaRPr sz="2000">
              <a:latin typeface="楷体" panose="02010609060101010101" charset="-122"/>
              <a:ea typeface="楷体" panose="02010609060101010101" charset="-122"/>
              <a:cs typeface="楷体" panose="02010609060101010101" charset="-122"/>
            </a:endParaRPr>
          </a:p>
          <a:p>
            <a:pPr marL="33655" marR="5080" algn="just">
              <a:lnSpc>
                <a:spcPct val="100000"/>
              </a:lnSpc>
              <a:spcBef>
                <a:spcPts val="530"/>
              </a:spcBef>
            </a:pPr>
            <a:r>
              <a:rPr sz="1400" dirty="0">
                <a:latin typeface="楷体" panose="02010609060101010101" charset="-122"/>
                <a:ea typeface="楷体" panose="02010609060101010101" charset="-122"/>
                <a:cs typeface="楷体" panose="02010609060101010101" charset="-122"/>
              </a:rPr>
              <a:t>完成“双机位”远程  复试设备和</a:t>
            </a:r>
            <a:r>
              <a:rPr lang="zh-CN" sz="1400" dirty="0">
                <a:latin typeface="楷体" panose="02010609060101010101" charset="-122"/>
                <a:ea typeface="楷体" panose="02010609060101010101" charset="-122"/>
                <a:cs typeface="楷体" panose="02010609060101010101" charset="-122"/>
              </a:rPr>
              <a:t>腾讯会议</a:t>
            </a:r>
            <a:r>
              <a:rPr lang="en-US" altLang="zh-CN" sz="1400" dirty="0">
                <a:latin typeface="楷体" panose="02010609060101010101" charset="-122"/>
                <a:ea typeface="楷体" panose="02010609060101010101" charset="-122"/>
                <a:cs typeface="楷体" panose="02010609060101010101" charset="-122"/>
              </a:rPr>
              <a:t>APP</a:t>
            </a:r>
            <a:r>
              <a:rPr sz="1400" dirty="0">
                <a:latin typeface="楷体" panose="02010609060101010101" charset="-122"/>
                <a:ea typeface="楷体" panose="02010609060101010101" charset="-122"/>
                <a:cs typeface="楷体" panose="02010609060101010101" charset="-122"/>
              </a:rPr>
              <a:t>的安装调试</a:t>
            </a:r>
            <a:r>
              <a:rPr lang="zh-CN" sz="1400" dirty="0">
                <a:latin typeface="楷体" panose="02010609060101010101" charset="-122"/>
                <a:ea typeface="楷体" panose="02010609060101010101" charset="-122"/>
                <a:cs typeface="楷体" panose="02010609060101010101" charset="-122"/>
              </a:rPr>
              <a:t>；</a:t>
            </a:r>
            <a:r>
              <a:rPr sz="1400" dirty="0">
                <a:latin typeface="楷体" panose="02010609060101010101" charset="-122"/>
                <a:ea typeface="楷体" panose="02010609060101010101" charset="-122"/>
                <a:cs typeface="楷体" panose="02010609060101010101" charset="-122"/>
              </a:rPr>
              <a:t>了解掌握远程网络笔试操作流程。</a:t>
            </a:r>
            <a:endParaRPr sz="140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73156" y="3048000"/>
            <a:ext cx="908303" cy="1697736"/>
          </a:xfrm>
          <a:prstGeom prst="rect">
            <a:avLst/>
          </a:prstGeom>
          <a:blipFill>
            <a:blip r:embed="rId1"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3" name="object 3"/>
          <p:cNvSpPr txBox="1">
            <a:spLocks noGrp="1"/>
          </p:cNvSpPr>
          <p:nvPr>
            <p:ph type="title"/>
          </p:nvPr>
        </p:nvSpPr>
        <p:spPr>
          <a:xfrm>
            <a:off x="1893150" y="669099"/>
            <a:ext cx="5073650" cy="534670"/>
          </a:xfrm>
          <a:prstGeom prst="rect">
            <a:avLst/>
          </a:prstGeom>
        </p:spPr>
        <p:txBody>
          <a:bodyPr vert="horz" wrap="square" lIns="0" tIns="0" rIns="0" bIns="0" rtlCol="0">
            <a:spAutoFit/>
          </a:bodyPr>
          <a:lstStyle/>
          <a:p>
            <a:pPr marL="12700">
              <a:lnSpc>
                <a:spcPts val="4205"/>
              </a:lnSpc>
            </a:pPr>
            <a:r>
              <a:rPr sz="3600" b="1" spc="-5" dirty="0">
                <a:latin typeface="黑体" panose="02010609060101010101" charset="-122"/>
                <a:cs typeface="黑体" panose="02010609060101010101" charset="-122"/>
              </a:rPr>
              <a:t>远程面试全过程流程图解</a:t>
            </a:r>
            <a:endParaRPr sz="3600">
              <a:latin typeface="黑体" panose="02010609060101010101" charset="-122"/>
              <a:cs typeface="黑体" panose="02010609060101010101" charset="-122"/>
            </a:endParaRPr>
          </a:p>
        </p:txBody>
      </p:sp>
      <p:sp>
        <p:nvSpPr>
          <p:cNvPr id="4" name="object 4"/>
          <p:cNvSpPr/>
          <p:nvPr/>
        </p:nvSpPr>
        <p:spPr>
          <a:xfrm>
            <a:off x="8231123" y="425195"/>
            <a:ext cx="3275076" cy="818388"/>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1784604" y="1295400"/>
            <a:ext cx="9896856" cy="45720"/>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355574" y="324180"/>
            <a:ext cx="1313154" cy="1516303"/>
          </a:xfrm>
          <a:prstGeom prst="rect">
            <a:avLst/>
          </a:prstGeom>
          <a:blipFill>
            <a:blip r:embed="rId4" cstate="print"/>
            <a:stretch>
              <a:fillRect/>
            </a:stretch>
          </a:blipFill>
        </p:spPr>
        <p:txBody>
          <a:bodyPr wrap="square" lIns="0" tIns="0" rIns="0" bIns="0" rtlCol="0"/>
          <a:lstStyle/>
          <a:p/>
        </p:txBody>
      </p:sp>
      <p:sp>
        <p:nvSpPr>
          <p:cNvPr id="7" name="object 7"/>
          <p:cNvSpPr txBox="1"/>
          <p:nvPr/>
        </p:nvSpPr>
        <p:spPr>
          <a:xfrm>
            <a:off x="572135" y="609600"/>
            <a:ext cx="1212215" cy="923290"/>
          </a:xfrm>
          <a:prstGeom prst="rect">
            <a:avLst/>
          </a:prstGeom>
        </p:spPr>
        <p:txBody>
          <a:bodyPr vert="horz" wrap="square" lIns="0" tIns="0" rIns="0" bIns="0" rtlCol="0">
            <a:spAutoFit/>
          </a:bodyPr>
          <a:lstStyle/>
          <a:p>
            <a:pPr marL="12700">
              <a:lnSpc>
                <a:spcPct val="100000"/>
              </a:lnSpc>
            </a:pPr>
            <a:r>
              <a:rPr sz="6000" b="1" dirty="0">
                <a:solidFill>
                  <a:srgbClr val="FFFFFF"/>
                </a:solidFill>
                <a:latin typeface="Calibri" panose="020F0502020204030204"/>
                <a:cs typeface="Calibri" panose="020F0502020204030204"/>
              </a:rPr>
              <a:t>1</a:t>
            </a:r>
            <a:r>
              <a:rPr lang="en-US" sz="6000" b="1" dirty="0">
                <a:solidFill>
                  <a:srgbClr val="FFFFFF"/>
                </a:solidFill>
                <a:latin typeface="Calibri" panose="020F0502020204030204"/>
                <a:cs typeface="Calibri" panose="020F0502020204030204"/>
              </a:rPr>
              <a:t>.</a:t>
            </a:r>
            <a:r>
              <a:rPr lang="en-US" sz="4800" b="1" dirty="0">
                <a:solidFill>
                  <a:srgbClr val="FFFFFF"/>
                </a:solidFill>
                <a:latin typeface="Calibri" panose="020F0502020204030204"/>
                <a:cs typeface="Calibri" panose="020F0502020204030204"/>
              </a:rPr>
              <a:t>3</a:t>
            </a:r>
            <a:endParaRPr lang="en-US" sz="4800" b="1" dirty="0">
              <a:solidFill>
                <a:srgbClr val="FFFFFF"/>
              </a:solidFill>
              <a:latin typeface="Calibri" panose="020F0502020204030204"/>
              <a:cs typeface="Calibri" panose="020F0502020204030204"/>
            </a:endParaRPr>
          </a:p>
        </p:txBody>
      </p:sp>
      <p:sp>
        <p:nvSpPr>
          <p:cNvPr id="8" name="object 8"/>
          <p:cNvSpPr/>
          <p:nvPr/>
        </p:nvSpPr>
        <p:spPr>
          <a:xfrm>
            <a:off x="3375939" y="4063758"/>
            <a:ext cx="1135202" cy="387172"/>
          </a:xfrm>
          <a:prstGeom prst="rect">
            <a:avLst/>
          </a:prstGeom>
          <a:blipFill>
            <a:blip r:embed="rId5"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9" name="object 9"/>
          <p:cNvSpPr/>
          <p:nvPr/>
        </p:nvSpPr>
        <p:spPr>
          <a:xfrm>
            <a:off x="1335900" y="4066184"/>
            <a:ext cx="1135202" cy="387172"/>
          </a:xfrm>
          <a:prstGeom prst="rect">
            <a:avLst/>
          </a:prstGeom>
          <a:blipFill>
            <a:blip r:embed="rId6"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10" name="object 10"/>
          <p:cNvSpPr/>
          <p:nvPr/>
        </p:nvSpPr>
        <p:spPr>
          <a:xfrm>
            <a:off x="2476944" y="2026018"/>
            <a:ext cx="1135202" cy="387172"/>
          </a:xfrm>
          <a:prstGeom prst="rect">
            <a:avLst/>
          </a:prstGeom>
          <a:blipFill>
            <a:blip r:embed="rId7"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11" name="object 11"/>
          <p:cNvSpPr/>
          <p:nvPr/>
        </p:nvSpPr>
        <p:spPr>
          <a:xfrm>
            <a:off x="670140" y="3847807"/>
            <a:ext cx="9756775" cy="85090"/>
          </a:xfrm>
          <a:custGeom>
            <a:avLst/>
            <a:gdLst/>
            <a:ahLst/>
            <a:cxnLst/>
            <a:rect l="l" t="t" r="r" b="b"/>
            <a:pathLst>
              <a:path w="9756775" h="85089">
                <a:moveTo>
                  <a:pt x="139" y="84721"/>
                </a:moveTo>
                <a:lnTo>
                  <a:pt x="0" y="21221"/>
                </a:lnTo>
                <a:lnTo>
                  <a:pt x="9756495" y="0"/>
                </a:lnTo>
                <a:lnTo>
                  <a:pt x="9756622" y="63500"/>
                </a:lnTo>
                <a:lnTo>
                  <a:pt x="139" y="84721"/>
                </a:lnTo>
                <a:close/>
              </a:path>
            </a:pathLst>
          </a:custGeom>
          <a:solidFill>
            <a:srgbClr val="056255"/>
          </a:solidFill>
        </p:spPr>
        <p:txBody>
          <a:bodyPr wrap="square" lIns="0" tIns="0" rIns="0" bIns="0" rtlCol="0"/>
          <a:lstStyle/>
          <a:p>
            <a:endParaRPr>
              <a:latin typeface="楷体" panose="02010609060101010101" charset="-122"/>
              <a:ea typeface="楷体" panose="02010609060101010101" charset="-122"/>
            </a:endParaRPr>
          </a:p>
        </p:txBody>
      </p:sp>
      <p:sp>
        <p:nvSpPr>
          <p:cNvPr id="12" name="object 12"/>
          <p:cNvSpPr/>
          <p:nvPr/>
        </p:nvSpPr>
        <p:spPr>
          <a:xfrm>
            <a:off x="187109" y="2217356"/>
            <a:ext cx="1578330" cy="1681035"/>
          </a:xfrm>
          <a:prstGeom prst="rect">
            <a:avLst/>
          </a:prstGeom>
          <a:blipFill>
            <a:blip r:embed="rId8" cstate="print"/>
            <a:stretch>
              <a:fillRect/>
            </a:stretch>
          </a:blipFill>
        </p:spPr>
        <p:txBody>
          <a:bodyPr wrap="square" lIns="0" tIns="0" rIns="0" bIns="0" rtlCol="0"/>
          <a:lstStyle/>
          <a:p/>
        </p:txBody>
      </p:sp>
      <p:sp>
        <p:nvSpPr>
          <p:cNvPr id="13" name="object 13"/>
          <p:cNvSpPr txBox="1"/>
          <p:nvPr/>
        </p:nvSpPr>
        <p:spPr>
          <a:xfrm>
            <a:off x="381000" y="2590800"/>
            <a:ext cx="1195705" cy="984885"/>
          </a:xfrm>
          <a:prstGeom prst="rect">
            <a:avLst/>
          </a:prstGeom>
        </p:spPr>
        <p:txBody>
          <a:bodyPr vert="horz" wrap="square" lIns="0" tIns="0" rIns="0" bIns="0" rtlCol="0">
            <a:spAutoFit/>
          </a:bodyPr>
          <a:lstStyle/>
          <a:p>
            <a:pPr marL="12700" marR="5080" algn="just">
              <a:lnSpc>
                <a:spcPct val="100000"/>
              </a:lnSpc>
            </a:pPr>
            <a:r>
              <a:rPr sz="1600" dirty="0">
                <a:solidFill>
                  <a:srgbClr val="FFFFFF"/>
                </a:solidFill>
                <a:latin typeface="楷体" panose="02010609060101010101" charset="-122"/>
                <a:ea typeface="楷体" panose="02010609060101010101" charset="-122"/>
                <a:cs typeface="楷体" panose="02010609060101010101" charset="-122"/>
              </a:rPr>
              <a:t>按学校和各 学院面试要求做好准  备。</a:t>
            </a:r>
            <a:endParaRPr sz="1600" dirty="0">
              <a:solidFill>
                <a:srgbClr val="FFFFFF"/>
              </a:solidFill>
              <a:latin typeface="楷体" panose="02010609060101010101" charset="-122"/>
              <a:ea typeface="楷体" panose="02010609060101010101" charset="-122"/>
              <a:cs typeface="楷体" panose="02010609060101010101" charset="-122"/>
            </a:endParaRPr>
          </a:p>
        </p:txBody>
      </p:sp>
      <p:sp>
        <p:nvSpPr>
          <p:cNvPr id="14" name="object 14"/>
          <p:cNvSpPr txBox="1"/>
          <p:nvPr/>
        </p:nvSpPr>
        <p:spPr>
          <a:xfrm>
            <a:off x="1564322" y="4094581"/>
            <a:ext cx="1477645" cy="1054735"/>
          </a:xfrm>
          <a:prstGeom prst="rect">
            <a:avLst/>
          </a:prstGeom>
        </p:spPr>
        <p:txBody>
          <a:bodyPr vert="horz" wrap="square" lIns="0" tIns="0" rIns="0" bIns="0" rtlCol="0">
            <a:spAutoFit/>
          </a:bodyPr>
          <a:lstStyle/>
          <a:p>
            <a:pPr marL="12700" algn="just">
              <a:lnSpc>
                <a:spcPct val="100000"/>
              </a:lnSpc>
            </a:pPr>
            <a:r>
              <a:rPr sz="2000" dirty="0">
                <a:solidFill>
                  <a:srgbClr val="C00000"/>
                </a:solidFill>
                <a:latin typeface="楷体" panose="02010609060101010101" charset="-122"/>
                <a:ea typeface="楷体" panose="02010609060101010101" charset="-122"/>
                <a:cs typeface="楷体" panose="02010609060101010101" charset="-122"/>
              </a:rPr>
              <a:t>第1步</a:t>
            </a:r>
            <a:endParaRPr sz="2000">
              <a:latin typeface="楷体" panose="02010609060101010101" charset="-122"/>
              <a:ea typeface="楷体" panose="02010609060101010101" charset="-122"/>
              <a:cs typeface="楷体" panose="02010609060101010101" charset="-122"/>
            </a:endParaRPr>
          </a:p>
          <a:p>
            <a:pPr marL="41275" marR="5080" algn="just">
              <a:lnSpc>
                <a:spcPct val="100000"/>
              </a:lnSpc>
              <a:spcBef>
                <a:spcPts val="785"/>
              </a:spcBef>
            </a:pPr>
            <a:r>
              <a:rPr sz="1400" dirty="0">
                <a:latin typeface="楷体" panose="02010609060101010101" charset="-122"/>
                <a:ea typeface="楷体" panose="02010609060101010101" charset="-122"/>
                <a:cs typeface="楷体" panose="02010609060101010101" charset="-122"/>
              </a:rPr>
              <a:t>查阅各学院复试细  则和远程面试相关  要求等。</a:t>
            </a:r>
            <a:endParaRPr sz="1400">
              <a:latin typeface="楷体" panose="02010609060101010101" charset="-122"/>
              <a:ea typeface="楷体" panose="02010609060101010101" charset="-122"/>
              <a:cs typeface="楷体" panose="02010609060101010101" charset="-122"/>
            </a:endParaRPr>
          </a:p>
        </p:txBody>
      </p:sp>
      <p:sp>
        <p:nvSpPr>
          <p:cNvPr id="15" name="object 15"/>
          <p:cNvSpPr txBox="1"/>
          <p:nvPr/>
        </p:nvSpPr>
        <p:spPr>
          <a:xfrm>
            <a:off x="2436596" y="2054415"/>
            <a:ext cx="1448435" cy="1264285"/>
          </a:xfrm>
          <a:prstGeom prst="rect">
            <a:avLst/>
          </a:prstGeom>
        </p:spPr>
        <p:txBody>
          <a:bodyPr vert="horz" wrap="square" lIns="0" tIns="0" rIns="0" bIns="0" rtlCol="0">
            <a:spAutoFit/>
          </a:bodyPr>
          <a:lstStyle/>
          <a:p>
            <a:pPr marL="57150">
              <a:lnSpc>
                <a:spcPct val="100000"/>
              </a:lnSpc>
            </a:pPr>
            <a:r>
              <a:rPr sz="2000" dirty="0">
                <a:solidFill>
                  <a:srgbClr val="C00000"/>
                </a:solidFill>
                <a:latin typeface="楷体" panose="02010609060101010101" charset="-122"/>
                <a:ea typeface="楷体" panose="02010609060101010101" charset="-122"/>
                <a:cs typeface="楷体" panose="02010609060101010101" charset="-122"/>
              </a:rPr>
              <a:t>第2步</a:t>
            </a:r>
            <a:endParaRPr sz="2000">
              <a:latin typeface="楷体" panose="02010609060101010101" charset="-122"/>
              <a:ea typeface="楷体" panose="02010609060101010101" charset="-122"/>
              <a:cs typeface="楷体" panose="02010609060101010101" charset="-122"/>
            </a:endParaRPr>
          </a:p>
          <a:p>
            <a:pPr marL="12700" marR="5080">
              <a:lnSpc>
                <a:spcPct val="100000"/>
              </a:lnSpc>
              <a:spcBef>
                <a:spcPts val="740"/>
              </a:spcBef>
            </a:pPr>
            <a:r>
              <a:rPr sz="1400" dirty="0">
                <a:latin typeface="楷体" panose="02010609060101010101" charset="-122"/>
                <a:ea typeface="楷体" panose="02010609060101010101" charset="-122"/>
                <a:cs typeface="楷体" panose="02010609060101010101" charset="-122"/>
              </a:rPr>
              <a:t>按学院要求提前完  成“双机位”远程  复试设备</a:t>
            </a:r>
            <a:r>
              <a:rPr lang="zh-CN" sz="1400" dirty="0">
                <a:latin typeface="楷体" panose="02010609060101010101" charset="-122"/>
                <a:ea typeface="楷体" panose="02010609060101010101" charset="-122"/>
                <a:cs typeface="楷体" panose="02010609060101010101" charset="-122"/>
              </a:rPr>
              <a:t>腾讯会议</a:t>
            </a:r>
            <a:r>
              <a:rPr lang="en-US" altLang="zh-CN" sz="1400" dirty="0">
                <a:latin typeface="楷体" panose="02010609060101010101" charset="-122"/>
                <a:ea typeface="楷体" panose="02010609060101010101" charset="-122"/>
                <a:cs typeface="楷体" panose="02010609060101010101" charset="-122"/>
              </a:rPr>
              <a:t>APP</a:t>
            </a:r>
            <a:r>
              <a:rPr sz="1400" dirty="0">
                <a:latin typeface="楷体" panose="02010609060101010101" charset="-122"/>
                <a:ea typeface="楷体" panose="02010609060101010101" charset="-122"/>
                <a:cs typeface="楷体" panose="02010609060101010101" charset="-122"/>
              </a:rPr>
              <a:t> </a:t>
            </a:r>
            <a:r>
              <a:rPr sz="1400" spc="-650" dirty="0">
                <a:latin typeface="楷体" panose="02010609060101010101" charset="-122"/>
                <a:ea typeface="楷体" panose="02010609060101010101" charset="-122"/>
                <a:cs typeface="楷体" panose="02010609060101010101" charset="-122"/>
              </a:rPr>
              <a:t> </a:t>
            </a:r>
            <a:r>
              <a:rPr sz="1400" dirty="0">
                <a:latin typeface="楷体" panose="02010609060101010101" charset="-122"/>
                <a:ea typeface="楷体" panose="02010609060101010101" charset="-122"/>
                <a:cs typeface="楷体" panose="02010609060101010101" charset="-122"/>
              </a:rPr>
              <a:t>的安装调试。</a:t>
            </a:r>
            <a:endParaRPr sz="1400">
              <a:latin typeface="楷体" panose="02010609060101010101" charset="-122"/>
              <a:ea typeface="楷体" panose="02010609060101010101" charset="-122"/>
              <a:cs typeface="楷体" panose="02010609060101010101" charset="-122"/>
            </a:endParaRPr>
          </a:p>
        </p:txBody>
      </p:sp>
      <p:sp>
        <p:nvSpPr>
          <p:cNvPr id="16" name="object 16"/>
          <p:cNvSpPr txBox="1"/>
          <p:nvPr/>
        </p:nvSpPr>
        <p:spPr>
          <a:xfrm>
            <a:off x="11004651" y="3257219"/>
            <a:ext cx="432434" cy="1097915"/>
          </a:xfrm>
          <a:prstGeom prst="rect">
            <a:avLst/>
          </a:prstGeom>
        </p:spPr>
        <p:txBody>
          <a:bodyPr vert="horz" wrap="square" lIns="0" tIns="0" rIns="0" bIns="0" rtlCol="0">
            <a:spAutoFit/>
          </a:bodyPr>
          <a:lstStyle/>
          <a:p>
            <a:pPr marL="12700" marR="5080" algn="just">
              <a:lnSpc>
                <a:spcPct val="150000"/>
              </a:lnSpc>
            </a:pPr>
            <a:r>
              <a:rPr sz="1600" b="1" dirty="0">
                <a:solidFill>
                  <a:srgbClr val="FFFFFF"/>
                </a:solidFill>
                <a:latin typeface="楷体" panose="02010609060101010101" charset="-122"/>
                <a:ea typeface="楷体" panose="02010609060101010101" charset="-122"/>
                <a:cs typeface="楷体" panose="02010609060101010101" charset="-122"/>
              </a:rPr>
              <a:t>远</a:t>
            </a:r>
            <a:r>
              <a:rPr sz="1600" b="1" spc="-10" dirty="0">
                <a:solidFill>
                  <a:srgbClr val="FFFFFF"/>
                </a:solidFill>
                <a:latin typeface="楷体" panose="02010609060101010101" charset="-122"/>
                <a:ea typeface="楷体" panose="02010609060101010101" charset="-122"/>
                <a:cs typeface="楷体" panose="02010609060101010101" charset="-122"/>
              </a:rPr>
              <a:t>程  </a:t>
            </a:r>
            <a:r>
              <a:rPr sz="1600" b="1" dirty="0">
                <a:solidFill>
                  <a:srgbClr val="FFFFFF"/>
                </a:solidFill>
                <a:latin typeface="楷体" panose="02010609060101010101" charset="-122"/>
                <a:ea typeface="楷体" panose="02010609060101010101" charset="-122"/>
                <a:cs typeface="楷体" panose="02010609060101010101" charset="-122"/>
              </a:rPr>
              <a:t>面</a:t>
            </a:r>
            <a:r>
              <a:rPr sz="1600" b="1" spc="-10" dirty="0">
                <a:solidFill>
                  <a:srgbClr val="FFFFFF"/>
                </a:solidFill>
                <a:latin typeface="楷体" panose="02010609060101010101" charset="-122"/>
                <a:ea typeface="楷体" panose="02010609060101010101" charset="-122"/>
                <a:cs typeface="楷体" panose="02010609060101010101" charset="-122"/>
              </a:rPr>
              <a:t>试  </a:t>
            </a:r>
            <a:r>
              <a:rPr sz="1600" b="1" dirty="0">
                <a:solidFill>
                  <a:srgbClr val="FFFFFF"/>
                </a:solidFill>
                <a:latin typeface="楷体" panose="02010609060101010101" charset="-122"/>
                <a:ea typeface="楷体" panose="02010609060101010101" charset="-122"/>
                <a:cs typeface="楷体" panose="02010609060101010101" charset="-122"/>
              </a:rPr>
              <a:t>完</a:t>
            </a:r>
            <a:r>
              <a:rPr sz="1600" b="1" spc="-15" dirty="0">
                <a:solidFill>
                  <a:srgbClr val="FFFFFF"/>
                </a:solidFill>
                <a:latin typeface="楷体" panose="02010609060101010101" charset="-122"/>
                <a:ea typeface="楷体" panose="02010609060101010101" charset="-122"/>
                <a:cs typeface="楷体" panose="02010609060101010101" charset="-122"/>
              </a:rPr>
              <a:t>成</a:t>
            </a:r>
            <a:endParaRPr sz="1600">
              <a:latin typeface="楷体" panose="02010609060101010101" charset="-122"/>
              <a:ea typeface="楷体" panose="02010609060101010101" charset="-122"/>
              <a:cs typeface="楷体" panose="02010609060101010101" charset="-122"/>
            </a:endParaRPr>
          </a:p>
        </p:txBody>
      </p:sp>
      <p:sp>
        <p:nvSpPr>
          <p:cNvPr id="17" name="object 17"/>
          <p:cNvSpPr/>
          <p:nvPr/>
        </p:nvSpPr>
        <p:spPr>
          <a:xfrm>
            <a:off x="1308544" y="3781526"/>
            <a:ext cx="221188" cy="1734515"/>
          </a:xfrm>
          <a:prstGeom prst="rect">
            <a:avLst/>
          </a:prstGeom>
          <a:blipFill>
            <a:blip r:embed="rId9"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18" name="object 18"/>
          <p:cNvSpPr/>
          <p:nvPr/>
        </p:nvSpPr>
        <p:spPr>
          <a:xfrm>
            <a:off x="2344420" y="2029955"/>
            <a:ext cx="0" cy="1854200"/>
          </a:xfrm>
          <a:custGeom>
            <a:avLst/>
            <a:gdLst/>
            <a:ahLst/>
            <a:cxnLst/>
            <a:rect l="l" t="t" r="r" b="b"/>
            <a:pathLst>
              <a:path h="1854200">
                <a:moveTo>
                  <a:pt x="0" y="0"/>
                </a:moveTo>
                <a:lnTo>
                  <a:pt x="0" y="1853603"/>
                </a:lnTo>
              </a:path>
            </a:pathLst>
          </a:custGeom>
          <a:ln w="9525">
            <a:solidFill>
              <a:srgbClr val="A6A6A6"/>
            </a:solidFill>
          </a:ln>
        </p:spPr>
        <p:txBody>
          <a:bodyPr wrap="square" lIns="0" tIns="0" rIns="0" bIns="0" rtlCol="0"/>
          <a:lstStyle/>
          <a:p/>
        </p:txBody>
      </p:sp>
      <p:sp>
        <p:nvSpPr>
          <p:cNvPr id="19" name="object 19"/>
          <p:cNvSpPr/>
          <p:nvPr/>
        </p:nvSpPr>
        <p:spPr>
          <a:xfrm>
            <a:off x="2261616" y="3822496"/>
            <a:ext cx="193040" cy="193040"/>
          </a:xfrm>
          <a:custGeom>
            <a:avLst/>
            <a:gdLst/>
            <a:ahLst/>
            <a:cxnLst/>
            <a:rect l="l" t="t" r="r" b="b"/>
            <a:pathLst>
              <a:path w="193039" h="193039">
                <a:moveTo>
                  <a:pt x="96253" y="192722"/>
                </a:moveTo>
                <a:lnTo>
                  <a:pt x="58743" y="185139"/>
                </a:lnTo>
                <a:lnTo>
                  <a:pt x="28124" y="164417"/>
                </a:lnTo>
                <a:lnTo>
                  <a:pt x="7506" y="133593"/>
                </a:lnTo>
                <a:lnTo>
                  <a:pt x="0" y="95707"/>
                </a:lnTo>
                <a:lnTo>
                  <a:pt x="7506" y="58576"/>
                </a:lnTo>
                <a:lnTo>
                  <a:pt x="28124" y="28141"/>
                </a:lnTo>
                <a:lnTo>
                  <a:pt x="58743" y="7562"/>
                </a:lnTo>
                <a:lnTo>
                  <a:pt x="96253" y="0"/>
                </a:lnTo>
                <a:lnTo>
                  <a:pt x="133757" y="7572"/>
                </a:lnTo>
                <a:lnTo>
                  <a:pt x="164385" y="28222"/>
                </a:lnTo>
                <a:lnTo>
                  <a:pt x="185035" y="58850"/>
                </a:lnTo>
                <a:lnTo>
                  <a:pt x="192608" y="96354"/>
                </a:lnTo>
                <a:lnTo>
                  <a:pt x="185035" y="133866"/>
                </a:lnTo>
                <a:lnTo>
                  <a:pt x="164385" y="164498"/>
                </a:lnTo>
                <a:lnTo>
                  <a:pt x="133757" y="185149"/>
                </a:lnTo>
                <a:lnTo>
                  <a:pt x="96253" y="192722"/>
                </a:lnTo>
                <a:close/>
              </a:path>
            </a:pathLst>
          </a:custGeom>
          <a:solidFill>
            <a:srgbClr val="F1F1F1"/>
          </a:solidFill>
        </p:spPr>
        <p:txBody>
          <a:bodyPr wrap="square" lIns="0" tIns="0" rIns="0" bIns="0" rtlCol="0"/>
          <a:lstStyle/>
          <a:p>
            <a:endParaRPr>
              <a:latin typeface="楷体" panose="02010609060101010101" charset="-122"/>
              <a:ea typeface="楷体" panose="02010609060101010101" charset="-122"/>
            </a:endParaRPr>
          </a:p>
        </p:txBody>
      </p:sp>
      <p:sp>
        <p:nvSpPr>
          <p:cNvPr id="20" name="object 20"/>
          <p:cNvSpPr/>
          <p:nvPr/>
        </p:nvSpPr>
        <p:spPr>
          <a:xfrm>
            <a:off x="2247341" y="3808209"/>
            <a:ext cx="221615" cy="220979"/>
          </a:xfrm>
          <a:custGeom>
            <a:avLst/>
            <a:gdLst/>
            <a:ahLst/>
            <a:cxnLst/>
            <a:rect l="l" t="t" r="r" b="b"/>
            <a:pathLst>
              <a:path w="221614" h="220979">
                <a:moveTo>
                  <a:pt x="137820" y="2539"/>
                </a:moveTo>
                <a:lnTo>
                  <a:pt x="83223" y="2539"/>
                </a:lnTo>
                <a:lnTo>
                  <a:pt x="94043" y="0"/>
                </a:lnTo>
                <a:lnTo>
                  <a:pt x="127000" y="0"/>
                </a:lnTo>
                <a:lnTo>
                  <a:pt x="137820" y="2539"/>
                </a:lnTo>
                <a:close/>
              </a:path>
              <a:path w="221614" h="220979">
                <a:moveTo>
                  <a:pt x="148234" y="6350"/>
                </a:moveTo>
                <a:lnTo>
                  <a:pt x="72809" y="6350"/>
                </a:lnTo>
                <a:lnTo>
                  <a:pt x="77292" y="5079"/>
                </a:lnTo>
                <a:lnTo>
                  <a:pt x="82537" y="2539"/>
                </a:lnTo>
                <a:lnTo>
                  <a:pt x="138506" y="2539"/>
                </a:lnTo>
                <a:lnTo>
                  <a:pt x="143751" y="5079"/>
                </a:lnTo>
                <a:lnTo>
                  <a:pt x="148234" y="6350"/>
                </a:lnTo>
                <a:close/>
              </a:path>
              <a:path w="221614" h="220979">
                <a:moveTo>
                  <a:pt x="158178" y="10160"/>
                </a:moveTo>
                <a:lnTo>
                  <a:pt x="62865" y="10160"/>
                </a:lnTo>
                <a:lnTo>
                  <a:pt x="67767" y="7620"/>
                </a:lnTo>
                <a:lnTo>
                  <a:pt x="72148" y="6350"/>
                </a:lnTo>
                <a:lnTo>
                  <a:pt x="148894" y="6350"/>
                </a:lnTo>
                <a:lnTo>
                  <a:pt x="153276" y="7620"/>
                </a:lnTo>
                <a:lnTo>
                  <a:pt x="158178" y="10160"/>
                </a:lnTo>
                <a:close/>
              </a:path>
              <a:path w="221614" h="220979">
                <a:moveTo>
                  <a:pt x="162966" y="12700"/>
                </a:moveTo>
                <a:lnTo>
                  <a:pt x="58077" y="12700"/>
                </a:lnTo>
                <a:lnTo>
                  <a:pt x="62230" y="10160"/>
                </a:lnTo>
                <a:lnTo>
                  <a:pt x="158813" y="10160"/>
                </a:lnTo>
                <a:lnTo>
                  <a:pt x="162966" y="12700"/>
                </a:lnTo>
                <a:close/>
              </a:path>
              <a:path w="221614" h="220979">
                <a:moveTo>
                  <a:pt x="167614" y="15239"/>
                </a:moveTo>
                <a:lnTo>
                  <a:pt x="53428" y="15239"/>
                </a:lnTo>
                <a:lnTo>
                  <a:pt x="57467" y="12700"/>
                </a:lnTo>
                <a:lnTo>
                  <a:pt x="163576" y="12700"/>
                </a:lnTo>
                <a:lnTo>
                  <a:pt x="167614" y="15239"/>
                </a:lnTo>
                <a:close/>
              </a:path>
              <a:path w="221614" h="220979">
                <a:moveTo>
                  <a:pt x="176453" y="21589"/>
                </a:moveTo>
                <a:lnTo>
                  <a:pt x="44589" y="21589"/>
                </a:lnTo>
                <a:lnTo>
                  <a:pt x="48933" y="17779"/>
                </a:lnTo>
                <a:lnTo>
                  <a:pt x="52844" y="15239"/>
                </a:lnTo>
                <a:lnTo>
                  <a:pt x="168198" y="15239"/>
                </a:lnTo>
                <a:lnTo>
                  <a:pt x="172110" y="17779"/>
                </a:lnTo>
                <a:lnTo>
                  <a:pt x="176453" y="21589"/>
                </a:lnTo>
                <a:close/>
              </a:path>
              <a:path w="221614" h="220979">
                <a:moveTo>
                  <a:pt x="85775" y="31750"/>
                </a:moveTo>
                <a:lnTo>
                  <a:pt x="32524" y="31750"/>
                </a:lnTo>
                <a:lnTo>
                  <a:pt x="36372" y="27939"/>
                </a:lnTo>
                <a:lnTo>
                  <a:pt x="40398" y="24129"/>
                </a:lnTo>
                <a:lnTo>
                  <a:pt x="44043" y="21589"/>
                </a:lnTo>
                <a:lnTo>
                  <a:pt x="176999" y="21589"/>
                </a:lnTo>
                <a:lnTo>
                  <a:pt x="180644" y="24129"/>
                </a:lnTo>
                <a:lnTo>
                  <a:pt x="184670" y="27939"/>
                </a:lnTo>
                <a:lnTo>
                  <a:pt x="102476" y="27939"/>
                </a:lnTo>
                <a:lnTo>
                  <a:pt x="97650" y="29210"/>
                </a:lnTo>
                <a:lnTo>
                  <a:pt x="94310" y="29210"/>
                </a:lnTo>
                <a:lnTo>
                  <a:pt x="89649" y="30479"/>
                </a:lnTo>
                <a:lnTo>
                  <a:pt x="90347" y="30479"/>
                </a:lnTo>
                <a:lnTo>
                  <a:pt x="85775" y="31750"/>
                </a:lnTo>
                <a:close/>
              </a:path>
              <a:path w="221614" h="220979">
                <a:moveTo>
                  <a:pt x="188518" y="31750"/>
                </a:moveTo>
                <a:lnTo>
                  <a:pt x="135280" y="31750"/>
                </a:lnTo>
                <a:lnTo>
                  <a:pt x="130695" y="30479"/>
                </a:lnTo>
                <a:lnTo>
                  <a:pt x="131394" y="30479"/>
                </a:lnTo>
                <a:lnTo>
                  <a:pt x="126733" y="29210"/>
                </a:lnTo>
                <a:lnTo>
                  <a:pt x="123393" y="29210"/>
                </a:lnTo>
                <a:lnTo>
                  <a:pt x="118567" y="27939"/>
                </a:lnTo>
                <a:lnTo>
                  <a:pt x="185178" y="27939"/>
                </a:lnTo>
                <a:lnTo>
                  <a:pt x="188518" y="31750"/>
                </a:lnTo>
                <a:close/>
              </a:path>
              <a:path w="221614" h="220979">
                <a:moveTo>
                  <a:pt x="30187" y="127000"/>
                </a:moveTo>
                <a:lnTo>
                  <a:pt x="1092" y="127000"/>
                </a:lnTo>
                <a:lnTo>
                  <a:pt x="482" y="121920"/>
                </a:lnTo>
                <a:lnTo>
                  <a:pt x="38" y="115570"/>
                </a:lnTo>
                <a:lnTo>
                  <a:pt x="0" y="104139"/>
                </a:lnTo>
                <a:lnTo>
                  <a:pt x="406" y="99060"/>
                </a:lnTo>
                <a:lnTo>
                  <a:pt x="1092" y="93979"/>
                </a:lnTo>
                <a:lnTo>
                  <a:pt x="2057" y="87629"/>
                </a:lnTo>
                <a:lnTo>
                  <a:pt x="2197" y="87629"/>
                </a:lnTo>
                <a:lnTo>
                  <a:pt x="3276" y="82550"/>
                </a:lnTo>
                <a:lnTo>
                  <a:pt x="3454" y="82550"/>
                </a:lnTo>
                <a:lnTo>
                  <a:pt x="4953" y="76200"/>
                </a:lnTo>
                <a:lnTo>
                  <a:pt x="6477" y="72389"/>
                </a:lnTo>
                <a:lnTo>
                  <a:pt x="6718" y="71120"/>
                </a:lnTo>
                <a:lnTo>
                  <a:pt x="8712" y="66039"/>
                </a:lnTo>
                <a:lnTo>
                  <a:pt x="10642" y="62229"/>
                </a:lnTo>
                <a:lnTo>
                  <a:pt x="13068" y="57150"/>
                </a:lnTo>
                <a:lnTo>
                  <a:pt x="15722" y="53339"/>
                </a:lnTo>
                <a:lnTo>
                  <a:pt x="16078" y="52070"/>
                </a:lnTo>
                <a:lnTo>
                  <a:pt x="18973" y="48260"/>
                </a:lnTo>
                <a:lnTo>
                  <a:pt x="21666" y="44450"/>
                </a:lnTo>
                <a:lnTo>
                  <a:pt x="22072" y="43179"/>
                </a:lnTo>
                <a:lnTo>
                  <a:pt x="25361" y="39370"/>
                </a:lnTo>
                <a:lnTo>
                  <a:pt x="28854" y="35560"/>
                </a:lnTo>
                <a:lnTo>
                  <a:pt x="32042" y="31750"/>
                </a:lnTo>
                <a:lnTo>
                  <a:pt x="86448" y="31750"/>
                </a:lnTo>
                <a:lnTo>
                  <a:pt x="81965" y="33020"/>
                </a:lnTo>
                <a:lnTo>
                  <a:pt x="82626" y="33020"/>
                </a:lnTo>
                <a:lnTo>
                  <a:pt x="78257" y="34289"/>
                </a:lnTo>
                <a:lnTo>
                  <a:pt x="78905" y="34289"/>
                </a:lnTo>
                <a:lnTo>
                  <a:pt x="74625" y="35560"/>
                </a:lnTo>
                <a:lnTo>
                  <a:pt x="75260" y="35560"/>
                </a:lnTo>
                <a:lnTo>
                  <a:pt x="71107" y="38100"/>
                </a:lnTo>
                <a:lnTo>
                  <a:pt x="71716" y="38100"/>
                </a:lnTo>
                <a:lnTo>
                  <a:pt x="67678" y="39370"/>
                </a:lnTo>
                <a:lnTo>
                  <a:pt x="68262" y="39370"/>
                </a:lnTo>
                <a:lnTo>
                  <a:pt x="64350" y="41910"/>
                </a:lnTo>
                <a:lnTo>
                  <a:pt x="64922" y="41910"/>
                </a:lnTo>
                <a:lnTo>
                  <a:pt x="61150" y="44450"/>
                </a:lnTo>
                <a:lnTo>
                  <a:pt x="61696" y="44450"/>
                </a:lnTo>
                <a:lnTo>
                  <a:pt x="58051" y="46989"/>
                </a:lnTo>
                <a:lnTo>
                  <a:pt x="58585" y="46989"/>
                </a:lnTo>
                <a:lnTo>
                  <a:pt x="55079" y="49529"/>
                </a:lnTo>
                <a:lnTo>
                  <a:pt x="55587" y="49529"/>
                </a:lnTo>
                <a:lnTo>
                  <a:pt x="52247" y="52070"/>
                </a:lnTo>
                <a:lnTo>
                  <a:pt x="52730" y="52070"/>
                </a:lnTo>
                <a:lnTo>
                  <a:pt x="49530" y="54610"/>
                </a:lnTo>
                <a:lnTo>
                  <a:pt x="49987" y="54610"/>
                </a:lnTo>
                <a:lnTo>
                  <a:pt x="47972" y="57150"/>
                </a:lnTo>
                <a:lnTo>
                  <a:pt x="47396" y="57150"/>
                </a:lnTo>
                <a:lnTo>
                  <a:pt x="44538" y="60960"/>
                </a:lnTo>
                <a:lnTo>
                  <a:pt x="44945" y="60960"/>
                </a:lnTo>
                <a:lnTo>
                  <a:pt x="43158" y="63500"/>
                </a:lnTo>
                <a:lnTo>
                  <a:pt x="42646" y="63500"/>
                </a:lnTo>
                <a:lnTo>
                  <a:pt x="40144" y="67310"/>
                </a:lnTo>
                <a:lnTo>
                  <a:pt x="40500" y="67310"/>
                </a:lnTo>
                <a:lnTo>
                  <a:pt x="38176" y="71120"/>
                </a:lnTo>
                <a:lnTo>
                  <a:pt x="38506" y="71120"/>
                </a:lnTo>
                <a:lnTo>
                  <a:pt x="37092" y="73660"/>
                </a:lnTo>
                <a:lnTo>
                  <a:pt x="36677" y="73660"/>
                </a:lnTo>
                <a:lnTo>
                  <a:pt x="35229" y="77470"/>
                </a:lnTo>
                <a:lnTo>
                  <a:pt x="35026" y="77470"/>
                </a:lnTo>
                <a:lnTo>
                  <a:pt x="33731" y="81279"/>
                </a:lnTo>
                <a:lnTo>
                  <a:pt x="33540" y="81279"/>
                </a:lnTo>
                <a:lnTo>
                  <a:pt x="32407" y="85089"/>
                </a:lnTo>
                <a:lnTo>
                  <a:pt x="32232" y="85089"/>
                </a:lnTo>
                <a:lnTo>
                  <a:pt x="31261" y="88900"/>
                </a:lnTo>
                <a:lnTo>
                  <a:pt x="31115" y="88900"/>
                </a:lnTo>
                <a:lnTo>
                  <a:pt x="30305" y="92710"/>
                </a:lnTo>
                <a:lnTo>
                  <a:pt x="29549" y="96520"/>
                </a:lnTo>
                <a:lnTo>
                  <a:pt x="28829" y="101600"/>
                </a:lnTo>
                <a:lnTo>
                  <a:pt x="28628" y="105410"/>
                </a:lnTo>
                <a:lnTo>
                  <a:pt x="28448" y="109220"/>
                </a:lnTo>
                <a:lnTo>
                  <a:pt x="28536" y="114300"/>
                </a:lnTo>
                <a:lnTo>
                  <a:pt x="28905" y="119379"/>
                </a:lnTo>
                <a:lnTo>
                  <a:pt x="29438" y="123189"/>
                </a:lnTo>
                <a:lnTo>
                  <a:pt x="30187" y="127000"/>
                </a:lnTo>
                <a:close/>
              </a:path>
              <a:path w="221614" h="220979">
                <a:moveTo>
                  <a:pt x="174078" y="58420"/>
                </a:moveTo>
                <a:lnTo>
                  <a:pt x="171056" y="54610"/>
                </a:lnTo>
                <a:lnTo>
                  <a:pt x="171513" y="54610"/>
                </a:lnTo>
                <a:lnTo>
                  <a:pt x="168313" y="52070"/>
                </a:lnTo>
                <a:lnTo>
                  <a:pt x="168795" y="52070"/>
                </a:lnTo>
                <a:lnTo>
                  <a:pt x="165455" y="49529"/>
                </a:lnTo>
                <a:lnTo>
                  <a:pt x="165963" y="49529"/>
                </a:lnTo>
                <a:lnTo>
                  <a:pt x="162458" y="46989"/>
                </a:lnTo>
                <a:lnTo>
                  <a:pt x="162991" y="46989"/>
                </a:lnTo>
                <a:lnTo>
                  <a:pt x="159346" y="44450"/>
                </a:lnTo>
                <a:lnTo>
                  <a:pt x="159893" y="44450"/>
                </a:lnTo>
                <a:lnTo>
                  <a:pt x="156121" y="41910"/>
                </a:lnTo>
                <a:lnTo>
                  <a:pt x="156692" y="41910"/>
                </a:lnTo>
                <a:lnTo>
                  <a:pt x="152781" y="39370"/>
                </a:lnTo>
                <a:lnTo>
                  <a:pt x="153365" y="39370"/>
                </a:lnTo>
                <a:lnTo>
                  <a:pt x="149326" y="38100"/>
                </a:lnTo>
                <a:lnTo>
                  <a:pt x="149936" y="38100"/>
                </a:lnTo>
                <a:lnTo>
                  <a:pt x="145783" y="35560"/>
                </a:lnTo>
                <a:lnTo>
                  <a:pt x="146418" y="35560"/>
                </a:lnTo>
                <a:lnTo>
                  <a:pt x="142138" y="34289"/>
                </a:lnTo>
                <a:lnTo>
                  <a:pt x="142786" y="34289"/>
                </a:lnTo>
                <a:lnTo>
                  <a:pt x="138417" y="33020"/>
                </a:lnTo>
                <a:lnTo>
                  <a:pt x="139077" y="33020"/>
                </a:lnTo>
                <a:lnTo>
                  <a:pt x="134594" y="31750"/>
                </a:lnTo>
                <a:lnTo>
                  <a:pt x="189001" y="31750"/>
                </a:lnTo>
                <a:lnTo>
                  <a:pt x="192189" y="35560"/>
                </a:lnTo>
                <a:lnTo>
                  <a:pt x="195681" y="39370"/>
                </a:lnTo>
                <a:lnTo>
                  <a:pt x="199390" y="44450"/>
                </a:lnTo>
                <a:lnTo>
                  <a:pt x="202069" y="48260"/>
                </a:lnTo>
                <a:lnTo>
                  <a:pt x="204965" y="52070"/>
                </a:lnTo>
                <a:lnTo>
                  <a:pt x="205320" y="53339"/>
                </a:lnTo>
                <a:lnTo>
                  <a:pt x="207645" y="57150"/>
                </a:lnTo>
                <a:lnTo>
                  <a:pt x="173647" y="57150"/>
                </a:lnTo>
                <a:lnTo>
                  <a:pt x="174078" y="58420"/>
                </a:lnTo>
                <a:close/>
              </a:path>
              <a:path w="221614" h="220979">
                <a:moveTo>
                  <a:pt x="46964" y="58420"/>
                </a:moveTo>
                <a:lnTo>
                  <a:pt x="47396" y="57150"/>
                </a:lnTo>
                <a:lnTo>
                  <a:pt x="47972" y="57150"/>
                </a:lnTo>
                <a:lnTo>
                  <a:pt x="46964" y="58420"/>
                </a:lnTo>
                <a:close/>
              </a:path>
              <a:path w="221614" h="220979">
                <a:moveTo>
                  <a:pt x="178777" y="64770"/>
                </a:moveTo>
                <a:lnTo>
                  <a:pt x="176098" y="60960"/>
                </a:lnTo>
                <a:lnTo>
                  <a:pt x="176504" y="60960"/>
                </a:lnTo>
                <a:lnTo>
                  <a:pt x="173647" y="57150"/>
                </a:lnTo>
                <a:lnTo>
                  <a:pt x="207975" y="57150"/>
                </a:lnTo>
                <a:lnTo>
                  <a:pt x="210400" y="62229"/>
                </a:lnTo>
                <a:lnTo>
                  <a:pt x="211044" y="63500"/>
                </a:lnTo>
                <a:lnTo>
                  <a:pt x="178396" y="63500"/>
                </a:lnTo>
                <a:lnTo>
                  <a:pt x="178777" y="64770"/>
                </a:lnTo>
                <a:close/>
              </a:path>
              <a:path w="221614" h="220979">
                <a:moveTo>
                  <a:pt x="42265" y="64770"/>
                </a:moveTo>
                <a:lnTo>
                  <a:pt x="42646" y="63500"/>
                </a:lnTo>
                <a:lnTo>
                  <a:pt x="43158" y="63500"/>
                </a:lnTo>
                <a:lnTo>
                  <a:pt x="42265" y="64770"/>
                </a:lnTo>
                <a:close/>
              </a:path>
              <a:path w="221614" h="220979">
                <a:moveTo>
                  <a:pt x="184670" y="74929"/>
                </a:moveTo>
                <a:lnTo>
                  <a:pt x="182537" y="71120"/>
                </a:lnTo>
                <a:lnTo>
                  <a:pt x="182867" y="71120"/>
                </a:lnTo>
                <a:lnTo>
                  <a:pt x="180543" y="67310"/>
                </a:lnTo>
                <a:lnTo>
                  <a:pt x="180911" y="67310"/>
                </a:lnTo>
                <a:lnTo>
                  <a:pt x="178396" y="63500"/>
                </a:lnTo>
                <a:lnTo>
                  <a:pt x="211044" y="63500"/>
                </a:lnTo>
                <a:lnTo>
                  <a:pt x="212331" y="66039"/>
                </a:lnTo>
                <a:lnTo>
                  <a:pt x="214325" y="71120"/>
                </a:lnTo>
                <a:lnTo>
                  <a:pt x="214566" y="72389"/>
                </a:lnTo>
                <a:lnTo>
                  <a:pt x="215074" y="73660"/>
                </a:lnTo>
                <a:lnTo>
                  <a:pt x="184365" y="73660"/>
                </a:lnTo>
                <a:lnTo>
                  <a:pt x="184670" y="74929"/>
                </a:lnTo>
                <a:close/>
              </a:path>
              <a:path w="221614" h="220979">
                <a:moveTo>
                  <a:pt x="36385" y="74929"/>
                </a:moveTo>
                <a:lnTo>
                  <a:pt x="36677" y="73660"/>
                </a:lnTo>
                <a:lnTo>
                  <a:pt x="37092" y="73660"/>
                </a:lnTo>
                <a:lnTo>
                  <a:pt x="36385" y="74929"/>
                </a:lnTo>
                <a:close/>
              </a:path>
              <a:path w="221614" h="220979">
                <a:moveTo>
                  <a:pt x="186296" y="78739"/>
                </a:moveTo>
                <a:lnTo>
                  <a:pt x="184365" y="73660"/>
                </a:lnTo>
                <a:lnTo>
                  <a:pt x="215074" y="73660"/>
                </a:lnTo>
                <a:lnTo>
                  <a:pt x="216090" y="76200"/>
                </a:lnTo>
                <a:lnTo>
                  <a:pt x="216390" y="77470"/>
                </a:lnTo>
                <a:lnTo>
                  <a:pt x="186016" y="77470"/>
                </a:lnTo>
                <a:lnTo>
                  <a:pt x="186296" y="78739"/>
                </a:lnTo>
                <a:close/>
              </a:path>
              <a:path w="221614" h="220979">
                <a:moveTo>
                  <a:pt x="34747" y="78739"/>
                </a:moveTo>
                <a:lnTo>
                  <a:pt x="35026" y="77470"/>
                </a:lnTo>
                <a:lnTo>
                  <a:pt x="35229" y="77470"/>
                </a:lnTo>
                <a:lnTo>
                  <a:pt x="34747" y="78739"/>
                </a:lnTo>
                <a:close/>
              </a:path>
              <a:path w="221614" h="220979">
                <a:moveTo>
                  <a:pt x="187744" y="82550"/>
                </a:moveTo>
                <a:lnTo>
                  <a:pt x="186016" y="77470"/>
                </a:lnTo>
                <a:lnTo>
                  <a:pt x="216390" y="77470"/>
                </a:lnTo>
                <a:lnTo>
                  <a:pt x="217289" y="81279"/>
                </a:lnTo>
                <a:lnTo>
                  <a:pt x="187502" y="81279"/>
                </a:lnTo>
                <a:lnTo>
                  <a:pt x="187744" y="82550"/>
                </a:lnTo>
                <a:close/>
              </a:path>
              <a:path w="221614" h="220979">
                <a:moveTo>
                  <a:pt x="33299" y="82550"/>
                </a:moveTo>
                <a:lnTo>
                  <a:pt x="33540" y="81279"/>
                </a:lnTo>
                <a:lnTo>
                  <a:pt x="33731" y="81279"/>
                </a:lnTo>
                <a:lnTo>
                  <a:pt x="33299" y="82550"/>
                </a:lnTo>
                <a:close/>
              </a:path>
              <a:path w="221614" h="220979">
                <a:moveTo>
                  <a:pt x="189014" y="86360"/>
                </a:moveTo>
                <a:lnTo>
                  <a:pt x="187502" y="81279"/>
                </a:lnTo>
                <a:lnTo>
                  <a:pt x="217289" y="81279"/>
                </a:lnTo>
                <a:lnTo>
                  <a:pt x="217589" y="82550"/>
                </a:lnTo>
                <a:lnTo>
                  <a:pt x="217766" y="82550"/>
                </a:lnTo>
                <a:lnTo>
                  <a:pt x="218306" y="85089"/>
                </a:lnTo>
                <a:lnTo>
                  <a:pt x="188810" y="85089"/>
                </a:lnTo>
                <a:lnTo>
                  <a:pt x="189014" y="86360"/>
                </a:lnTo>
                <a:close/>
              </a:path>
              <a:path w="221614" h="220979">
                <a:moveTo>
                  <a:pt x="32029" y="86360"/>
                </a:moveTo>
                <a:lnTo>
                  <a:pt x="32232" y="85089"/>
                </a:lnTo>
                <a:lnTo>
                  <a:pt x="32407" y="85089"/>
                </a:lnTo>
                <a:lnTo>
                  <a:pt x="32029" y="86360"/>
                </a:lnTo>
                <a:close/>
              </a:path>
              <a:path w="221614" h="220979">
                <a:moveTo>
                  <a:pt x="190106" y="90170"/>
                </a:moveTo>
                <a:lnTo>
                  <a:pt x="188810" y="85089"/>
                </a:lnTo>
                <a:lnTo>
                  <a:pt x="218306" y="85089"/>
                </a:lnTo>
                <a:lnTo>
                  <a:pt x="218846" y="87629"/>
                </a:lnTo>
                <a:lnTo>
                  <a:pt x="219094" y="88900"/>
                </a:lnTo>
                <a:lnTo>
                  <a:pt x="189928" y="88900"/>
                </a:lnTo>
                <a:lnTo>
                  <a:pt x="190106" y="90170"/>
                </a:lnTo>
                <a:close/>
              </a:path>
              <a:path w="221614" h="220979">
                <a:moveTo>
                  <a:pt x="30937" y="90170"/>
                </a:moveTo>
                <a:lnTo>
                  <a:pt x="31115" y="88900"/>
                </a:lnTo>
                <a:lnTo>
                  <a:pt x="31261" y="88900"/>
                </a:lnTo>
                <a:lnTo>
                  <a:pt x="30937" y="90170"/>
                </a:lnTo>
                <a:close/>
              </a:path>
              <a:path w="221614" h="220979">
                <a:moveTo>
                  <a:pt x="221170" y="110489"/>
                </a:moveTo>
                <a:lnTo>
                  <a:pt x="192595" y="110489"/>
                </a:lnTo>
                <a:lnTo>
                  <a:pt x="192595" y="109220"/>
                </a:lnTo>
                <a:lnTo>
                  <a:pt x="192481" y="105410"/>
                </a:lnTo>
                <a:lnTo>
                  <a:pt x="192138" y="101600"/>
                </a:lnTo>
                <a:lnTo>
                  <a:pt x="191604" y="96520"/>
                </a:lnTo>
                <a:lnTo>
                  <a:pt x="190855" y="92710"/>
                </a:lnTo>
                <a:lnTo>
                  <a:pt x="189928" y="88900"/>
                </a:lnTo>
                <a:lnTo>
                  <a:pt x="219094" y="88900"/>
                </a:lnTo>
                <a:lnTo>
                  <a:pt x="219837" y="92710"/>
                </a:lnTo>
                <a:lnTo>
                  <a:pt x="219951" y="93979"/>
                </a:lnTo>
                <a:lnTo>
                  <a:pt x="220637" y="99060"/>
                </a:lnTo>
                <a:lnTo>
                  <a:pt x="221005" y="104139"/>
                </a:lnTo>
                <a:lnTo>
                  <a:pt x="221170" y="110489"/>
                </a:lnTo>
                <a:close/>
              </a:path>
              <a:path w="221614" h="220979">
                <a:moveTo>
                  <a:pt x="30035" y="93979"/>
                </a:moveTo>
                <a:lnTo>
                  <a:pt x="30187" y="92710"/>
                </a:lnTo>
                <a:lnTo>
                  <a:pt x="30035" y="93979"/>
                </a:lnTo>
                <a:close/>
              </a:path>
              <a:path w="221614" h="220979">
                <a:moveTo>
                  <a:pt x="191008" y="93979"/>
                </a:moveTo>
                <a:lnTo>
                  <a:pt x="190738" y="92710"/>
                </a:lnTo>
                <a:lnTo>
                  <a:pt x="191008" y="93979"/>
                </a:lnTo>
                <a:close/>
              </a:path>
              <a:path w="221614" h="220979">
                <a:moveTo>
                  <a:pt x="29337" y="97789"/>
                </a:moveTo>
                <a:lnTo>
                  <a:pt x="29438" y="96520"/>
                </a:lnTo>
                <a:lnTo>
                  <a:pt x="29337" y="97789"/>
                </a:lnTo>
                <a:close/>
              </a:path>
              <a:path w="221614" h="220979">
                <a:moveTo>
                  <a:pt x="191706" y="97789"/>
                </a:moveTo>
                <a:lnTo>
                  <a:pt x="191493" y="96520"/>
                </a:lnTo>
                <a:lnTo>
                  <a:pt x="191706" y="97789"/>
                </a:lnTo>
                <a:close/>
              </a:path>
              <a:path w="221614" h="220979">
                <a:moveTo>
                  <a:pt x="28546" y="106546"/>
                </a:moveTo>
                <a:lnTo>
                  <a:pt x="28575" y="105410"/>
                </a:lnTo>
                <a:lnTo>
                  <a:pt x="28546" y="106546"/>
                </a:lnTo>
                <a:close/>
              </a:path>
              <a:path w="221614" h="220979">
                <a:moveTo>
                  <a:pt x="192506" y="106679"/>
                </a:moveTo>
                <a:lnTo>
                  <a:pt x="192414" y="105410"/>
                </a:lnTo>
                <a:lnTo>
                  <a:pt x="192506" y="106679"/>
                </a:lnTo>
                <a:close/>
              </a:path>
              <a:path w="221614" h="220979">
                <a:moveTo>
                  <a:pt x="28543" y="106679"/>
                </a:moveTo>
                <a:lnTo>
                  <a:pt x="28546" y="106546"/>
                </a:lnTo>
                <a:lnTo>
                  <a:pt x="28543" y="106679"/>
                </a:lnTo>
                <a:close/>
              </a:path>
              <a:path w="221614" h="220979">
                <a:moveTo>
                  <a:pt x="28463" y="109855"/>
                </a:moveTo>
                <a:lnTo>
                  <a:pt x="28448" y="109220"/>
                </a:lnTo>
                <a:lnTo>
                  <a:pt x="28463" y="109855"/>
                </a:lnTo>
                <a:close/>
              </a:path>
              <a:path w="221614" h="220979">
                <a:moveTo>
                  <a:pt x="192581" y="109854"/>
                </a:moveTo>
                <a:lnTo>
                  <a:pt x="192566" y="109220"/>
                </a:lnTo>
                <a:lnTo>
                  <a:pt x="192581" y="109854"/>
                </a:lnTo>
                <a:close/>
              </a:path>
              <a:path w="221614" h="220979">
                <a:moveTo>
                  <a:pt x="28479" y="110489"/>
                </a:moveTo>
                <a:lnTo>
                  <a:pt x="28463" y="109855"/>
                </a:lnTo>
                <a:lnTo>
                  <a:pt x="28479" y="110489"/>
                </a:lnTo>
                <a:close/>
              </a:path>
              <a:path w="221614" h="220979">
                <a:moveTo>
                  <a:pt x="220738" y="119379"/>
                </a:moveTo>
                <a:lnTo>
                  <a:pt x="192138" y="119379"/>
                </a:lnTo>
                <a:lnTo>
                  <a:pt x="192506" y="114300"/>
                </a:lnTo>
                <a:lnTo>
                  <a:pt x="192581" y="109854"/>
                </a:lnTo>
                <a:lnTo>
                  <a:pt x="192595" y="110489"/>
                </a:lnTo>
                <a:lnTo>
                  <a:pt x="221170" y="110489"/>
                </a:lnTo>
                <a:lnTo>
                  <a:pt x="221075" y="114300"/>
                </a:lnTo>
                <a:lnTo>
                  <a:pt x="220738" y="119379"/>
                </a:lnTo>
                <a:close/>
              </a:path>
              <a:path w="221614" h="220979">
                <a:moveTo>
                  <a:pt x="28981" y="119379"/>
                </a:moveTo>
                <a:lnTo>
                  <a:pt x="28829" y="118110"/>
                </a:lnTo>
                <a:lnTo>
                  <a:pt x="28981" y="119379"/>
                </a:lnTo>
                <a:close/>
              </a:path>
              <a:path w="221614" h="220979">
                <a:moveTo>
                  <a:pt x="220408" y="123189"/>
                </a:moveTo>
                <a:lnTo>
                  <a:pt x="191604" y="123189"/>
                </a:lnTo>
                <a:lnTo>
                  <a:pt x="192214" y="118110"/>
                </a:lnTo>
                <a:lnTo>
                  <a:pt x="192138" y="119379"/>
                </a:lnTo>
                <a:lnTo>
                  <a:pt x="220738" y="119379"/>
                </a:lnTo>
                <a:lnTo>
                  <a:pt x="220560" y="121920"/>
                </a:lnTo>
                <a:lnTo>
                  <a:pt x="220408" y="123189"/>
                </a:lnTo>
                <a:close/>
              </a:path>
              <a:path w="221614" h="220979">
                <a:moveTo>
                  <a:pt x="29549" y="123189"/>
                </a:moveTo>
                <a:lnTo>
                  <a:pt x="29337" y="121920"/>
                </a:lnTo>
                <a:lnTo>
                  <a:pt x="29549" y="123189"/>
                </a:lnTo>
                <a:close/>
              </a:path>
              <a:path w="221614" h="220979">
                <a:moveTo>
                  <a:pt x="219951" y="127000"/>
                </a:moveTo>
                <a:lnTo>
                  <a:pt x="190855" y="127000"/>
                </a:lnTo>
                <a:lnTo>
                  <a:pt x="191706" y="121920"/>
                </a:lnTo>
                <a:lnTo>
                  <a:pt x="191604" y="123189"/>
                </a:lnTo>
                <a:lnTo>
                  <a:pt x="220408" y="123189"/>
                </a:lnTo>
                <a:lnTo>
                  <a:pt x="219951" y="127000"/>
                </a:lnTo>
                <a:close/>
              </a:path>
              <a:path w="221614" h="220979">
                <a:moveTo>
                  <a:pt x="61696" y="176529"/>
                </a:moveTo>
                <a:lnTo>
                  <a:pt x="21666" y="176529"/>
                </a:lnTo>
                <a:lnTo>
                  <a:pt x="18592" y="171450"/>
                </a:lnTo>
                <a:lnTo>
                  <a:pt x="16078" y="167639"/>
                </a:lnTo>
                <a:lnTo>
                  <a:pt x="13068" y="162560"/>
                </a:lnTo>
                <a:lnTo>
                  <a:pt x="10642" y="157479"/>
                </a:lnTo>
                <a:lnTo>
                  <a:pt x="8712" y="153670"/>
                </a:lnTo>
                <a:lnTo>
                  <a:pt x="6718" y="148589"/>
                </a:lnTo>
                <a:lnTo>
                  <a:pt x="6477" y="147320"/>
                </a:lnTo>
                <a:lnTo>
                  <a:pt x="4953" y="143510"/>
                </a:lnTo>
                <a:lnTo>
                  <a:pt x="3454" y="138429"/>
                </a:lnTo>
                <a:lnTo>
                  <a:pt x="3276" y="137160"/>
                </a:lnTo>
                <a:lnTo>
                  <a:pt x="2197" y="132079"/>
                </a:lnTo>
                <a:lnTo>
                  <a:pt x="1206" y="127000"/>
                </a:lnTo>
                <a:lnTo>
                  <a:pt x="30187" y="127000"/>
                </a:lnTo>
                <a:lnTo>
                  <a:pt x="30035" y="125729"/>
                </a:lnTo>
                <a:lnTo>
                  <a:pt x="31115" y="130810"/>
                </a:lnTo>
                <a:lnTo>
                  <a:pt x="30937" y="130810"/>
                </a:lnTo>
                <a:lnTo>
                  <a:pt x="32232" y="134620"/>
                </a:lnTo>
                <a:lnTo>
                  <a:pt x="32029" y="134620"/>
                </a:lnTo>
                <a:lnTo>
                  <a:pt x="33540" y="138429"/>
                </a:lnTo>
                <a:lnTo>
                  <a:pt x="33299" y="138429"/>
                </a:lnTo>
                <a:lnTo>
                  <a:pt x="35026" y="142239"/>
                </a:lnTo>
                <a:lnTo>
                  <a:pt x="34747" y="142239"/>
                </a:lnTo>
                <a:lnTo>
                  <a:pt x="36677" y="146050"/>
                </a:lnTo>
                <a:lnTo>
                  <a:pt x="36915" y="146050"/>
                </a:lnTo>
                <a:lnTo>
                  <a:pt x="38506" y="149860"/>
                </a:lnTo>
                <a:lnTo>
                  <a:pt x="38950" y="149860"/>
                </a:lnTo>
                <a:lnTo>
                  <a:pt x="40500" y="152400"/>
                </a:lnTo>
                <a:lnTo>
                  <a:pt x="40144" y="152400"/>
                </a:lnTo>
                <a:lnTo>
                  <a:pt x="42646" y="156210"/>
                </a:lnTo>
                <a:lnTo>
                  <a:pt x="42265" y="156210"/>
                </a:lnTo>
                <a:lnTo>
                  <a:pt x="44945" y="160020"/>
                </a:lnTo>
                <a:lnTo>
                  <a:pt x="45491" y="160020"/>
                </a:lnTo>
                <a:lnTo>
                  <a:pt x="47396" y="162560"/>
                </a:lnTo>
                <a:lnTo>
                  <a:pt x="46964" y="162560"/>
                </a:lnTo>
                <a:lnTo>
                  <a:pt x="49987" y="165100"/>
                </a:lnTo>
                <a:lnTo>
                  <a:pt x="49530" y="165100"/>
                </a:lnTo>
                <a:lnTo>
                  <a:pt x="52730" y="168910"/>
                </a:lnTo>
                <a:lnTo>
                  <a:pt x="53361" y="168910"/>
                </a:lnTo>
                <a:lnTo>
                  <a:pt x="55587" y="171450"/>
                </a:lnTo>
                <a:lnTo>
                  <a:pt x="56248" y="171450"/>
                </a:lnTo>
                <a:lnTo>
                  <a:pt x="58585" y="173989"/>
                </a:lnTo>
                <a:lnTo>
                  <a:pt x="59266" y="173989"/>
                </a:lnTo>
                <a:lnTo>
                  <a:pt x="61696" y="176529"/>
                </a:lnTo>
                <a:close/>
              </a:path>
              <a:path w="221614" h="220979">
                <a:moveTo>
                  <a:pt x="215074" y="146050"/>
                </a:moveTo>
                <a:lnTo>
                  <a:pt x="184365" y="146050"/>
                </a:lnTo>
                <a:lnTo>
                  <a:pt x="186296" y="142239"/>
                </a:lnTo>
                <a:lnTo>
                  <a:pt x="186016" y="142239"/>
                </a:lnTo>
                <a:lnTo>
                  <a:pt x="187744" y="138429"/>
                </a:lnTo>
                <a:lnTo>
                  <a:pt x="187502" y="138429"/>
                </a:lnTo>
                <a:lnTo>
                  <a:pt x="189014" y="134620"/>
                </a:lnTo>
                <a:lnTo>
                  <a:pt x="188810" y="134620"/>
                </a:lnTo>
                <a:lnTo>
                  <a:pt x="190106" y="130810"/>
                </a:lnTo>
                <a:lnTo>
                  <a:pt x="189928" y="130810"/>
                </a:lnTo>
                <a:lnTo>
                  <a:pt x="191008" y="125729"/>
                </a:lnTo>
                <a:lnTo>
                  <a:pt x="190855" y="127000"/>
                </a:lnTo>
                <a:lnTo>
                  <a:pt x="219951" y="127000"/>
                </a:lnTo>
                <a:lnTo>
                  <a:pt x="218986" y="132079"/>
                </a:lnTo>
                <a:lnTo>
                  <a:pt x="218846" y="132079"/>
                </a:lnTo>
                <a:lnTo>
                  <a:pt x="217766" y="137160"/>
                </a:lnTo>
                <a:lnTo>
                  <a:pt x="217589" y="138429"/>
                </a:lnTo>
                <a:lnTo>
                  <a:pt x="216090" y="143510"/>
                </a:lnTo>
                <a:lnTo>
                  <a:pt x="215074" y="146050"/>
                </a:lnTo>
                <a:close/>
              </a:path>
              <a:path w="221614" h="220979">
                <a:moveTo>
                  <a:pt x="36915" y="146050"/>
                </a:moveTo>
                <a:lnTo>
                  <a:pt x="36677" y="146050"/>
                </a:lnTo>
                <a:lnTo>
                  <a:pt x="36385" y="144779"/>
                </a:lnTo>
                <a:lnTo>
                  <a:pt x="36915" y="146050"/>
                </a:lnTo>
                <a:close/>
              </a:path>
              <a:path w="221614" h="220979">
                <a:moveTo>
                  <a:pt x="213826" y="149860"/>
                </a:moveTo>
                <a:lnTo>
                  <a:pt x="182537" y="149860"/>
                </a:lnTo>
                <a:lnTo>
                  <a:pt x="184670" y="144779"/>
                </a:lnTo>
                <a:lnTo>
                  <a:pt x="184365" y="146050"/>
                </a:lnTo>
                <a:lnTo>
                  <a:pt x="215074" y="146050"/>
                </a:lnTo>
                <a:lnTo>
                  <a:pt x="214566" y="147320"/>
                </a:lnTo>
                <a:lnTo>
                  <a:pt x="214325" y="148589"/>
                </a:lnTo>
                <a:lnTo>
                  <a:pt x="213826" y="149860"/>
                </a:lnTo>
                <a:close/>
              </a:path>
              <a:path w="221614" h="220979">
                <a:moveTo>
                  <a:pt x="38950" y="149860"/>
                </a:moveTo>
                <a:lnTo>
                  <a:pt x="38506" y="149860"/>
                </a:lnTo>
                <a:lnTo>
                  <a:pt x="38176" y="148589"/>
                </a:lnTo>
                <a:lnTo>
                  <a:pt x="38950" y="149860"/>
                </a:lnTo>
                <a:close/>
              </a:path>
              <a:path w="221614" h="220979">
                <a:moveTo>
                  <a:pt x="209188" y="160020"/>
                </a:moveTo>
                <a:lnTo>
                  <a:pt x="176098" y="160020"/>
                </a:lnTo>
                <a:lnTo>
                  <a:pt x="178777" y="156210"/>
                </a:lnTo>
                <a:lnTo>
                  <a:pt x="178396" y="156210"/>
                </a:lnTo>
                <a:lnTo>
                  <a:pt x="180911" y="152400"/>
                </a:lnTo>
                <a:lnTo>
                  <a:pt x="180543" y="152400"/>
                </a:lnTo>
                <a:lnTo>
                  <a:pt x="182867" y="148589"/>
                </a:lnTo>
                <a:lnTo>
                  <a:pt x="182537" y="149860"/>
                </a:lnTo>
                <a:lnTo>
                  <a:pt x="213826" y="149860"/>
                </a:lnTo>
                <a:lnTo>
                  <a:pt x="212331" y="153670"/>
                </a:lnTo>
                <a:lnTo>
                  <a:pt x="210400" y="157479"/>
                </a:lnTo>
                <a:lnTo>
                  <a:pt x="209188" y="160020"/>
                </a:lnTo>
                <a:close/>
              </a:path>
              <a:path w="221614" h="220979">
                <a:moveTo>
                  <a:pt x="45491" y="160020"/>
                </a:moveTo>
                <a:lnTo>
                  <a:pt x="44945" y="160020"/>
                </a:lnTo>
                <a:lnTo>
                  <a:pt x="44538" y="158750"/>
                </a:lnTo>
                <a:lnTo>
                  <a:pt x="45491" y="160020"/>
                </a:lnTo>
                <a:close/>
              </a:path>
              <a:path w="221614" h="220979">
                <a:moveTo>
                  <a:pt x="207975" y="162560"/>
                </a:moveTo>
                <a:lnTo>
                  <a:pt x="173647" y="162560"/>
                </a:lnTo>
                <a:lnTo>
                  <a:pt x="176504" y="158750"/>
                </a:lnTo>
                <a:lnTo>
                  <a:pt x="176098" y="160020"/>
                </a:lnTo>
                <a:lnTo>
                  <a:pt x="209188" y="160020"/>
                </a:lnTo>
                <a:lnTo>
                  <a:pt x="207975" y="162560"/>
                </a:lnTo>
                <a:close/>
              </a:path>
              <a:path w="221614" h="220979">
                <a:moveTo>
                  <a:pt x="204127" y="168910"/>
                </a:moveTo>
                <a:lnTo>
                  <a:pt x="168313" y="168910"/>
                </a:lnTo>
                <a:lnTo>
                  <a:pt x="171513" y="165100"/>
                </a:lnTo>
                <a:lnTo>
                  <a:pt x="171056" y="165100"/>
                </a:lnTo>
                <a:lnTo>
                  <a:pt x="174078" y="162560"/>
                </a:lnTo>
                <a:lnTo>
                  <a:pt x="207645" y="162560"/>
                </a:lnTo>
                <a:lnTo>
                  <a:pt x="204965" y="167639"/>
                </a:lnTo>
                <a:lnTo>
                  <a:pt x="204127" y="168910"/>
                </a:lnTo>
                <a:close/>
              </a:path>
              <a:path w="221614" h="220979">
                <a:moveTo>
                  <a:pt x="53361" y="168910"/>
                </a:moveTo>
                <a:lnTo>
                  <a:pt x="52730" y="168910"/>
                </a:lnTo>
                <a:lnTo>
                  <a:pt x="52247" y="167639"/>
                </a:lnTo>
                <a:lnTo>
                  <a:pt x="53361" y="168910"/>
                </a:lnTo>
                <a:close/>
              </a:path>
              <a:path w="221614" h="220979">
                <a:moveTo>
                  <a:pt x="202450" y="171450"/>
                </a:moveTo>
                <a:lnTo>
                  <a:pt x="165455" y="171450"/>
                </a:lnTo>
                <a:lnTo>
                  <a:pt x="168795" y="167639"/>
                </a:lnTo>
                <a:lnTo>
                  <a:pt x="168313" y="168910"/>
                </a:lnTo>
                <a:lnTo>
                  <a:pt x="204127" y="168910"/>
                </a:lnTo>
                <a:lnTo>
                  <a:pt x="202450" y="171450"/>
                </a:lnTo>
                <a:close/>
              </a:path>
              <a:path w="221614" h="220979">
                <a:moveTo>
                  <a:pt x="56248" y="171450"/>
                </a:moveTo>
                <a:lnTo>
                  <a:pt x="55587" y="171450"/>
                </a:lnTo>
                <a:lnTo>
                  <a:pt x="55079" y="170179"/>
                </a:lnTo>
                <a:lnTo>
                  <a:pt x="56248" y="171450"/>
                </a:lnTo>
                <a:close/>
              </a:path>
              <a:path w="221614" h="220979">
                <a:moveTo>
                  <a:pt x="200920" y="173989"/>
                </a:moveTo>
                <a:lnTo>
                  <a:pt x="162458" y="173989"/>
                </a:lnTo>
                <a:lnTo>
                  <a:pt x="165963" y="170179"/>
                </a:lnTo>
                <a:lnTo>
                  <a:pt x="165455" y="171450"/>
                </a:lnTo>
                <a:lnTo>
                  <a:pt x="202450" y="171450"/>
                </a:lnTo>
                <a:lnTo>
                  <a:pt x="200920" y="173989"/>
                </a:lnTo>
                <a:close/>
              </a:path>
              <a:path w="221614" h="220979">
                <a:moveTo>
                  <a:pt x="59266" y="173989"/>
                </a:moveTo>
                <a:lnTo>
                  <a:pt x="58585" y="173989"/>
                </a:lnTo>
                <a:lnTo>
                  <a:pt x="58051" y="172720"/>
                </a:lnTo>
                <a:lnTo>
                  <a:pt x="59266" y="173989"/>
                </a:lnTo>
                <a:close/>
              </a:path>
              <a:path w="221614" h="220979">
                <a:moveTo>
                  <a:pt x="199390" y="176529"/>
                </a:moveTo>
                <a:lnTo>
                  <a:pt x="159346" y="176529"/>
                </a:lnTo>
                <a:lnTo>
                  <a:pt x="162991" y="172720"/>
                </a:lnTo>
                <a:lnTo>
                  <a:pt x="162458" y="173989"/>
                </a:lnTo>
                <a:lnTo>
                  <a:pt x="200920" y="173989"/>
                </a:lnTo>
                <a:lnTo>
                  <a:pt x="199390" y="176529"/>
                </a:lnTo>
                <a:close/>
              </a:path>
              <a:path w="221614" h="220979">
                <a:moveTo>
                  <a:pt x="68262" y="180339"/>
                </a:moveTo>
                <a:lnTo>
                  <a:pt x="24930" y="180339"/>
                </a:lnTo>
                <a:lnTo>
                  <a:pt x="22072" y="176529"/>
                </a:lnTo>
                <a:lnTo>
                  <a:pt x="61696" y="176529"/>
                </a:lnTo>
                <a:lnTo>
                  <a:pt x="61150" y="175260"/>
                </a:lnTo>
                <a:lnTo>
                  <a:pt x="64922" y="177800"/>
                </a:lnTo>
                <a:lnTo>
                  <a:pt x="64350" y="177800"/>
                </a:lnTo>
                <a:lnTo>
                  <a:pt x="68262" y="180339"/>
                </a:lnTo>
                <a:close/>
              </a:path>
              <a:path w="221614" h="220979">
                <a:moveTo>
                  <a:pt x="196113" y="180339"/>
                </a:moveTo>
                <a:lnTo>
                  <a:pt x="152781" y="180339"/>
                </a:lnTo>
                <a:lnTo>
                  <a:pt x="156692" y="177800"/>
                </a:lnTo>
                <a:lnTo>
                  <a:pt x="156121" y="177800"/>
                </a:lnTo>
                <a:lnTo>
                  <a:pt x="159893" y="175260"/>
                </a:lnTo>
                <a:lnTo>
                  <a:pt x="159346" y="176529"/>
                </a:lnTo>
                <a:lnTo>
                  <a:pt x="199390" y="176529"/>
                </a:lnTo>
                <a:lnTo>
                  <a:pt x="196113" y="180339"/>
                </a:lnTo>
                <a:close/>
              </a:path>
              <a:path w="221614" h="220979">
                <a:moveTo>
                  <a:pt x="86448" y="187960"/>
                </a:moveTo>
                <a:lnTo>
                  <a:pt x="32042" y="187960"/>
                </a:lnTo>
                <a:lnTo>
                  <a:pt x="28854" y="184150"/>
                </a:lnTo>
                <a:lnTo>
                  <a:pt x="25361" y="180339"/>
                </a:lnTo>
                <a:lnTo>
                  <a:pt x="67678" y="180339"/>
                </a:lnTo>
                <a:lnTo>
                  <a:pt x="71716" y="182879"/>
                </a:lnTo>
                <a:lnTo>
                  <a:pt x="73183" y="182879"/>
                </a:lnTo>
                <a:lnTo>
                  <a:pt x="75260" y="184150"/>
                </a:lnTo>
                <a:lnTo>
                  <a:pt x="74625" y="184150"/>
                </a:lnTo>
                <a:lnTo>
                  <a:pt x="78905" y="185420"/>
                </a:lnTo>
                <a:lnTo>
                  <a:pt x="78257" y="185420"/>
                </a:lnTo>
                <a:lnTo>
                  <a:pt x="82626" y="186689"/>
                </a:lnTo>
                <a:lnTo>
                  <a:pt x="81965" y="186689"/>
                </a:lnTo>
                <a:lnTo>
                  <a:pt x="86448" y="187960"/>
                </a:lnTo>
                <a:close/>
              </a:path>
              <a:path w="221614" h="220979">
                <a:moveTo>
                  <a:pt x="193353" y="182879"/>
                </a:moveTo>
                <a:lnTo>
                  <a:pt x="149326" y="182879"/>
                </a:lnTo>
                <a:lnTo>
                  <a:pt x="153365" y="180339"/>
                </a:lnTo>
                <a:lnTo>
                  <a:pt x="195681" y="180339"/>
                </a:lnTo>
                <a:lnTo>
                  <a:pt x="193353" y="182879"/>
                </a:lnTo>
                <a:close/>
              </a:path>
              <a:path w="221614" h="220979">
                <a:moveTo>
                  <a:pt x="73183" y="182879"/>
                </a:moveTo>
                <a:lnTo>
                  <a:pt x="71716" y="182879"/>
                </a:lnTo>
                <a:lnTo>
                  <a:pt x="71107" y="181610"/>
                </a:lnTo>
                <a:lnTo>
                  <a:pt x="73183" y="182879"/>
                </a:lnTo>
                <a:close/>
              </a:path>
              <a:path w="221614" h="220979">
                <a:moveTo>
                  <a:pt x="189001" y="187960"/>
                </a:moveTo>
                <a:lnTo>
                  <a:pt x="134594" y="187960"/>
                </a:lnTo>
                <a:lnTo>
                  <a:pt x="139077" y="186689"/>
                </a:lnTo>
                <a:lnTo>
                  <a:pt x="138417" y="186689"/>
                </a:lnTo>
                <a:lnTo>
                  <a:pt x="142786" y="185420"/>
                </a:lnTo>
                <a:lnTo>
                  <a:pt x="142138" y="185420"/>
                </a:lnTo>
                <a:lnTo>
                  <a:pt x="146418" y="184150"/>
                </a:lnTo>
                <a:lnTo>
                  <a:pt x="145783" y="184150"/>
                </a:lnTo>
                <a:lnTo>
                  <a:pt x="149936" y="181610"/>
                </a:lnTo>
                <a:lnTo>
                  <a:pt x="149326" y="182879"/>
                </a:lnTo>
                <a:lnTo>
                  <a:pt x="193353" y="182879"/>
                </a:lnTo>
                <a:lnTo>
                  <a:pt x="192189" y="184150"/>
                </a:lnTo>
                <a:lnTo>
                  <a:pt x="189001" y="187960"/>
                </a:lnTo>
                <a:close/>
              </a:path>
              <a:path w="221614" h="220979">
                <a:moveTo>
                  <a:pt x="168198" y="204470"/>
                </a:moveTo>
                <a:lnTo>
                  <a:pt x="52844" y="204470"/>
                </a:lnTo>
                <a:lnTo>
                  <a:pt x="48361" y="201929"/>
                </a:lnTo>
                <a:lnTo>
                  <a:pt x="44043" y="198120"/>
                </a:lnTo>
                <a:lnTo>
                  <a:pt x="40398" y="195579"/>
                </a:lnTo>
                <a:lnTo>
                  <a:pt x="36372" y="191770"/>
                </a:lnTo>
                <a:lnTo>
                  <a:pt x="32524" y="187960"/>
                </a:lnTo>
                <a:lnTo>
                  <a:pt x="85775" y="187960"/>
                </a:lnTo>
                <a:lnTo>
                  <a:pt x="90347" y="189229"/>
                </a:lnTo>
                <a:lnTo>
                  <a:pt x="89649" y="189229"/>
                </a:lnTo>
                <a:lnTo>
                  <a:pt x="94310" y="190500"/>
                </a:lnTo>
                <a:lnTo>
                  <a:pt x="93611" y="190500"/>
                </a:lnTo>
                <a:lnTo>
                  <a:pt x="98361" y="191770"/>
                </a:lnTo>
                <a:lnTo>
                  <a:pt x="185178" y="191770"/>
                </a:lnTo>
                <a:lnTo>
                  <a:pt x="180644" y="195579"/>
                </a:lnTo>
                <a:lnTo>
                  <a:pt x="176999" y="198120"/>
                </a:lnTo>
                <a:lnTo>
                  <a:pt x="172681" y="201929"/>
                </a:lnTo>
                <a:lnTo>
                  <a:pt x="168198" y="204470"/>
                </a:lnTo>
                <a:close/>
              </a:path>
              <a:path w="221614" h="220979">
                <a:moveTo>
                  <a:pt x="185178" y="191770"/>
                </a:moveTo>
                <a:lnTo>
                  <a:pt x="122682" y="191770"/>
                </a:lnTo>
                <a:lnTo>
                  <a:pt x="127431" y="190500"/>
                </a:lnTo>
                <a:lnTo>
                  <a:pt x="126733" y="190500"/>
                </a:lnTo>
                <a:lnTo>
                  <a:pt x="131394" y="189229"/>
                </a:lnTo>
                <a:lnTo>
                  <a:pt x="130695" y="189229"/>
                </a:lnTo>
                <a:lnTo>
                  <a:pt x="135280" y="187960"/>
                </a:lnTo>
                <a:lnTo>
                  <a:pt x="188518" y="187960"/>
                </a:lnTo>
                <a:lnTo>
                  <a:pt x="185178" y="191770"/>
                </a:lnTo>
                <a:close/>
              </a:path>
              <a:path w="221614" h="220979">
                <a:moveTo>
                  <a:pt x="102476" y="191770"/>
                </a:moveTo>
                <a:lnTo>
                  <a:pt x="98361" y="191770"/>
                </a:lnTo>
                <a:lnTo>
                  <a:pt x="97650" y="190500"/>
                </a:lnTo>
                <a:lnTo>
                  <a:pt x="102476" y="191770"/>
                </a:lnTo>
                <a:close/>
              </a:path>
              <a:path w="221614" h="220979">
                <a:moveTo>
                  <a:pt x="122682" y="191770"/>
                </a:moveTo>
                <a:lnTo>
                  <a:pt x="118567" y="191770"/>
                </a:lnTo>
                <a:lnTo>
                  <a:pt x="123393" y="190500"/>
                </a:lnTo>
                <a:lnTo>
                  <a:pt x="122682" y="191770"/>
                </a:lnTo>
                <a:close/>
              </a:path>
              <a:path w="221614" h="220979">
                <a:moveTo>
                  <a:pt x="163576" y="207010"/>
                </a:moveTo>
                <a:lnTo>
                  <a:pt x="57467" y="207010"/>
                </a:lnTo>
                <a:lnTo>
                  <a:pt x="53428" y="204470"/>
                </a:lnTo>
                <a:lnTo>
                  <a:pt x="167614" y="204470"/>
                </a:lnTo>
                <a:lnTo>
                  <a:pt x="163576" y="207010"/>
                </a:lnTo>
                <a:close/>
              </a:path>
              <a:path w="221614" h="220979">
                <a:moveTo>
                  <a:pt x="158813" y="209550"/>
                </a:moveTo>
                <a:lnTo>
                  <a:pt x="62230" y="209550"/>
                </a:lnTo>
                <a:lnTo>
                  <a:pt x="58077" y="207010"/>
                </a:lnTo>
                <a:lnTo>
                  <a:pt x="162966" y="207010"/>
                </a:lnTo>
                <a:lnTo>
                  <a:pt x="158813" y="209550"/>
                </a:lnTo>
                <a:close/>
              </a:path>
              <a:path w="221614" h="220979">
                <a:moveTo>
                  <a:pt x="138506" y="217170"/>
                </a:moveTo>
                <a:lnTo>
                  <a:pt x="82537" y="217170"/>
                </a:lnTo>
                <a:lnTo>
                  <a:pt x="77965" y="215900"/>
                </a:lnTo>
                <a:lnTo>
                  <a:pt x="72809" y="214629"/>
                </a:lnTo>
                <a:lnTo>
                  <a:pt x="72148" y="213360"/>
                </a:lnTo>
                <a:lnTo>
                  <a:pt x="67767" y="212089"/>
                </a:lnTo>
                <a:lnTo>
                  <a:pt x="62865" y="209550"/>
                </a:lnTo>
                <a:lnTo>
                  <a:pt x="158178" y="209550"/>
                </a:lnTo>
                <a:lnTo>
                  <a:pt x="153276" y="212089"/>
                </a:lnTo>
                <a:lnTo>
                  <a:pt x="148894" y="213360"/>
                </a:lnTo>
                <a:lnTo>
                  <a:pt x="148234" y="214629"/>
                </a:lnTo>
                <a:lnTo>
                  <a:pt x="143078" y="215900"/>
                </a:lnTo>
                <a:lnTo>
                  <a:pt x="138506" y="217170"/>
                </a:lnTo>
                <a:close/>
              </a:path>
              <a:path w="221614" h="220979">
                <a:moveTo>
                  <a:pt x="127711" y="219710"/>
                </a:moveTo>
                <a:lnTo>
                  <a:pt x="93332" y="219710"/>
                </a:lnTo>
                <a:lnTo>
                  <a:pt x="87884" y="218439"/>
                </a:lnTo>
                <a:lnTo>
                  <a:pt x="83223" y="217170"/>
                </a:lnTo>
                <a:lnTo>
                  <a:pt x="137820" y="217170"/>
                </a:lnTo>
                <a:lnTo>
                  <a:pt x="133159" y="218439"/>
                </a:lnTo>
                <a:lnTo>
                  <a:pt x="127711" y="219710"/>
                </a:lnTo>
                <a:close/>
              </a:path>
              <a:path w="221614" h="220979">
                <a:moveTo>
                  <a:pt x="116560" y="220979"/>
                </a:moveTo>
                <a:lnTo>
                  <a:pt x="104482" y="220979"/>
                </a:lnTo>
                <a:lnTo>
                  <a:pt x="98869" y="219710"/>
                </a:lnTo>
                <a:lnTo>
                  <a:pt x="122174" y="219710"/>
                </a:lnTo>
                <a:lnTo>
                  <a:pt x="116560" y="220979"/>
                </a:lnTo>
                <a:close/>
              </a:path>
            </a:pathLst>
          </a:custGeom>
          <a:solidFill>
            <a:srgbClr val="056255"/>
          </a:solidFill>
        </p:spPr>
        <p:txBody>
          <a:bodyPr wrap="square" lIns="0" tIns="0" rIns="0" bIns="0" rtlCol="0"/>
          <a:lstStyle/>
          <a:p>
            <a:endParaRPr>
              <a:latin typeface="楷体" panose="02010609060101010101" charset="-122"/>
              <a:ea typeface="楷体" panose="02010609060101010101" charset="-122"/>
            </a:endParaRPr>
          </a:p>
        </p:txBody>
      </p:sp>
      <p:sp>
        <p:nvSpPr>
          <p:cNvPr id="21" name="object 21"/>
          <p:cNvSpPr/>
          <p:nvPr/>
        </p:nvSpPr>
        <p:spPr>
          <a:xfrm>
            <a:off x="3186023" y="3781526"/>
            <a:ext cx="221124" cy="1734515"/>
          </a:xfrm>
          <a:prstGeom prst="rect">
            <a:avLst/>
          </a:prstGeom>
          <a:blipFill>
            <a:blip r:embed="rId10"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22" name="object 22"/>
          <p:cNvSpPr/>
          <p:nvPr/>
        </p:nvSpPr>
        <p:spPr>
          <a:xfrm>
            <a:off x="4466488" y="1982292"/>
            <a:ext cx="1135202" cy="387172"/>
          </a:xfrm>
          <a:prstGeom prst="rect">
            <a:avLst/>
          </a:prstGeom>
          <a:blipFill>
            <a:blip r:embed="rId11"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23" name="object 23"/>
          <p:cNvSpPr txBox="1"/>
          <p:nvPr/>
        </p:nvSpPr>
        <p:spPr>
          <a:xfrm>
            <a:off x="4402429" y="2010689"/>
            <a:ext cx="1626235" cy="1524000"/>
          </a:xfrm>
          <a:prstGeom prst="rect">
            <a:avLst/>
          </a:prstGeom>
        </p:spPr>
        <p:txBody>
          <a:bodyPr vert="horz" wrap="square" lIns="0" tIns="0" rIns="0" bIns="0" rtlCol="0">
            <a:spAutoFit/>
          </a:bodyPr>
          <a:lstStyle/>
          <a:p>
            <a:pPr marL="80645">
              <a:lnSpc>
                <a:spcPct val="100000"/>
              </a:lnSpc>
            </a:pPr>
            <a:r>
              <a:rPr sz="2000" dirty="0">
                <a:solidFill>
                  <a:srgbClr val="C00000"/>
                </a:solidFill>
                <a:latin typeface="楷体" panose="02010609060101010101" charset="-122"/>
                <a:ea typeface="楷体" panose="02010609060101010101" charset="-122"/>
                <a:cs typeface="楷体" panose="02010609060101010101" charset="-122"/>
              </a:rPr>
              <a:t>第4步</a:t>
            </a:r>
            <a:endParaRPr sz="2000">
              <a:latin typeface="楷体" panose="02010609060101010101" charset="-122"/>
              <a:ea typeface="楷体" panose="02010609060101010101" charset="-122"/>
              <a:cs typeface="楷体" panose="02010609060101010101" charset="-122"/>
            </a:endParaRPr>
          </a:p>
          <a:p>
            <a:pPr marL="12700" marR="5080" algn="just">
              <a:lnSpc>
                <a:spcPct val="100000"/>
              </a:lnSpc>
              <a:spcBef>
                <a:spcPts val="1085"/>
              </a:spcBef>
            </a:pPr>
            <a:r>
              <a:rPr sz="1400" dirty="0">
                <a:latin typeface="楷体" panose="02010609060101010101" charset="-122"/>
                <a:ea typeface="楷体" panose="02010609060101010101" charset="-122"/>
                <a:cs typeface="楷体" panose="02010609060101010101" charset="-122"/>
              </a:rPr>
              <a:t>在候考区等待期间，  考生按学院要求，调  试远程复试平台</a:t>
            </a:r>
            <a:r>
              <a:rPr lang="zh-CN" sz="1400" dirty="0">
                <a:latin typeface="楷体" panose="02010609060101010101" charset="-122"/>
                <a:ea typeface="楷体" panose="02010609060101010101" charset="-122"/>
                <a:cs typeface="楷体" panose="02010609060101010101" charset="-122"/>
              </a:rPr>
              <a:t>、</a:t>
            </a:r>
            <a:r>
              <a:rPr sz="1400" dirty="0">
                <a:latin typeface="楷体" panose="02010609060101010101" charset="-122"/>
                <a:ea typeface="楷体" panose="02010609060101010101" charset="-122"/>
                <a:cs typeface="楷体" panose="02010609060101010101" charset="-122"/>
              </a:rPr>
              <a:t>设备</a:t>
            </a:r>
            <a:r>
              <a:rPr lang="zh-CN" sz="1400" dirty="0">
                <a:latin typeface="楷体" panose="02010609060101010101" charset="-122"/>
                <a:ea typeface="楷体" panose="02010609060101010101" charset="-122"/>
                <a:cs typeface="楷体" panose="02010609060101010101" charset="-122"/>
              </a:rPr>
              <a:t>，</a:t>
            </a:r>
            <a:r>
              <a:rPr sz="1400" dirty="0">
                <a:latin typeface="楷体" panose="02010609060101010101" charset="-122"/>
                <a:ea typeface="楷体" panose="02010609060101010101" charset="-122"/>
                <a:cs typeface="楷体" panose="02010609060101010101" charset="-122"/>
              </a:rPr>
              <a:t>测试网络环境，熟悉复试操作流程。。</a:t>
            </a:r>
            <a:endParaRPr sz="1400">
              <a:latin typeface="楷体" panose="02010609060101010101" charset="-122"/>
              <a:ea typeface="楷体" panose="02010609060101010101" charset="-122"/>
              <a:cs typeface="楷体" panose="02010609060101010101" charset="-122"/>
            </a:endParaRPr>
          </a:p>
        </p:txBody>
      </p:sp>
      <p:sp>
        <p:nvSpPr>
          <p:cNvPr id="24" name="object 24"/>
          <p:cNvSpPr/>
          <p:nvPr/>
        </p:nvSpPr>
        <p:spPr>
          <a:xfrm>
            <a:off x="4295775" y="2029955"/>
            <a:ext cx="0" cy="1854200"/>
          </a:xfrm>
          <a:custGeom>
            <a:avLst/>
            <a:gdLst/>
            <a:ahLst/>
            <a:cxnLst/>
            <a:rect l="l" t="t" r="r" b="b"/>
            <a:pathLst>
              <a:path h="1854200">
                <a:moveTo>
                  <a:pt x="0" y="0"/>
                </a:moveTo>
                <a:lnTo>
                  <a:pt x="0" y="1853603"/>
                </a:lnTo>
              </a:path>
            </a:pathLst>
          </a:custGeom>
          <a:ln w="9525">
            <a:solidFill>
              <a:srgbClr val="A6A6A6"/>
            </a:solidFill>
          </a:ln>
        </p:spPr>
        <p:txBody>
          <a:bodyPr wrap="square" lIns="0" tIns="0" rIns="0" bIns="0" rtlCol="0"/>
          <a:lstStyle/>
          <a:p/>
        </p:txBody>
      </p:sp>
      <p:sp>
        <p:nvSpPr>
          <p:cNvPr id="25" name="object 25"/>
          <p:cNvSpPr/>
          <p:nvPr/>
        </p:nvSpPr>
        <p:spPr>
          <a:xfrm>
            <a:off x="4187952" y="3795801"/>
            <a:ext cx="193040" cy="193040"/>
          </a:xfrm>
          <a:custGeom>
            <a:avLst/>
            <a:gdLst/>
            <a:ahLst/>
            <a:cxnLst/>
            <a:rect l="l" t="t" r="r" b="b"/>
            <a:pathLst>
              <a:path w="193039" h="193039">
                <a:moveTo>
                  <a:pt x="96329" y="192722"/>
                </a:moveTo>
                <a:lnTo>
                  <a:pt x="58822" y="185150"/>
                </a:lnTo>
                <a:lnTo>
                  <a:pt x="28189" y="164499"/>
                </a:lnTo>
                <a:lnTo>
                  <a:pt x="7557" y="133925"/>
                </a:lnTo>
                <a:lnTo>
                  <a:pt x="0" y="96494"/>
                </a:lnTo>
                <a:lnTo>
                  <a:pt x="7557" y="58909"/>
                </a:lnTo>
                <a:lnTo>
                  <a:pt x="28223" y="28224"/>
                </a:lnTo>
                <a:lnTo>
                  <a:pt x="58835" y="7572"/>
                </a:lnTo>
                <a:lnTo>
                  <a:pt x="96329" y="0"/>
                </a:lnTo>
                <a:lnTo>
                  <a:pt x="133844" y="7574"/>
                </a:lnTo>
                <a:lnTo>
                  <a:pt x="164483" y="28240"/>
                </a:lnTo>
                <a:lnTo>
                  <a:pt x="185124" y="58855"/>
                </a:lnTo>
                <a:lnTo>
                  <a:pt x="192697" y="96367"/>
                </a:lnTo>
                <a:lnTo>
                  <a:pt x="185124" y="133872"/>
                </a:lnTo>
                <a:lnTo>
                  <a:pt x="164449" y="164515"/>
                </a:lnTo>
                <a:lnTo>
                  <a:pt x="133831" y="185152"/>
                </a:lnTo>
                <a:lnTo>
                  <a:pt x="96329" y="192722"/>
                </a:lnTo>
                <a:close/>
              </a:path>
            </a:pathLst>
          </a:custGeom>
          <a:solidFill>
            <a:srgbClr val="F1F1F1"/>
          </a:solidFill>
        </p:spPr>
        <p:txBody>
          <a:bodyPr wrap="square" lIns="0" tIns="0" rIns="0" bIns="0" rtlCol="0"/>
          <a:lstStyle/>
          <a:p>
            <a:endParaRPr>
              <a:latin typeface="楷体" panose="02010609060101010101" charset="-122"/>
              <a:ea typeface="楷体" panose="02010609060101010101" charset="-122"/>
            </a:endParaRPr>
          </a:p>
        </p:txBody>
      </p:sp>
      <p:sp>
        <p:nvSpPr>
          <p:cNvPr id="26" name="object 26"/>
          <p:cNvSpPr/>
          <p:nvPr/>
        </p:nvSpPr>
        <p:spPr>
          <a:xfrm>
            <a:off x="4173766" y="3781526"/>
            <a:ext cx="221615" cy="220979"/>
          </a:xfrm>
          <a:custGeom>
            <a:avLst/>
            <a:gdLst/>
            <a:ahLst/>
            <a:cxnLst/>
            <a:rect l="l" t="t" r="r" b="b"/>
            <a:pathLst>
              <a:path w="221614" h="220979">
                <a:moveTo>
                  <a:pt x="127711" y="1270"/>
                </a:moveTo>
                <a:lnTo>
                  <a:pt x="93332" y="1270"/>
                </a:lnTo>
                <a:lnTo>
                  <a:pt x="98869" y="0"/>
                </a:lnTo>
                <a:lnTo>
                  <a:pt x="122174" y="0"/>
                </a:lnTo>
                <a:lnTo>
                  <a:pt x="127711" y="1270"/>
                </a:lnTo>
                <a:close/>
              </a:path>
              <a:path w="221614" h="220979">
                <a:moveTo>
                  <a:pt x="137820" y="2539"/>
                </a:moveTo>
                <a:lnTo>
                  <a:pt x="83223" y="2539"/>
                </a:lnTo>
                <a:lnTo>
                  <a:pt x="87884" y="1270"/>
                </a:lnTo>
                <a:lnTo>
                  <a:pt x="133146" y="1270"/>
                </a:lnTo>
                <a:lnTo>
                  <a:pt x="137820" y="2539"/>
                </a:lnTo>
                <a:close/>
              </a:path>
              <a:path w="221614" h="220979">
                <a:moveTo>
                  <a:pt x="148234" y="6350"/>
                </a:moveTo>
                <a:lnTo>
                  <a:pt x="72809" y="6350"/>
                </a:lnTo>
                <a:lnTo>
                  <a:pt x="77279" y="5079"/>
                </a:lnTo>
                <a:lnTo>
                  <a:pt x="77965" y="3810"/>
                </a:lnTo>
                <a:lnTo>
                  <a:pt x="82537" y="2539"/>
                </a:lnTo>
                <a:lnTo>
                  <a:pt x="138506" y="2539"/>
                </a:lnTo>
                <a:lnTo>
                  <a:pt x="143078" y="3810"/>
                </a:lnTo>
                <a:lnTo>
                  <a:pt x="148234" y="6350"/>
                </a:lnTo>
                <a:close/>
              </a:path>
              <a:path w="221614" h="220979">
                <a:moveTo>
                  <a:pt x="162966" y="12700"/>
                </a:moveTo>
                <a:lnTo>
                  <a:pt x="58077" y="12700"/>
                </a:lnTo>
                <a:lnTo>
                  <a:pt x="62230" y="10160"/>
                </a:lnTo>
                <a:lnTo>
                  <a:pt x="67767" y="7620"/>
                </a:lnTo>
                <a:lnTo>
                  <a:pt x="72148" y="6350"/>
                </a:lnTo>
                <a:lnTo>
                  <a:pt x="148894" y="6350"/>
                </a:lnTo>
                <a:lnTo>
                  <a:pt x="153263" y="7620"/>
                </a:lnTo>
                <a:lnTo>
                  <a:pt x="158813" y="10160"/>
                </a:lnTo>
                <a:lnTo>
                  <a:pt x="162966" y="12700"/>
                </a:lnTo>
                <a:close/>
              </a:path>
              <a:path w="221614" h="220979">
                <a:moveTo>
                  <a:pt x="67678" y="39370"/>
                </a:moveTo>
                <a:lnTo>
                  <a:pt x="25361" y="39370"/>
                </a:lnTo>
                <a:lnTo>
                  <a:pt x="28854" y="35560"/>
                </a:lnTo>
                <a:lnTo>
                  <a:pt x="32042" y="31750"/>
                </a:lnTo>
                <a:lnTo>
                  <a:pt x="35864" y="27939"/>
                </a:lnTo>
                <a:lnTo>
                  <a:pt x="39865" y="25400"/>
                </a:lnTo>
                <a:lnTo>
                  <a:pt x="44030" y="21589"/>
                </a:lnTo>
                <a:lnTo>
                  <a:pt x="48361" y="19050"/>
                </a:lnTo>
                <a:lnTo>
                  <a:pt x="52844" y="15239"/>
                </a:lnTo>
                <a:lnTo>
                  <a:pt x="53428" y="15239"/>
                </a:lnTo>
                <a:lnTo>
                  <a:pt x="57467" y="12700"/>
                </a:lnTo>
                <a:lnTo>
                  <a:pt x="163576" y="12700"/>
                </a:lnTo>
                <a:lnTo>
                  <a:pt x="168198" y="15239"/>
                </a:lnTo>
                <a:lnTo>
                  <a:pt x="172681" y="19050"/>
                </a:lnTo>
                <a:lnTo>
                  <a:pt x="176999" y="21589"/>
                </a:lnTo>
                <a:lnTo>
                  <a:pt x="180644" y="24129"/>
                </a:lnTo>
                <a:lnTo>
                  <a:pt x="184670" y="27939"/>
                </a:lnTo>
                <a:lnTo>
                  <a:pt x="102463" y="27939"/>
                </a:lnTo>
                <a:lnTo>
                  <a:pt x="97650" y="29210"/>
                </a:lnTo>
                <a:lnTo>
                  <a:pt x="94310" y="29210"/>
                </a:lnTo>
                <a:lnTo>
                  <a:pt x="89649" y="30479"/>
                </a:lnTo>
                <a:lnTo>
                  <a:pt x="90335" y="30479"/>
                </a:lnTo>
                <a:lnTo>
                  <a:pt x="85763" y="31750"/>
                </a:lnTo>
                <a:lnTo>
                  <a:pt x="86448" y="31750"/>
                </a:lnTo>
                <a:lnTo>
                  <a:pt x="81965" y="33020"/>
                </a:lnTo>
                <a:lnTo>
                  <a:pt x="82626" y="33020"/>
                </a:lnTo>
                <a:lnTo>
                  <a:pt x="78257" y="34289"/>
                </a:lnTo>
                <a:lnTo>
                  <a:pt x="78892" y="34289"/>
                </a:lnTo>
                <a:lnTo>
                  <a:pt x="74625" y="35560"/>
                </a:lnTo>
                <a:lnTo>
                  <a:pt x="75260" y="35560"/>
                </a:lnTo>
                <a:lnTo>
                  <a:pt x="71094" y="38100"/>
                </a:lnTo>
                <a:lnTo>
                  <a:pt x="71704" y="38100"/>
                </a:lnTo>
                <a:lnTo>
                  <a:pt x="67678" y="39370"/>
                </a:lnTo>
                <a:close/>
              </a:path>
              <a:path w="221614" h="220979">
                <a:moveTo>
                  <a:pt x="195681" y="39370"/>
                </a:moveTo>
                <a:lnTo>
                  <a:pt x="153365" y="39370"/>
                </a:lnTo>
                <a:lnTo>
                  <a:pt x="149326" y="38100"/>
                </a:lnTo>
                <a:lnTo>
                  <a:pt x="149936" y="38100"/>
                </a:lnTo>
                <a:lnTo>
                  <a:pt x="145783" y="35560"/>
                </a:lnTo>
                <a:lnTo>
                  <a:pt x="146405" y="35560"/>
                </a:lnTo>
                <a:lnTo>
                  <a:pt x="142138" y="34289"/>
                </a:lnTo>
                <a:lnTo>
                  <a:pt x="142786" y="34289"/>
                </a:lnTo>
                <a:lnTo>
                  <a:pt x="138417" y="33020"/>
                </a:lnTo>
                <a:lnTo>
                  <a:pt x="139077" y="33020"/>
                </a:lnTo>
                <a:lnTo>
                  <a:pt x="134594" y="31750"/>
                </a:lnTo>
                <a:lnTo>
                  <a:pt x="135267" y="31750"/>
                </a:lnTo>
                <a:lnTo>
                  <a:pt x="130695" y="30479"/>
                </a:lnTo>
                <a:lnTo>
                  <a:pt x="131394" y="30479"/>
                </a:lnTo>
                <a:lnTo>
                  <a:pt x="126720" y="29210"/>
                </a:lnTo>
                <a:lnTo>
                  <a:pt x="123393" y="29210"/>
                </a:lnTo>
                <a:lnTo>
                  <a:pt x="118567" y="27939"/>
                </a:lnTo>
                <a:lnTo>
                  <a:pt x="184670" y="27939"/>
                </a:lnTo>
                <a:lnTo>
                  <a:pt x="189001" y="31750"/>
                </a:lnTo>
                <a:lnTo>
                  <a:pt x="192189" y="35560"/>
                </a:lnTo>
                <a:lnTo>
                  <a:pt x="195681" y="39370"/>
                </a:lnTo>
                <a:close/>
              </a:path>
              <a:path w="221614" h="220979">
                <a:moveTo>
                  <a:pt x="47396" y="162560"/>
                </a:moveTo>
                <a:lnTo>
                  <a:pt x="13068" y="162560"/>
                </a:lnTo>
                <a:lnTo>
                  <a:pt x="10642" y="157479"/>
                </a:lnTo>
                <a:lnTo>
                  <a:pt x="8432" y="152400"/>
                </a:lnTo>
                <a:lnTo>
                  <a:pt x="6718" y="148589"/>
                </a:lnTo>
                <a:lnTo>
                  <a:pt x="6477" y="147320"/>
                </a:lnTo>
                <a:lnTo>
                  <a:pt x="4953" y="143510"/>
                </a:lnTo>
                <a:lnTo>
                  <a:pt x="3441" y="138429"/>
                </a:lnTo>
                <a:lnTo>
                  <a:pt x="3263" y="137160"/>
                </a:lnTo>
                <a:lnTo>
                  <a:pt x="2044" y="132079"/>
                </a:lnTo>
                <a:lnTo>
                  <a:pt x="1092" y="127000"/>
                </a:lnTo>
                <a:lnTo>
                  <a:pt x="482" y="121920"/>
                </a:lnTo>
                <a:lnTo>
                  <a:pt x="38" y="115570"/>
                </a:lnTo>
                <a:lnTo>
                  <a:pt x="0" y="104139"/>
                </a:lnTo>
                <a:lnTo>
                  <a:pt x="482" y="97789"/>
                </a:lnTo>
                <a:lnTo>
                  <a:pt x="1092" y="93979"/>
                </a:lnTo>
                <a:lnTo>
                  <a:pt x="2044" y="87629"/>
                </a:lnTo>
                <a:lnTo>
                  <a:pt x="3263" y="82550"/>
                </a:lnTo>
                <a:lnTo>
                  <a:pt x="3441" y="82550"/>
                </a:lnTo>
                <a:lnTo>
                  <a:pt x="4953" y="76200"/>
                </a:lnTo>
                <a:lnTo>
                  <a:pt x="6718" y="71120"/>
                </a:lnTo>
                <a:lnTo>
                  <a:pt x="8432" y="67310"/>
                </a:lnTo>
                <a:lnTo>
                  <a:pt x="10642" y="62229"/>
                </a:lnTo>
                <a:lnTo>
                  <a:pt x="13068" y="57150"/>
                </a:lnTo>
                <a:lnTo>
                  <a:pt x="16078" y="52070"/>
                </a:lnTo>
                <a:lnTo>
                  <a:pt x="18973" y="48260"/>
                </a:lnTo>
                <a:lnTo>
                  <a:pt x="21653" y="44450"/>
                </a:lnTo>
                <a:lnTo>
                  <a:pt x="24930" y="39370"/>
                </a:lnTo>
                <a:lnTo>
                  <a:pt x="68262" y="39370"/>
                </a:lnTo>
                <a:lnTo>
                  <a:pt x="64350" y="41910"/>
                </a:lnTo>
                <a:lnTo>
                  <a:pt x="64922" y="41910"/>
                </a:lnTo>
                <a:lnTo>
                  <a:pt x="61150" y="44450"/>
                </a:lnTo>
                <a:lnTo>
                  <a:pt x="61696" y="44450"/>
                </a:lnTo>
                <a:lnTo>
                  <a:pt x="58051" y="46989"/>
                </a:lnTo>
                <a:lnTo>
                  <a:pt x="58585" y="46989"/>
                </a:lnTo>
                <a:lnTo>
                  <a:pt x="55079" y="49529"/>
                </a:lnTo>
                <a:lnTo>
                  <a:pt x="55587" y="49529"/>
                </a:lnTo>
                <a:lnTo>
                  <a:pt x="52235" y="52070"/>
                </a:lnTo>
                <a:lnTo>
                  <a:pt x="52717" y="52070"/>
                </a:lnTo>
                <a:lnTo>
                  <a:pt x="49530" y="54610"/>
                </a:lnTo>
                <a:lnTo>
                  <a:pt x="49987" y="54610"/>
                </a:lnTo>
                <a:lnTo>
                  <a:pt x="47972" y="57150"/>
                </a:lnTo>
                <a:lnTo>
                  <a:pt x="47396" y="57150"/>
                </a:lnTo>
                <a:lnTo>
                  <a:pt x="44538" y="60960"/>
                </a:lnTo>
                <a:lnTo>
                  <a:pt x="44945" y="60960"/>
                </a:lnTo>
                <a:lnTo>
                  <a:pt x="43150" y="63500"/>
                </a:lnTo>
                <a:lnTo>
                  <a:pt x="42646" y="63500"/>
                </a:lnTo>
                <a:lnTo>
                  <a:pt x="40132" y="67310"/>
                </a:lnTo>
                <a:lnTo>
                  <a:pt x="40500" y="67310"/>
                </a:lnTo>
                <a:lnTo>
                  <a:pt x="38176" y="71120"/>
                </a:lnTo>
                <a:lnTo>
                  <a:pt x="38506" y="71120"/>
                </a:lnTo>
                <a:lnTo>
                  <a:pt x="37084" y="73660"/>
                </a:lnTo>
                <a:lnTo>
                  <a:pt x="36677" y="73660"/>
                </a:lnTo>
                <a:lnTo>
                  <a:pt x="35229" y="77470"/>
                </a:lnTo>
                <a:lnTo>
                  <a:pt x="35026" y="77470"/>
                </a:lnTo>
                <a:lnTo>
                  <a:pt x="33731" y="81279"/>
                </a:lnTo>
                <a:lnTo>
                  <a:pt x="33540" y="81279"/>
                </a:lnTo>
                <a:lnTo>
                  <a:pt x="32407" y="85089"/>
                </a:lnTo>
                <a:lnTo>
                  <a:pt x="32232" y="85089"/>
                </a:lnTo>
                <a:lnTo>
                  <a:pt x="31261" y="88900"/>
                </a:lnTo>
                <a:lnTo>
                  <a:pt x="31115" y="88900"/>
                </a:lnTo>
                <a:lnTo>
                  <a:pt x="30305" y="92710"/>
                </a:lnTo>
                <a:lnTo>
                  <a:pt x="30175" y="92710"/>
                </a:lnTo>
                <a:lnTo>
                  <a:pt x="29546" y="96520"/>
                </a:lnTo>
                <a:lnTo>
                  <a:pt x="28829" y="101600"/>
                </a:lnTo>
                <a:lnTo>
                  <a:pt x="28619" y="105410"/>
                </a:lnTo>
                <a:lnTo>
                  <a:pt x="28435" y="109220"/>
                </a:lnTo>
                <a:lnTo>
                  <a:pt x="28524" y="114300"/>
                </a:lnTo>
                <a:lnTo>
                  <a:pt x="28905" y="119379"/>
                </a:lnTo>
                <a:lnTo>
                  <a:pt x="29438" y="123189"/>
                </a:lnTo>
                <a:lnTo>
                  <a:pt x="30175" y="127000"/>
                </a:lnTo>
                <a:lnTo>
                  <a:pt x="30305" y="127000"/>
                </a:lnTo>
                <a:lnTo>
                  <a:pt x="31115" y="130810"/>
                </a:lnTo>
                <a:lnTo>
                  <a:pt x="30937" y="130810"/>
                </a:lnTo>
                <a:lnTo>
                  <a:pt x="32232" y="134620"/>
                </a:lnTo>
                <a:lnTo>
                  <a:pt x="32029" y="134620"/>
                </a:lnTo>
                <a:lnTo>
                  <a:pt x="33540" y="138429"/>
                </a:lnTo>
                <a:lnTo>
                  <a:pt x="33299" y="138429"/>
                </a:lnTo>
                <a:lnTo>
                  <a:pt x="35026" y="142239"/>
                </a:lnTo>
                <a:lnTo>
                  <a:pt x="34747" y="142239"/>
                </a:lnTo>
                <a:lnTo>
                  <a:pt x="36677" y="146050"/>
                </a:lnTo>
                <a:lnTo>
                  <a:pt x="36906" y="146050"/>
                </a:lnTo>
                <a:lnTo>
                  <a:pt x="38506" y="149860"/>
                </a:lnTo>
                <a:lnTo>
                  <a:pt x="38950" y="149860"/>
                </a:lnTo>
                <a:lnTo>
                  <a:pt x="40500" y="152400"/>
                </a:lnTo>
                <a:lnTo>
                  <a:pt x="40132" y="152400"/>
                </a:lnTo>
                <a:lnTo>
                  <a:pt x="42646" y="156210"/>
                </a:lnTo>
                <a:lnTo>
                  <a:pt x="42252" y="156210"/>
                </a:lnTo>
                <a:lnTo>
                  <a:pt x="44945" y="160020"/>
                </a:lnTo>
                <a:lnTo>
                  <a:pt x="45491" y="160020"/>
                </a:lnTo>
                <a:lnTo>
                  <a:pt x="47396" y="162560"/>
                </a:lnTo>
                <a:close/>
              </a:path>
              <a:path w="221614" h="220979">
                <a:moveTo>
                  <a:pt x="174078" y="58420"/>
                </a:moveTo>
                <a:lnTo>
                  <a:pt x="171043" y="54610"/>
                </a:lnTo>
                <a:lnTo>
                  <a:pt x="171500" y="54610"/>
                </a:lnTo>
                <a:lnTo>
                  <a:pt x="168313" y="52070"/>
                </a:lnTo>
                <a:lnTo>
                  <a:pt x="168795" y="52070"/>
                </a:lnTo>
                <a:lnTo>
                  <a:pt x="165455" y="49529"/>
                </a:lnTo>
                <a:lnTo>
                  <a:pt x="165950" y="49529"/>
                </a:lnTo>
                <a:lnTo>
                  <a:pt x="162458" y="46989"/>
                </a:lnTo>
                <a:lnTo>
                  <a:pt x="162991" y="46989"/>
                </a:lnTo>
                <a:lnTo>
                  <a:pt x="159346" y="44450"/>
                </a:lnTo>
                <a:lnTo>
                  <a:pt x="159893" y="44450"/>
                </a:lnTo>
                <a:lnTo>
                  <a:pt x="156121" y="41910"/>
                </a:lnTo>
                <a:lnTo>
                  <a:pt x="156679" y="41910"/>
                </a:lnTo>
                <a:lnTo>
                  <a:pt x="152781" y="39370"/>
                </a:lnTo>
                <a:lnTo>
                  <a:pt x="196113" y="39370"/>
                </a:lnTo>
                <a:lnTo>
                  <a:pt x="198970" y="43179"/>
                </a:lnTo>
                <a:lnTo>
                  <a:pt x="199377" y="44450"/>
                </a:lnTo>
                <a:lnTo>
                  <a:pt x="202069" y="48260"/>
                </a:lnTo>
                <a:lnTo>
                  <a:pt x="205320" y="53339"/>
                </a:lnTo>
                <a:lnTo>
                  <a:pt x="207962" y="57150"/>
                </a:lnTo>
                <a:lnTo>
                  <a:pt x="173647" y="57150"/>
                </a:lnTo>
                <a:lnTo>
                  <a:pt x="174078" y="58420"/>
                </a:lnTo>
                <a:close/>
              </a:path>
              <a:path w="221614" h="220979">
                <a:moveTo>
                  <a:pt x="46964" y="58420"/>
                </a:moveTo>
                <a:lnTo>
                  <a:pt x="47396" y="57150"/>
                </a:lnTo>
                <a:lnTo>
                  <a:pt x="47972" y="57150"/>
                </a:lnTo>
                <a:lnTo>
                  <a:pt x="46964" y="58420"/>
                </a:lnTo>
                <a:close/>
              </a:path>
              <a:path w="221614" h="220979">
                <a:moveTo>
                  <a:pt x="178777" y="64770"/>
                </a:moveTo>
                <a:lnTo>
                  <a:pt x="176098" y="60960"/>
                </a:lnTo>
                <a:lnTo>
                  <a:pt x="176504" y="60960"/>
                </a:lnTo>
                <a:lnTo>
                  <a:pt x="173647" y="57150"/>
                </a:lnTo>
                <a:lnTo>
                  <a:pt x="207962" y="57150"/>
                </a:lnTo>
                <a:lnTo>
                  <a:pt x="210400" y="62229"/>
                </a:lnTo>
                <a:lnTo>
                  <a:pt x="211044" y="63500"/>
                </a:lnTo>
                <a:lnTo>
                  <a:pt x="178396" y="63500"/>
                </a:lnTo>
                <a:lnTo>
                  <a:pt x="178777" y="64770"/>
                </a:lnTo>
                <a:close/>
              </a:path>
              <a:path w="221614" h="220979">
                <a:moveTo>
                  <a:pt x="42252" y="64770"/>
                </a:moveTo>
                <a:lnTo>
                  <a:pt x="42646" y="63500"/>
                </a:lnTo>
                <a:lnTo>
                  <a:pt x="43150" y="63500"/>
                </a:lnTo>
                <a:lnTo>
                  <a:pt x="42252" y="64770"/>
                </a:lnTo>
                <a:close/>
              </a:path>
              <a:path w="221614" h="220979">
                <a:moveTo>
                  <a:pt x="184658" y="74929"/>
                </a:moveTo>
                <a:lnTo>
                  <a:pt x="182537" y="71120"/>
                </a:lnTo>
                <a:lnTo>
                  <a:pt x="182867" y="71120"/>
                </a:lnTo>
                <a:lnTo>
                  <a:pt x="180543" y="67310"/>
                </a:lnTo>
                <a:lnTo>
                  <a:pt x="180898" y="67310"/>
                </a:lnTo>
                <a:lnTo>
                  <a:pt x="178396" y="63500"/>
                </a:lnTo>
                <a:lnTo>
                  <a:pt x="211044" y="63500"/>
                </a:lnTo>
                <a:lnTo>
                  <a:pt x="212331" y="66039"/>
                </a:lnTo>
                <a:lnTo>
                  <a:pt x="214325" y="71120"/>
                </a:lnTo>
                <a:lnTo>
                  <a:pt x="215112" y="73660"/>
                </a:lnTo>
                <a:lnTo>
                  <a:pt x="184365" y="73660"/>
                </a:lnTo>
                <a:lnTo>
                  <a:pt x="184658" y="74929"/>
                </a:lnTo>
                <a:close/>
              </a:path>
              <a:path w="221614" h="220979">
                <a:moveTo>
                  <a:pt x="36372" y="74929"/>
                </a:moveTo>
                <a:lnTo>
                  <a:pt x="36677" y="73660"/>
                </a:lnTo>
                <a:lnTo>
                  <a:pt x="37084" y="73660"/>
                </a:lnTo>
                <a:lnTo>
                  <a:pt x="36372" y="74929"/>
                </a:lnTo>
                <a:close/>
              </a:path>
              <a:path w="221614" h="220979">
                <a:moveTo>
                  <a:pt x="186283" y="78739"/>
                </a:moveTo>
                <a:lnTo>
                  <a:pt x="184365" y="73660"/>
                </a:lnTo>
                <a:lnTo>
                  <a:pt x="215112" y="73660"/>
                </a:lnTo>
                <a:lnTo>
                  <a:pt x="216293" y="77470"/>
                </a:lnTo>
                <a:lnTo>
                  <a:pt x="186016" y="77470"/>
                </a:lnTo>
                <a:lnTo>
                  <a:pt x="186283" y="78739"/>
                </a:lnTo>
                <a:close/>
              </a:path>
              <a:path w="221614" h="220979">
                <a:moveTo>
                  <a:pt x="34747" y="78739"/>
                </a:moveTo>
                <a:lnTo>
                  <a:pt x="35026" y="77470"/>
                </a:lnTo>
                <a:lnTo>
                  <a:pt x="35229" y="77470"/>
                </a:lnTo>
                <a:lnTo>
                  <a:pt x="34747" y="78739"/>
                </a:lnTo>
                <a:close/>
              </a:path>
              <a:path w="221614" h="220979">
                <a:moveTo>
                  <a:pt x="187744" y="82550"/>
                </a:moveTo>
                <a:lnTo>
                  <a:pt x="186016" y="77470"/>
                </a:lnTo>
                <a:lnTo>
                  <a:pt x="216293" y="77470"/>
                </a:lnTo>
                <a:lnTo>
                  <a:pt x="217265" y="81279"/>
                </a:lnTo>
                <a:lnTo>
                  <a:pt x="187502" y="81279"/>
                </a:lnTo>
                <a:lnTo>
                  <a:pt x="187744" y="82550"/>
                </a:lnTo>
                <a:close/>
              </a:path>
              <a:path w="221614" h="220979">
                <a:moveTo>
                  <a:pt x="33299" y="82550"/>
                </a:moveTo>
                <a:lnTo>
                  <a:pt x="33540" y="81279"/>
                </a:lnTo>
                <a:lnTo>
                  <a:pt x="33731" y="81279"/>
                </a:lnTo>
                <a:lnTo>
                  <a:pt x="33299" y="82550"/>
                </a:lnTo>
                <a:close/>
              </a:path>
              <a:path w="221614" h="220979">
                <a:moveTo>
                  <a:pt x="189014" y="86360"/>
                </a:moveTo>
                <a:lnTo>
                  <a:pt x="187502" y="81279"/>
                </a:lnTo>
                <a:lnTo>
                  <a:pt x="217265" y="81279"/>
                </a:lnTo>
                <a:lnTo>
                  <a:pt x="217589" y="82550"/>
                </a:lnTo>
                <a:lnTo>
                  <a:pt x="217766" y="82550"/>
                </a:lnTo>
                <a:lnTo>
                  <a:pt x="218306" y="85089"/>
                </a:lnTo>
                <a:lnTo>
                  <a:pt x="188798" y="85089"/>
                </a:lnTo>
                <a:lnTo>
                  <a:pt x="189014" y="86360"/>
                </a:lnTo>
                <a:close/>
              </a:path>
              <a:path w="221614" h="220979">
                <a:moveTo>
                  <a:pt x="32029" y="86360"/>
                </a:moveTo>
                <a:lnTo>
                  <a:pt x="32232" y="85089"/>
                </a:lnTo>
                <a:lnTo>
                  <a:pt x="32407" y="85089"/>
                </a:lnTo>
                <a:lnTo>
                  <a:pt x="32029" y="86360"/>
                </a:lnTo>
                <a:close/>
              </a:path>
              <a:path w="221614" h="220979">
                <a:moveTo>
                  <a:pt x="190106" y="90170"/>
                </a:moveTo>
                <a:lnTo>
                  <a:pt x="188798" y="85089"/>
                </a:lnTo>
                <a:lnTo>
                  <a:pt x="218306" y="85089"/>
                </a:lnTo>
                <a:lnTo>
                  <a:pt x="218846" y="87629"/>
                </a:lnTo>
                <a:lnTo>
                  <a:pt x="219094" y="88900"/>
                </a:lnTo>
                <a:lnTo>
                  <a:pt x="189928" y="88900"/>
                </a:lnTo>
                <a:lnTo>
                  <a:pt x="190106" y="90170"/>
                </a:lnTo>
                <a:close/>
              </a:path>
              <a:path w="221614" h="220979">
                <a:moveTo>
                  <a:pt x="30937" y="90170"/>
                </a:moveTo>
                <a:lnTo>
                  <a:pt x="31115" y="88900"/>
                </a:lnTo>
                <a:lnTo>
                  <a:pt x="31261" y="88900"/>
                </a:lnTo>
                <a:lnTo>
                  <a:pt x="30937" y="90170"/>
                </a:lnTo>
                <a:close/>
              </a:path>
              <a:path w="221614" h="220979">
                <a:moveTo>
                  <a:pt x="221081" y="106679"/>
                </a:moveTo>
                <a:lnTo>
                  <a:pt x="192506" y="106679"/>
                </a:lnTo>
                <a:lnTo>
                  <a:pt x="192468" y="105410"/>
                </a:lnTo>
                <a:lnTo>
                  <a:pt x="192138" y="101600"/>
                </a:lnTo>
                <a:lnTo>
                  <a:pt x="191592" y="96520"/>
                </a:lnTo>
                <a:lnTo>
                  <a:pt x="190855" y="92710"/>
                </a:lnTo>
                <a:lnTo>
                  <a:pt x="189928" y="88900"/>
                </a:lnTo>
                <a:lnTo>
                  <a:pt x="219094" y="88900"/>
                </a:lnTo>
                <a:lnTo>
                  <a:pt x="219837" y="92710"/>
                </a:lnTo>
                <a:lnTo>
                  <a:pt x="220560" y="97789"/>
                </a:lnTo>
                <a:lnTo>
                  <a:pt x="221005" y="104139"/>
                </a:lnTo>
                <a:lnTo>
                  <a:pt x="221081" y="106679"/>
                </a:lnTo>
                <a:close/>
              </a:path>
              <a:path w="221614" h="220979">
                <a:moveTo>
                  <a:pt x="30035" y="93979"/>
                </a:moveTo>
                <a:lnTo>
                  <a:pt x="30175" y="92710"/>
                </a:lnTo>
                <a:lnTo>
                  <a:pt x="30305" y="92710"/>
                </a:lnTo>
                <a:lnTo>
                  <a:pt x="30035" y="93979"/>
                </a:lnTo>
                <a:close/>
              </a:path>
              <a:path w="221614" h="220979">
                <a:moveTo>
                  <a:pt x="190995" y="93979"/>
                </a:moveTo>
                <a:lnTo>
                  <a:pt x="190728" y="92710"/>
                </a:lnTo>
                <a:lnTo>
                  <a:pt x="190995" y="93979"/>
                </a:lnTo>
                <a:close/>
              </a:path>
              <a:path w="221614" h="220979">
                <a:moveTo>
                  <a:pt x="29337" y="97789"/>
                </a:moveTo>
                <a:lnTo>
                  <a:pt x="29438" y="96520"/>
                </a:lnTo>
                <a:lnTo>
                  <a:pt x="29337" y="97789"/>
                </a:lnTo>
                <a:close/>
              </a:path>
              <a:path w="221614" h="220979">
                <a:moveTo>
                  <a:pt x="191706" y="97789"/>
                </a:moveTo>
                <a:lnTo>
                  <a:pt x="191493" y="96520"/>
                </a:lnTo>
                <a:lnTo>
                  <a:pt x="191706" y="97789"/>
                </a:lnTo>
                <a:close/>
              </a:path>
              <a:path w="221614" h="220979">
                <a:moveTo>
                  <a:pt x="28533" y="106553"/>
                </a:moveTo>
                <a:lnTo>
                  <a:pt x="28562" y="105410"/>
                </a:lnTo>
                <a:lnTo>
                  <a:pt x="28533" y="106553"/>
                </a:lnTo>
                <a:close/>
              </a:path>
              <a:path w="221614" h="220979">
                <a:moveTo>
                  <a:pt x="192496" y="106546"/>
                </a:moveTo>
                <a:lnTo>
                  <a:pt x="192414" y="105410"/>
                </a:lnTo>
                <a:lnTo>
                  <a:pt x="192496" y="106546"/>
                </a:lnTo>
                <a:close/>
              </a:path>
              <a:path w="221614" h="220979">
                <a:moveTo>
                  <a:pt x="221127" y="110489"/>
                </a:moveTo>
                <a:lnTo>
                  <a:pt x="192595" y="110489"/>
                </a:lnTo>
                <a:lnTo>
                  <a:pt x="192595" y="109220"/>
                </a:lnTo>
                <a:lnTo>
                  <a:pt x="192496" y="106546"/>
                </a:lnTo>
                <a:lnTo>
                  <a:pt x="192506" y="106679"/>
                </a:lnTo>
                <a:lnTo>
                  <a:pt x="221081" y="106679"/>
                </a:lnTo>
                <a:lnTo>
                  <a:pt x="221127" y="110489"/>
                </a:lnTo>
                <a:close/>
              </a:path>
              <a:path w="221614" h="220979">
                <a:moveTo>
                  <a:pt x="28530" y="106679"/>
                </a:moveTo>
                <a:close/>
              </a:path>
              <a:path w="221614" h="220979">
                <a:moveTo>
                  <a:pt x="28451" y="109855"/>
                </a:moveTo>
                <a:lnTo>
                  <a:pt x="28435" y="109220"/>
                </a:lnTo>
                <a:lnTo>
                  <a:pt x="28451" y="109855"/>
                </a:lnTo>
                <a:close/>
              </a:path>
              <a:path w="221614" h="220979">
                <a:moveTo>
                  <a:pt x="192579" y="109854"/>
                </a:moveTo>
                <a:lnTo>
                  <a:pt x="192563" y="109220"/>
                </a:lnTo>
                <a:lnTo>
                  <a:pt x="192579" y="109854"/>
                </a:lnTo>
                <a:close/>
              </a:path>
              <a:path w="221614" h="220979">
                <a:moveTo>
                  <a:pt x="28467" y="110489"/>
                </a:moveTo>
                <a:lnTo>
                  <a:pt x="28451" y="109855"/>
                </a:lnTo>
                <a:lnTo>
                  <a:pt x="28467" y="110489"/>
                </a:lnTo>
                <a:close/>
              </a:path>
              <a:path w="221614" h="220979">
                <a:moveTo>
                  <a:pt x="220738" y="119379"/>
                </a:moveTo>
                <a:lnTo>
                  <a:pt x="192138" y="119379"/>
                </a:lnTo>
                <a:lnTo>
                  <a:pt x="192506" y="114300"/>
                </a:lnTo>
                <a:lnTo>
                  <a:pt x="192579" y="109854"/>
                </a:lnTo>
                <a:lnTo>
                  <a:pt x="192595" y="110489"/>
                </a:lnTo>
                <a:lnTo>
                  <a:pt x="221127" y="110489"/>
                </a:lnTo>
                <a:lnTo>
                  <a:pt x="221005" y="115570"/>
                </a:lnTo>
                <a:lnTo>
                  <a:pt x="220738" y="119379"/>
                </a:lnTo>
                <a:close/>
              </a:path>
              <a:path w="221614" h="220979">
                <a:moveTo>
                  <a:pt x="28981" y="119379"/>
                </a:moveTo>
                <a:lnTo>
                  <a:pt x="28829" y="118110"/>
                </a:lnTo>
                <a:lnTo>
                  <a:pt x="28981" y="119379"/>
                </a:lnTo>
                <a:close/>
              </a:path>
              <a:path w="221614" h="220979">
                <a:moveTo>
                  <a:pt x="220379" y="123189"/>
                </a:moveTo>
                <a:lnTo>
                  <a:pt x="191592" y="123189"/>
                </a:lnTo>
                <a:lnTo>
                  <a:pt x="192214" y="118110"/>
                </a:lnTo>
                <a:lnTo>
                  <a:pt x="192138" y="119379"/>
                </a:lnTo>
                <a:lnTo>
                  <a:pt x="220738" y="119379"/>
                </a:lnTo>
                <a:lnTo>
                  <a:pt x="220560" y="121920"/>
                </a:lnTo>
                <a:lnTo>
                  <a:pt x="220379" y="123189"/>
                </a:lnTo>
                <a:close/>
              </a:path>
              <a:path w="221614" h="220979">
                <a:moveTo>
                  <a:pt x="29546" y="123189"/>
                </a:moveTo>
                <a:lnTo>
                  <a:pt x="29337" y="121920"/>
                </a:lnTo>
                <a:lnTo>
                  <a:pt x="29546" y="123189"/>
                </a:lnTo>
                <a:close/>
              </a:path>
              <a:path w="221614" h="220979">
                <a:moveTo>
                  <a:pt x="219837" y="127000"/>
                </a:moveTo>
                <a:lnTo>
                  <a:pt x="190855" y="127000"/>
                </a:lnTo>
                <a:lnTo>
                  <a:pt x="191706" y="121920"/>
                </a:lnTo>
                <a:lnTo>
                  <a:pt x="191592" y="123189"/>
                </a:lnTo>
                <a:lnTo>
                  <a:pt x="220379" y="123189"/>
                </a:lnTo>
                <a:lnTo>
                  <a:pt x="219837" y="127000"/>
                </a:lnTo>
                <a:close/>
              </a:path>
              <a:path w="221614" h="220979">
                <a:moveTo>
                  <a:pt x="30305" y="127000"/>
                </a:moveTo>
                <a:lnTo>
                  <a:pt x="30175" y="127000"/>
                </a:lnTo>
                <a:lnTo>
                  <a:pt x="30035" y="125729"/>
                </a:lnTo>
                <a:lnTo>
                  <a:pt x="30305" y="127000"/>
                </a:lnTo>
                <a:close/>
              </a:path>
              <a:path w="221614" h="220979">
                <a:moveTo>
                  <a:pt x="214998" y="146050"/>
                </a:moveTo>
                <a:lnTo>
                  <a:pt x="184365" y="146050"/>
                </a:lnTo>
                <a:lnTo>
                  <a:pt x="186283" y="142239"/>
                </a:lnTo>
                <a:lnTo>
                  <a:pt x="186016" y="142239"/>
                </a:lnTo>
                <a:lnTo>
                  <a:pt x="187744" y="138429"/>
                </a:lnTo>
                <a:lnTo>
                  <a:pt x="187502" y="138429"/>
                </a:lnTo>
                <a:lnTo>
                  <a:pt x="189014" y="134620"/>
                </a:lnTo>
                <a:lnTo>
                  <a:pt x="188798" y="134620"/>
                </a:lnTo>
                <a:lnTo>
                  <a:pt x="190106" y="130810"/>
                </a:lnTo>
                <a:lnTo>
                  <a:pt x="189928" y="130810"/>
                </a:lnTo>
                <a:lnTo>
                  <a:pt x="190995" y="125729"/>
                </a:lnTo>
                <a:lnTo>
                  <a:pt x="190855" y="127000"/>
                </a:lnTo>
                <a:lnTo>
                  <a:pt x="219837" y="127000"/>
                </a:lnTo>
                <a:lnTo>
                  <a:pt x="218846" y="132079"/>
                </a:lnTo>
                <a:lnTo>
                  <a:pt x="217766" y="137160"/>
                </a:lnTo>
                <a:lnTo>
                  <a:pt x="217589" y="138429"/>
                </a:lnTo>
                <a:lnTo>
                  <a:pt x="214998" y="146050"/>
                </a:lnTo>
                <a:close/>
              </a:path>
              <a:path w="221614" h="220979">
                <a:moveTo>
                  <a:pt x="36906" y="146050"/>
                </a:moveTo>
                <a:lnTo>
                  <a:pt x="36677" y="146050"/>
                </a:lnTo>
                <a:lnTo>
                  <a:pt x="36372" y="144779"/>
                </a:lnTo>
                <a:lnTo>
                  <a:pt x="36906" y="146050"/>
                </a:lnTo>
                <a:close/>
              </a:path>
              <a:path w="221614" h="220979">
                <a:moveTo>
                  <a:pt x="213826" y="149860"/>
                </a:moveTo>
                <a:lnTo>
                  <a:pt x="182537" y="149860"/>
                </a:lnTo>
                <a:lnTo>
                  <a:pt x="184658" y="144779"/>
                </a:lnTo>
                <a:lnTo>
                  <a:pt x="184365" y="146050"/>
                </a:lnTo>
                <a:lnTo>
                  <a:pt x="214998" y="146050"/>
                </a:lnTo>
                <a:lnTo>
                  <a:pt x="214566" y="147320"/>
                </a:lnTo>
                <a:lnTo>
                  <a:pt x="214325" y="148589"/>
                </a:lnTo>
                <a:lnTo>
                  <a:pt x="213826" y="149860"/>
                </a:lnTo>
                <a:close/>
              </a:path>
              <a:path w="221614" h="220979">
                <a:moveTo>
                  <a:pt x="38950" y="149860"/>
                </a:moveTo>
                <a:lnTo>
                  <a:pt x="38506" y="149860"/>
                </a:lnTo>
                <a:lnTo>
                  <a:pt x="38176" y="148589"/>
                </a:lnTo>
                <a:lnTo>
                  <a:pt x="38950" y="149860"/>
                </a:lnTo>
                <a:close/>
              </a:path>
              <a:path w="221614" h="220979">
                <a:moveTo>
                  <a:pt x="209181" y="160020"/>
                </a:moveTo>
                <a:lnTo>
                  <a:pt x="176098" y="160020"/>
                </a:lnTo>
                <a:lnTo>
                  <a:pt x="178777" y="156210"/>
                </a:lnTo>
                <a:lnTo>
                  <a:pt x="178396" y="156210"/>
                </a:lnTo>
                <a:lnTo>
                  <a:pt x="180898" y="152400"/>
                </a:lnTo>
                <a:lnTo>
                  <a:pt x="180543" y="152400"/>
                </a:lnTo>
                <a:lnTo>
                  <a:pt x="182867" y="148589"/>
                </a:lnTo>
                <a:lnTo>
                  <a:pt x="182537" y="149860"/>
                </a:lnTo>
                <a:lnTo>
                  <a:pt x="213826" y="149860"/>
                </a:lnTo>
                <a:lnTo>
                  <a:pt x="212331" y="153670"/>
                </a:lnTo>
                <a:lnTo>
                  <a:pt x="210400" y="157479"/>
                </a:lnTo>
                <a:lnTo>
                  <a:pt x="209181" y="160020"/>
                </a:lnTo>
                <a:close/>
              </a:path>
              <a:path w="221614" h="220979">
                <a:moveTo>
                  <a:pt x="45491" y="160020"/>
                </a:moveTo>
                <a:lnTo>
                  <a:pt x="44945" y="160020"/>
                </a:lnTo>
                <a:lnTo>
                  <a:pt x="44538" y="158750"/>
                </a:lnTo>
                <a:lnTo>
                  <a:pt x="45491" y="160020"/>
                </a:lnTo>
                <a:close/>
              </a:path>
              <a:path w="221614" h="220979">
                <a:moveTo>
                  <a:pt x="207962" y="162560"/>
                </a:moveTo>
                <a:lnTo>
                  <a:pt x="173647" y="162560"/>
                </a:lnTo>
                <a:lnTo>
                  <a:pt x="176504" y="158750"/>
                </a:lnTo>
                <a:lnTo>
                  <a:pt x="176098" y="160020"/>
                </a:lnTo>
                <a:lnTo>
                  <a:pt x="209181" y="160020"/>
                </a:lnTo>
                <a:lnTo>
                  <a:pt x="207962" y="162560"/>
                </a:lnTo>
                <a:close/>
              </a:path>
              <a:path w="221614" h="220979">
                <a:moveTo>
                  <a:pt x="86448" y="187960"/>
                </a:moveTo>
                <a:lnTo>
                  <a:pt x="32042" y="187960"/>
                </a:lnTo>
                <a:lnTo>
                  <a:pt x="28854" y="184150"/>
                </a:lnTo>
                <a:lnTo>
                  <a:pt x="25361" y="180339"/>
                </a:lnTo>
                <a:lnTo>
                  <a:pt x="21653" y="176529"/>
                </a:lnTo>
                <a:lnTo>
                  <a:pt x="18973" y="172720"/>
                </a:lnTo>
                <a:lnTo>
                  <a:pt x="16078" y="167639"/>
                </a:lnTo>
                <a:lnTo>
                  <a:pt x="13398" y="162560"/>
                </a:lnTo>
                <a:lnTo>
                  <a:pt x="46964" y="162560"/>
                </a:lnTo>
                <a:lnTo>
                  <a:pt x="49987" y="165100"/>
                </a:lnTo>
                <a:lnTo>
                  <a:pt x="49530" y="165100"/>
                </a:lnTo>
                <a:lnTo>
                  <a:pt x="52717" y="168910"/>
                </a:lnTo>
                <a:lnTo>
                  <a:pt x="53352" y="168910"/>
                </a:lnTo>
                <a:lnTo>
                  <a:pt x="55587" y="171450"/>
                </a:lnTo>
                <a:lnTo>
                  <a:pt x="56248" y="171450"/>
                </a:lnTo>
                <a:lnTo>
                  <a:pt x="58585" y="173989"/>
                </a:lnTo>
                <a:lnTo>
                  <a:pt x="59266" y="173989"/>
                </a:lnTo>
                <a:lnTo>
                  <a:pt x="61696" y="176529"/>
                </a:lnTo>
                <a:lnTo>
                  <a:pt x="63036" y="176529"/>
                </a:lnTo>
                <a:lnTo>
                  <a:pt x="64922" y="177800"/>
                </a:lnTo>
                <a:lnTo>
                  <a:pt x="64350" y="177800"/>
                </a:lnTo>
                <a:lnTo>
                  <a:pt x="68262" y="180339"/>
                </a:lnTo>
                <a:lnTo>
                  <a:pt x="67678" y="180339"/>
                </a:lnTo>
                <a:lnTo>
                  <a:pt x="71704" y="182879"/>
                </a:lnTo>
                <a:lnTo>
                  <a:pt x="73177" y="182879"/>
                </a:lnTo>
                <a:lnTo>
                  <a:pt x="75260" y="184150"/>
                </a:lnTo>
                <a:lnTo>
                  <a:pt x="74625" y="184150"/>
                </a:lnTo>
                <a:lnTo>
                  <a:pt x="78892" y="185420"/>
                </a:lnTo>
                <a:lnTo>
                  <a:pt x="78257" y="185420"/>
                </a:lnTo>
                <a:lnTo>
                  <a:pt x="82626" y="186689"/>
                </a:lnTo>
                <a:lnTo>
                  <a:pt x="81965" y="186689"/>
                </a:lnTo>
                <a:lnTo>
                  <a:pt x="86448" y="187960"/>
                </a:lnTo>
                <a:close/>
              </a:path>
              <a:path w="221614" h="220979">
                <a:moveTo>
                  <a:pt x="204508" y="168910"/>
                </a:moveTo>
                <a:lnTo>
                  <a:pt x="168313" y="168910"/>
                </a:lnTo>
                <a:lnTo>
                  <a:pt x="171500" y="165100"/>
                </a:lnTo>
                <a:lnTo>
                  <a:pt x="171043" y="165100"/>
                </a:lnTo>
                <a:lnTo>
                  <a:pt x="174078" y="162560"/>
                </a:lnTo>
                <a:lnTo>
                  <a:pt x="207632" y="162560"/>
                </a:lnTo>
                <a:lnTo>
                  <a:pt x="205320" y="167639"/>
                </a:lnTo>
                <a:lnTo>
                  <a:pt x="204508" y="168910"/>
                </a:lnTo>
                <a:close/>
              </a:path>
              <a:path w="221614" h="220979">
                <a:moveTo>
                  <a:pt x="53352" y="168910"/>
                </a:moveTo>
                <a:lnTo>
                  <a:pt x="52717" y="168910"/>
                </a:lnTo>
                <a:lnTo>
                  <a:pt x="52235" y="167639"/>
                </a:lnTo>
                <a:lnTo>
                  <a:pt x="53352" y="168910"/>
                </a:lnTo>
                <a:close/>
              </a:path>
              <a:path w="221614" h="220979">
                <a:moveTo>
                  <a:pt x="202882" y="171450"/>
                </a:moveTo>
                <a:lnTo>
                  <a:pt x="165455" y="171450"/>
                </a:lnTo>
                <a:lnTo>
                  <a:pt x="168795" y="167639"/>
                </a:lnTo>
                <a:lnTo>
                  <a:pt x="168313" y="168910"/>
                </a:lnTo>
                <a:lnTo>
                  <a:pt x="204508" y="168910"/>
                </a:lnTo>
                <a:lnTo>
                  <a:pt x="202882" y="171450"/>
                </a:lnTo>
                <a:close/>
              </a:path>
              <a:path w="221614" h="220979">
                <a:moveTo>
                  <a:pt x="56248" y="171450"/>
                </a:moveTo>
                <a:lnTo>
                  <a:pt x="55587" y="171450"/>
                </a:lnTo>
                <a:lnTo>
                  <a:pt x="55079" y="170179"/>
                </a:lnTo>
                <a:lnTo>
                  <a:pt x="56248" y="171450"/>
                </a:lnTo>
                <a:close/>
              </a:path>
              <a:path w="221614" h="220979">
                <a:moveTo>
                  <a:pt x="201172" y="173989"/>
                </a:moveTo>
                <a:lnTo>
                  <a:pt x="162458" y="173989"/>
                </a:lnTo>
                <a:lnTo>
                  <a:pt x="165950" y="170179"/>
                </a:lnTo>
                <a:lnTo>
                  <a:pt x="165455" y="171450"/>
                </a:lnTo>
                <a:lnTo>
                  <a:pt x="202882" y="171450"/>
                </a:lnTo>
                <a:lnTo>
                  <a:pt x="202069" y="172720"/>
                </a:lnTo>
                <a:lnTo>
                  <a:pt x="201172" y="173989"/>
                </a:lnTo>
                <a:close/>
              </a:path>
              <a:path w="221614" h="220979">
                <a:moveTo>
                  <a:pt x="59266" y="173989"/>
                </a:moveTo>
                <a:lnTo>
                  <a:pt x="58585" y="173989"/>
                </a:lnTo>
                <a:lnTo>
                  <a:pt x="58051" y="172720"/>
                </a:lnTo>
                <a:lnTo>
                  <a:pt x="59266" y="173989"/>
                </a:lnTo>
                <a:close/>
              </a:path>
              <a:path w="221614" h="220979">
                <a:moveTo>
                  <a:pt x="199377" y="176529"/>
                </a:moveTo>
                <a:lnTo>
                  <a:pt x="159346" y="176529"/>
                </a:lnTo>
                <a:lnTo>
                  <a:pt x="162991" y="172720"/>
                </a:lnTo>
                <a:lnTo>
                  <a:pt x="162458" y="173989"/>
                </a:lnTo>
                <a:lnTo>
                  <a:pt x="201172" y="173989"/>
                </a:lnTo>
                <a:lnTo>
                  <a:pt x="199377" y="176529"/>
                </a:lnTo>
                <a:close/>
              </a:path>
              <a:path w="221614" h="220979">
                <a:moveTo>
                  <a:pt x="63036" y="176529"/>
                </a:moveTo>
                <a:lnTo>
                  <a:pt x="61696" y="176529"/>
                </a:lnTo>
                <a:lnTo>
                  <a:pt x="61150" y="175260"/>
                </a:lnTo>
                <a:lnTo>
                  <a:pt x="63036" y="176529"/>
                </a:lnTo>
                <a:close/>
              </a:path>
              <a:path w="221614" h="220979">
                <a:moveTo>
                  <a:pt x="193353" y="182879"/>
                </a:moveTo>
                <a:lnTo>
                  <a:pt x="149326" y="182879"/>
                </a:lnTo>
                <a:lnTo>
                  <a:pt x="153365" y="180339"/>
                </a:lnTo>
                <a:lnTo>
                  <a:pt x="152781" y="180339"/>
                </a:lnTo>
                <a:lnTo>
                  <a:pt x="156679" y="177800"/>
                </a:lnTo>
                <a:lnTo>
                  <a:pt x="156121" y="177800"/>
                </a:lnTo>
                <a:lnTo>
                  <a:pt x="159893" y="175260"/>
                </a:lnTo>
                <a:lnTo>
                  <a:pt x="159346" y="176529"/>
                </a:lnTo>
                <a:lnTo>
                  <a:pt x="198970" y="176529"/>
                </a:lnTo>
                <a:lnTo>
                  <a:pt x="195681" y="180339"/>
                </a:lnTo>
                <a:lnTo>
                  <a:pt x="193353" y="182879"/>
                </a:lnTo>
                <a:close/>
              </a:path>
              <a:path w="221614" h="220979">
                <a:moveTo>
                  <a:pt x="73177" y="182879"/>
                </a:moveTo>
                <a:lnTo>
                  <a:pt x="71704" y="182879"/>
                </a:lnTo>
                <a:lnTo>
                  <a:pt x="71094" y="181610"/>
                </a:lnTo>
                <a:lnTo>
                  <a:pt x="73177" y="182879"/>
                </a:lnTo>
                <a:close/>
              </a:path>
              <a:path w="221614" h="220979">
                <a:moveTo>
                  <a:pt x="189001" y="187960"/>
                </a:moveTo>
                <a:lnTo>
                  <a:pt x="134594" y="187960"/>
                </a:lnTo>
                <a:lnTo>
                  <a:pt x="139077" y="186689"/>
                </a:lnTo>
                <a:lnTo>
                  <a:pt x="138417" y="186689"/>
                </a:lnTo>
                <a:lnTo>
                  <a:pt x="142786" y="185420"/>
                </a:lnTo>
                <a:lnTo>
                  <a:pt x="142138" y="185420"/>
                </a:lnTo>
                <a:lnTo>
                  <a:pt x="146405" y="184150"/>
                </a:lnTo>
                <a:lnTo>
                  <a:pt x="145783" y="184150"/>
                </a:lnTo>
                <a:lnTo>
                  <a:pt x="149936" y="181610"/>
                </a:lnTo>
                <a:lnTo>
                  <a:pt x="149326" y="182879"/>
                </a:lnTo>
                <a:lnTo>
                  <a:pt x="193353" y="182879"/>
                </a:lnTo>
                <a:lnTo>
                  <a:pt x="192189" y="184150"/>
                </a:lnTo>
                <a:lnTo>
                  <a:pt x="189001" y="187960"/>
                </a:lnTo>
                <a:close/>
              </a:path>
              <a:path w="221614" h="220979">
                <a:moveTo>
                  <a:pt x="163576" y="207010"/>
                </a:moveTo>
                <a:lnTo>
                  <a:pt x="57467" y="207010"/>
                </a:lnTo>
                <a:lnTo>
                  <a:pt x="53428" y="204470"/>
                </a:lnTo>
                <a:lnTo>
                  <a:pt x="52844" y="204470"/>
                </a:lnTo>
                <a:lnTo>
                  <a:pt x="48933" y="201929"/>
                </a:lnTo>
                <a:lnTo>
                  <a:pt x="44030" y="198120"/>
                </a:lnTo>
                <a:lnTo>
                  <a:pt x="39865" y="195579"/>
                </a:lnTo>
                <a:lnTo>
                  <a:pt x="35864" y="191770"/>
                </a:lnTo>
                <a:lnTo>
                  <a:pt x="32524" y="187960"/>
                </a:lnTo>
                <a:lnTo>
                  <a:pt x="85763" y="187960"/>
                </a:lnTo>
                <a:lnTo>
                  <a:pt x="90335" y="189229"/>
                </a:lnTo>
                <a:lnTo>
                  <a:pt x="89649" y="189229"/>
                </a:lnTo>
                <a:lnTo>
                  <a:pt x="94310" y="190500"/>
                </a:lnTo>
                <a:lnTo>
                  <a:pt x="93611" y="190500"/>
                </a:lnTo>
                <a:lnTo>
                  <a:pt x="98361" y="191770"/>
                </a:lnTo>
                <a:lnTo>
                  <a:pt x="184670" y="191770"/>
                </a:lnTo>
                <a:lnTo>
                  <a:pt x="180644" y="195579"/>
                </a:lnTo>
                <a:lnTo>
                  <a:pt x="176999" y="198120"/>
                </a:lnTo>
                <a:lnTo>
                  <a:pt x="176453" y="199389"/>
                </a:lnTo>
                <a:lnTo>
                  <a:pt x="172110" y="201929"/>
                </a:lnTo>
                <a:lnTo>
                  <a:pt x="168198" y="204470"/>
                </a:lnTo>
                <a:lnTo>
                  <a:pt x="163576" y="207010"/>
                </a:lnTo>
                <a:close/>
              </a:path>
              <a:path w="221614" h="220979">
                <a:moveTo>
                  <a:pt x="184670" y="191770"/>
                </a:moveTo>
                <a:lnTo>
                  <a:pt x="122682" y="191770"/>
                </a:lnTo>
                <a:lnTo>
                  <a:pt x="127431" y="190500"/>
                </a:lnTo>
                <a:lnTo>
                  <a:pt x="126720" y="190500"/>
                </a:lnTo>
                <a:lnTo>
                  <a:pt x="131394" y="189229"/>
                </a:lnTo>
                <a:lnTo>
                  <a:pt x="130695" y="189229"/>
                </a:lnTo>
                <a:lnTo>
                  <a:pt x="135267" y="187960"/>
                </a:lnTo>
                <a:lnTo>
                  <a:pt x="188518" y="187960"/>
                </a:lnTo>
                <a:lnTo>
                  <a:pt x="184670" y="191770"/>
                </a:lnTo>
                <a:close/>
              </a:path>
              <a:path w="221614" h="220979">
                <a:moveTo>
                  <a:pt x="102463" y="191770"/>
                </a:moveTo>
                <a:lnTo>
                  <a:pt x="98361" y="191770"/>
                </a:lnTo>
                <a:lnTo>
                  <a:pt x="97650" y="190500"/>
                </a:lnTo>
                <a:lnTo>
                  <a:pt x="102463" y="191770"/>
                </a:lnTo>
                <a:close/>
              </a:path>
              <a:path w="221614" h="220979">
                <a:moveTo>
                  <a:pt x="122682" y="191770"/>
                </a:moveTo>
                <a:lnTo>
                  <a:pt x="118567" y="191770"/>
                </a:lnTo>
                <a:lnTo>
                  <a:pt x="123393" y="190500"/>
                </a:lnTo>
                <a:lnTo>
                  <a:pt x="122682" y="191770"/>
                </a:lnTo>
                <a:close/>
              </a:path>
              <a:path w="221614" h="220979">
                <a:moveTo>
                  <a:pt x="138506" y="217170"/>
                </a:moveTo>
                <a:lnTo>
                  <a:pt x="82537" y="217170"/>
                </a:lnTo>
                <a:lnTo>
                  <a:pt x="77965" y="215900"/>
                </a:lnTo>
                <a:lnTo>
                  <a:pt x="77279" y="215900"/>
                </a:lnTo>
                <a:lnTo>
                  <a:pt x="72809" y="214629"/>
                </a:lnTo>
                <a:lnTo>
                  <a:pt x="72148" y="213360"/>
                </a:lnTo>
                <a:lnTo>
                  <a:pt x="67767" y="212089"/>
                </a:lnTo>
                <a:lnTo>
                  <a:pt x="62230" y="209550"/>
                </a:lnTo>
                <a:lnTo>
                  <a:pt x="58077" y="207010"/>
                </a:lnTo>
                <a:lnTo>
                  <a:pt x="162966" y="207010"/>
                </a:lnTo>
                <a:lnTo>
                  <a:pt x="158813" y="209550"/>
                </a:lnTo>
                <a:lnTo>
                  <a:pt x="153263" y="212089"/>
                </a:lnTo>
                <a:lnTo>
                  <a:pt x="148894" y="213360"/>
                </a:lnTo>
                <a:lnTo>
                  <a:pt x="148234" y="214629"/>
                </a:lnTo>
                <a:lnTo>
                  <a:pt x="143078" y="215900"/>
                </a:lnTo>
                <a:lnTo>
                  <a:pt x="138506" y="217170"/>
                </a:lnTo>
                <a:close/>
              </a:path>
              <a:path w="221614" h="220979">
                <a:moveTo>
                  <a:pt x="127711" y="219710"/>
                </a:moveTo>
                <a:lnTo>
                  <a:pt x="93332" y="219710"/>
                </a:lnTo>
                <a:lnTo>
                  <a:pt x="87884" y="218439"/>
                </a:lnTo>
                <a:lnTo>
                  <a:pt x="83223" y="217170"/>
                </a:lnTo>
                <a:lnTo>
                  <a:pt x="137820" y="217170"/>
                </a:lnTo>
                <a:lnTo>
                  <a:pt x="133146" y="218439"/>
                </a:lnTo>
                <a:lnTo>
                  <a:pt x="127711" y="219710"/>
                </a:lnTo>
                <a:close/>
              </a:path>
              <a:path w="221614" h="220979">
                <a:moveTo>
                  <a:pt x="116560" y="220979"/>
                </a:moveTo>
                <a:lnTo>
                  <a:pt x="104482" y="220979"/>
                </a:lnTo>
                <a:lnTo>
                  <a:pt x="99580" y="219710"/>
                </a:lnTo>
                <a:lnTo>
                  <a:pt x="121450" y="219710"/>
                </a:lnTo>
                <a:lnTo>
                  <a:pt x="116560" y="220979"/>
                </a:lnTo>
                <a:close/>
              </a:path>
            </a:pathLst>
          </a:custGeom>
          <a:solidFill>
            <a:srgbClr val="056255"/>
          </a:solidFill>
        </p:spPr>
        <p:txBody>
          <a:bodyPr wrap="square" lIns="0" tIns="0" rIns="0" bIns="0" rtlCol="0"/>
          <a:lstStyle/>
          <a:p>
            <a:endParaRPr>
              <a:latin typeface="楷体" panose="02010609060101010101" charset="-122"/>
              <a:ea typeface="楷体" panose="02010609060101010101" charset="-122"/>
            </a:endParaRPr>
          </a:p>
        </p:txBody>
      </p:sp>
      <p:sp>
        <p:nvSpPr>
          <p:cNvPr id="27" name="object 27"/>
          <p:cNvSpPr/>
          <p:nvPr/>
        </p:nvSpPr>
        <p:spPr>
          <a:xfrm>
            <a:off x="6379502" y="1994268"/>
            <a:ext cx="1135202" cy="387172"/>
          </a:xfrm>
          <a:prstGeom prst="rect">
            <a:avLst/>
          </a:prstGeom>
          <a:blipFill>
            <a:blip r:embed="rId12"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28" name="object 28"/>
          <p:cNvSpPr txBox="1"/>
          <p:nvPr/>
        </p:nvSpPr>
        <p:spPr>
          <a:xfrm>
            <a:off x="6383769" y="2022665"/>
            <a:ext cx="2002155" cy="1368425"/>
          </a:xfrm>
          <a:prstGeom prst="rect">
            <a:avLst/>
          </a:prstGeom>
        </p:spPr>
        <p:txBody>
          <a:bodyPr vert="horz" wrap="square" lIns="0" tIns="0" rIns="0" bIns="0" rtlCol="0">
            <a:spAutoFit/>
          </a:bodyPr>
          <a:lstStyle/>
          <a:p>
            <a:pPr marL="12700" algn="just">
              <a:lnSpc>
                <a:spcPct val="100000"/>
              </a:lnSpc>
            </a:pPr>
            <a:r>
              <a:rPr sz="2000" dirty="0">
                <a:solidFill>
                  <a:srgbClr val="C00000"/>
                </a:solidFill>
                <a:latin typeface="楷体" panose="02010609060101010101" charset="-122"/>
                <a:ea typeface="楷体" panose="02010609060101010101" charset="-122"/>
                <a:cs typeface="楷体" panose="02010609060101010101" charset="-122"/>
              </a:rPr>
              <a:t>第6步</a:t>
            </a:r>
            <a:endParaRPr sz="2000">
              <a:latin typeface="楷体" panose="02010609060101010101" charset="-122"/>
              <a:ea typeface="楷体" panose="02010609060101010101" charset="-122"/>
              <a:cs typeface="楷体" panose="02010609060101010101" charset="-122"/>
            </a:endParaRPr>
          </a:p>
          <a:p>
            <a:pPr marL="32385" marR="5080" algn="just">
              <a:lnSpc>
                <a:spcPct val="100000"/>
              </a:lnSpc>
              <a:spcBef>
                <a:spcPts val="1630"/>
              </a:spcBef>
            </a:pPr>
            <a:r>
              <a:rPr sz="1400" dirty="0">
                <a:latin typeface="楷体" panose="02010609060101010101" charset="-122"/>
                <a:ea typeface="楷体" panose="02010609060101010101" charset="-122"/>
                <a:cs typeface="楷体" panose="02010609060101010101" charset="-122"/>
              </a:rPr>
              <a:t>收到复试小组邀请，进入  网络远程面试区，按照主  考官要求进行复试环境检  查等工作。</a:t>
            </a:r>
            <a:endParaRPr sz="1400">
              <a:latin typeface="楷体" panose="02010609060101010101" charset="-122"/>
              <a:ea typeface="楷体" panose="02010609060101010101" charset="-122"/>
              <a:cs typeface="楷体" panose="02010609060101010101" charset="-122"/>
            </a:endParaRPr>
          </a:p>
        </p:txBody>
      </p:sp>
      <p:sp>
        <p:nvSpPr>
          <p:cNvPr id="29" name="object 29"/>
          <p:cNvSpPr/>
          <p:nvPr/>
        </p:nvSpPr>
        <p:spPr>
          <a:xfrm>
            <a:off x="6220269" y="2029739"/>
            <a:ext cx="0" cy="1854200"/>
          </a:xfrm>
          <a:custGeom>
            <a:avLst/>
            <a:gdLst/>
            <a:ahLst/>
            <a:cxnLst/>
            <a:rect l="l" t="t" r="r" b="b"/>
            <a:pathLst>
              <a:path h="1854200">
                <a:moveTo>
                  <a:pt x="0" y="0"/>
                </a:moveTo>
                <a:lnTo>
                  <a:pt x="0" y="1853603"/>
                </a:lnTo>
              </a:path>
            </a:pathLst>
          </a:custGeom>
          <a:ln w="9525">
            <a:solidFill>
              <a:srgbClr val="A6A6A6"/>
            </a:solidFill>
          </a:ln>
        </p:spPr>
        <p:txBody>
          <a:bodyPr wrap="square" lIns="0" tIns="0" rIns="0" bIns="0" rtlCol="0"/>
          <a:lstStyle/>
          <a:p/>
        </p:txBody>
      </p:sp>
      <p:sp>
        <p:nvSpPr>
          <p:cNvPr id="30" name="object 30"/>
          <p:cNvSpPr/>
          <p:nvPr/>
        </p:nvSpPr>
        <p:spPr>
          <a:xfrm>
            <a:off x="6112764" y="3795585"/>
            <a:ext cx="192405" cy="193040"/>
          </a:xfrm>
          <a:custGeom>
            <a:avLst/>
            <a:gdLst/>
            <a:ahLst/>
            <a:cxnLst/>
            <a:rect l="l" t="t" r="r" b="b"/>
            <a:pathLst>
              <a:path w="192404" h="193039">
                <a:moveTo>
                  <a:pt x="96012" y="192722"/>
                </a:moveTo>
                <a:lnTo>
                  <a:pt x="58504" y="185150"/>
                </a:lnTo>
                <a:lnTo>
                  <a:pt x="27922" y="164542"/>
                </a:lnTo>
                <a:lnTo>
                  <a:pt x="7374" y="134016"/>
                </a:lnTo>
                <a:lnTo>
                  <a:pt x="0" y="96710"/>
                </a:lnTo>
                <a:lnTo>
                  <a:pt x="7374" y="59000"/>
                </a:lnTo>
                <a:lnTo>
                  <a:pt x="27922" y="28267"/>
                </a:lnTo>
                <a:lnTo>
                  <a:pt x="58539" y="7572"/>
                </a:lnTo>
                <a:lnTo>
                  <a:pt x="96012" y="0"/>
                </a:lnTo>
                <a:lnTo>
                  <a:pt x="133531" y="7577"/>
                </a:lnTo>
                <a:lnTo>
                  <a:pt x="164155" y="28224"/>
                </a:lnTo>
                <a:lnTo>
                  <a:pt x="184807" y="58855"/>
                </a:lnTo>
                <a:lnTo>
                  <a:pt x="192379" y="96367"/>
                </a:lnTo>
                <a:lnTo>
                  <a:pt x="184807" y="133872"/>
                </a:lnTo>
                <a:lnTo>
                  <a:pt x="164155" y="164499"/>
                </a:lnTo>
                <a:lnTo>
                  <a:pt x="133497" y="185155"/>
                </a:lnTo>
                <a:lnTo>
                  <a:pt x="96012" y="192722"/>
                </a:lnTo>
                <a:close/>
              </a:path>
            </a:pathLst>
          </a:custGeom>
          <a:solidFill>
            <a:srgbClr val="F1F1F1"/>
          </a:solidFill>
        </p:spPr>
        <p:txBody>
          <a:bodyPr wrap="square" lIns="0" tIns="0" rIns="0" bIns="0" rtlCol="0"/>
          <a:lstStyle/>
          <a:p>
            <a:endParaRPr>
              <a:latin typeface="楷体" panose="02010609060101010101" charset="-122"/>
              <a:ea typeface="楷体" panose="02010609060101010101" charset="-122"/>
            </a:endParaRPr>
          </a:p>
        </p:txBody>
      </p:sp>
      <p:sp>
        <p:nvSpPr>
          <p:cNvPr id="31" name="object 31"/>
          <p:cNvSpPr/>
          <p:nvPr/>
        </p:nvSpPr>
        <p:spPr>
          <a:xfrm>
            <a:off x="6098260" y="3781297"/>
            <a:ext cx="221615" cy="220979"/>
          </a:xfrm>
          <a:custGeom>
            <a:avLst/>
            <a:gdLst/>
            <a:ahLst/>
            <a:cxnLst/>
            <a:rect l="l" t="t" r="r" b="b"/>
            <a:pathLst>
              <a:path w="221614" h="220979">
                <a:moveTo>
                  <a:pt x="127698" y="1270"/>
                </a:moveTo>
                <a:lnTo>
                  <a:pt x="93332" y="1270"/>
                </a:lnTo>
                <a:lnTo>
                  <a:pt x="98869" y="0"/>
                </a:lnTo>
                <a:lnTo>
                  <a:pt x="122174" y="0"/>
                </a:lnTo>
                <a:lnTo>
                  <a:pt x="127698" y="1270"/>
                </a:lnTo>
                <a:close/>
              </a:path>
              <a:path w="221614" h="220979">
                <a:moveTo>
                  <a:pt x="137807" y="2539"/>
                </a:moveTo>
                <a:lnTo>
                  <a:pt x="83223" y="2539"/>
                </a:lnTo>
                <a:lnTo>
                  <a:pt x="87884" y="1270"/>
                </a:lnTo>
                <a:lnTo>
                  <a:pt x="133146" y="1270"/>
                </a:lnTo>
                <a:lnTo>
                  <a:pt x="137807" y="2539"/>
                </a:lnTo>
                <a:close/>
              </a:path>
              <a:path w="221614" h="220979">
                <a:moveTo>
                  <a:pt x="148234" y="6350"/>
                </a:moveTo>
                <a:lnTo>
                  <a:pt x="72809" y="6350"/>
                </a:lnTo>
                <a:lnTo>
                  <a:pt x="77952" y="3810"/>
                </a:lnTo>
                <a:lnTo>
                  <a:pt x="82537" y="2539"/>
                </a:lnTo>
                <a:lnTo>
                  <a:pt x="138506" y="2539"/>
                </a:lnTo>
                <a:lnTo>
                  <a:pt x="143078" y="3810"/>
                </a:lnTo>
                <a:lnTo>
                  <a:pt x="148234" y="6350"/>
                </a:lnTo>
                <a:close/>
              </a:path>
              <a:path w="221614" h="220979">
                <a:moveTo>
                  <a:pt x="162966" y="12700"/>
                </a:moveTo>
                <a:lnTo>
                  <a:pt x="58077" y="12700"/>
                </a:lnTo>
                <a:lnTo>
                  <a:pt x="62852" y="10160"/>
                </a:lnTo>
                <a:lnTo>
                  <a:pt x="67119" y="7620"/>
                </a:lnTo>
                <a:lnTo>
                  <a:pt x="72148" y="6350"/>
                </a:lnTo>
                <a:lnTo>
                  <a:pt x="148894" y="6350"/>
                </a:lnTo>
                <a:lnTo>
                  <a:pt x="153911" y="7620"/>
                </a:lnTo>
                <a:lnTo>
                  <a:pt x="158178" y="10160"/>
                </a:lnTo>
                <a:lnTo>
                  <a:pt x="162966" y="12700"/>
                </a:lnTo>
                <a:close/>
              </a:path>
              <a:path w="221614" h="220979">
                <a:moveTo>
                  <a:pt x="176453" y="21589"/>
                </a:moveTo>
                <a:lnTo>
                  <a:pt x="44576" y="21589"/>
                </a:lnTo>
                <a:lnTo>
                  <a:pt x="48361" y="19050"/>
                </a:lnTo>
                <a:lnTo>
                  <a:pt x="53428" y="15239"/>
                </a:lnTo>
                <a:lnTo>
                  <a:pt x="57467" y="12700"/>
                </a:lnTo>
                <a:lnTo>
                  <a:pt x="163575" y="12700"/>
                </a:lnTo>
                <a:lnTo>
                  <a:pt x="167601" y="15239"/>
                </a:lnTo>
                <a:lnTo>
                  <a:pt x="172110" y="17779"/>
                </a:lnTo>
                <a:lnTo>
                  <a:pt x="176453" y="21589"/>
                </a:lnTo>
                <a:close/>
              </a:path>
              <a:path w="221614" h="220979">
                <a:moveTo>
                  <a:pt x="85763" y="31750"/>
                </a:moveTo>
                <a:lnTo>
                  <a:pt x="32524" y="31750"/>
                </a:lnTo>
                <a:lnTo>
                  <a:pt x="35864" y="27939"/>
                </a:lnTo>
                <a:lnTo>
                  <a:pt x="39865" y="25400"/>
                </a:lnTo>
                <a:lnTo>
                  <a:pt x="44030" y="21589"/>
                </a:lnTo>
                <a:lnTo>
                  <a:pt x="176999" y="21589"/>
                </a:lnTo>
                <a:lnTo>
                  <a:pt x="180644" y="24129"/>
                </a:lnTo>
                <a:lnTo>
                  <a:pt x="181165" y="25400"/>
                </a:lnTo>
                <a:lnTo>
                  <a:pt x="185165" y="27939"/>
                </a:lnTo>
                <a:lnTo>
                  <a:pt x="102463" y="27939"/>
                </a:lnTo>
                <a:lnTo>
                  <a:pt x="97637" y="29210"/>
                </a:lnTo>
                <a:lnTo>
                  <a:pt x="94310" y="29210"/>
                </a:lnTo>
                <a:lnTo>
                  <a:pt x="89649" y="30479"/>
                </a:lnTo>
                <a:lnTo>
                  <a:pt x="90335" y="30479"/>
                </a:lnTo>
                <a:lnTo>
                  <a:pt x="85763" y="31750"/>
                </a:lnTo>
                <a:close/>
              </a:path>
              <a:path w="221614" h="220979">
                <a:moveTo>
                  <a:pt x="188518" y="31750"/>
                </a:moveTo>
                <a:lnTo>
                  <a:pt x="135267" y="31750"/>
                </a:lnTo>
                <a:lnTo>
                  <a:pt x="130695" y="30479"/>
                </a:lnTo>
                <a:lnTo>
                  <a:pt x="131381" y="30479"/>
                </a:lnTo>
                <a:lnTo>
                  <a:pt x="126720" y="29210"/>
                </a:lnTo>
                <a:lnTo>
                  <a:pt x="123393" y="29210"/>
                </a:lnTo>
                <a:lnTo>
                  <a:pt x="118567" y="27939"/>
                </a:lnTo>
                <a:lnTo>
                  <a:pt x="185165" y="27939"/>
                </a:lnTo>
                <a:lnTo>
                  <a:pt x="188518" y="31750"/>
                </a:lnTo>
                <a:close/>
              </a:path>
              <a:path w="221614" h="220979">
                <a:moveTo>
                  <a:pt x="46964" y="58420"/>
                </a:moveTo>
                <a:lnTo>
                  <a:pt x="47396" y="57150"/>
                </a:lnTo>
                <a:lnTo>
                  <a:pt x="13398" y="57150"/>
                </a:lnTo>
                <a:lnTo>
                  <a:pt x="15722" y="53339"/>
                </a:lnTo>
                <a:lnTo>
                  <a:pt x="16078" y="52070"/>
                </a:lnTo>
                <a:lnTo>
                  <a:pt x="18580" y="48260"/>
                </a:lnTo>
                <a:lnTo>
                  <a:pt x="21653" y="44450"/>
                </a:lnTo>
                <a:lnTo>
                  <a:pt x="22059" y="43179"/>
                </a:lnTo>
                <a:lnTo>
                  <a:pt x="24930" y="39370"/>
                </a:lnTo>
                <a:lnTo>
                  <a:pt x="28384" y="35560"/>
                </a:lnTo>
                <a:lnTo>
                  <a:pt x="32042" y="31750"/>
                </a:lnTo>
                <a:lnTo>
                  <a:pt x="86436" y="31750"/>
                </a:lnTo>
                <a:lnTo>
                  <a:pt x="81965" y="33020"/>
                </a:lnTo>
                <a:lnTo>
                  <a:pt x="82626" y="33020"/>
                </a:lnTo>
                <a:lnTo>
                  <a:pt x="78244" y="34289"/>
                </a:lnTo>
                <a:lnTo>
                  <a:pt x="78892" y="34289"/>
                </a:lnTo>
                <a:lnTo>
                  <a:pt x="74625" y="35560"/>
                </a:lnTo>
                <a:lnTo>
                  <a:pt x="75247" y="35560"/>
                </a:lnTo>
                <a:lnTo>
                  <a:pt x="71094" y="38100"/>
                </a:lnTo>
                <a:lnTo>
                  <a:pt x="71704" y="38100"/>
                </a:lnTo>
                <a:lnTo>
                  <a:pt x="67678" y="39370"/>
                </a:lnTo>
                <a:lnTo>
                  <a:pt x="68262" y="39370"/>
                </a:lnTo>
                <a:lnTo>
                  <a:pt x="64350" y="41910"/>
                </a:lnTo>
                <a:lnTo>
                  <a:pt x="64922" y="41910"/>
                </a:lnTo>
                <a:lnTo>
                  <a:pt x="61137" y="44450"/>
                </a:lnTo>
                <a:lnTo>
                  <a:pt x="61696" y="44450"/>
                </a:lnTo>
                <a:lnTo>
                  <a:pt x="58051" y="46989"/>
                </a:lnTo>
                <a:lnTo>
                  <a:pt x="58572" y="46989"/>
                </a:lnTo>
                <a:lnTo>
                  <a:pt x="55079" y="49529"/>
                </a:lnTo>
                <a:lnTo>
                  <a:pt x="55587" y="49529"/>
                </a:lnTo>
                <a:lnTo>
                  <a:pt x="52235" y="52070"/>
                </a:lnTo>
                <a:lnTo>
                  <a:pt x="52717" y="52070"/>
                </a:lnTo>
                <a:lnTo>
                  <a:pt x="49529" y="54610"/>
                </a:lnTo>
                <a:lnTo>
                  <a:pt x="49987" y="54610"/>
                </a:lnTo>
                <a:lnTo>
                  <a:pt x="46964" y="58420"/>
                </a:lnTo>
                <a:close/>
              </a:path>
              <a:path w="221614" h="220979">
                <a:moveTo>
                  <a:pt x="174078" y="58420"/>
                </a:moveTo>
                <a:lnTo>
                  <a:pt x="171043" y="54610"/>
                </a:lnTo>
                <a:lnTo>
                  <a:pt x="171500" y="54610"/>
                </a:lnTo>
                <a:lnTo>
                  <a:pt x="168313" y="52070"/>
                </a:lnTo>
                <a:lnTo>
                  <a:pt x="168795" y="52070"/>
                </a:lnTo>
                <a:lnTo>
                  <a:pt x="165455" y="49529"/>
                </a:lnTo>
                <a:lnTo>
                  <a:pt x="165950" y="49529"/>
                </a:lnTo>
                <a:lnTo>
                  <a:pt x="162458" y="46989"/>
                </a:lnTo>
                <a:lnTo>
                  <a:pt x="162979" y="46989"/>
                </a:lnTo>
                <a:lnTo>
                  <a:pt x="159346" y="44450"/>
                </a:lnTo>
                <a:lnTo>
                  <a:pt x="159892" y="44450"/>
                </a:lnTo>
                <a:lnTo>
                  <a:pt x="156108" y="41910"/>
                </a:lnTo>
                <a:lnTo>
                  <a:pt x="156679" y="41910"/>
                </a:lnTo>
                <a:lnTo>
                  <a:pt x="152768" y="39370"/>
                </a:lnTo>
                <a:lnTo>
                  <a:pt x="153365" y="39370"/>
                </a:lnTo>
                <a:lnTo>
                  <a:pt x="149326" y="38100"/>
                </a:lnTo>
                <a:lnTo>
                  <a:pt x="149936" y="38100"/>
                </a:lnTo>
                <a:lnTo>
                  <a:pt x="145783" y="35560"/>
                </a:lnTo>
                <a:lnTo>
                  <a:pt x="146405" y="35560"/>
                </a:lnTo>
                <a:lnTo>
                  <a:pt x="142138" y="34289"/>
                </a:lnTo>
                <a:lnTo>
                  <a:pt x="142786" y="34289"/>
                </a:lnTo>
                <a:lnTo>
                  <a:pt x="138404" y="33020"/>
                </a:lnTo>
                <a:lnTo>
                  <a:pt x="139064" y="33020"/>
                </a:lnTo>
                <a:lnTo>
                  <a:pt x="134594" y="31750"/>
                </a:lnTo>
                <a:lnTo>
                  <a:pt x="189001" y="31750"/>
                </a:lnTo>
                <a:lnTo>
                  <a:pt x="192646" y="35560"/>
                </a:lnTo>
                <a:lnTo>
                  <a:pt x="196113" y="39370"/>
                </a:lnTo>
                <a:lnTo>
                  <a:pt x="198970" y="43179"/>
                </a:lnTo>
                <a:lnTo>
                  <a:pt x="202069" y="48260"/>
                </a:lnTo>
                <a:lnTo>
                  <a:pt x="204952" y="52070"/>
                </a:lnTo>
                <a:lnTo>
                  <a:pt x="205308" y="53339"/>
                </a:lnTo>
                <a:lnTo>
                  <a:pt x="207632" y="57150"/>
                </a:lnTo>
                <a:lnTo>
                  <a:pt x="173634" y="57150"/>
                </a:lnTo>
                <a:lnTo>
                  <a:pt x="174078" y="58420"/>
                </a:lnTo>
                <a:close/>
              </a:path>
              <a:path w="221614" h="220979">
                <a:moveTo>
                  <a:pt x="47396" y="162560"/>
                </a:moveTo>
                <a:lnTo>
                  <a:pt x="13068" y="162560"/>
                </a:lnTo>
                <a:lnTo>
                  <a:pt x="10642" y="157479"/>
                </a:lnTo>
                <a:lnTo>
                  <a:pt x="8432" y="152400"/>
                </a:lnTo>
                <a:lnTo>
                  <a:pt x="6705" y="148589"/>
                </a:lnTo>
                <a:lnTo>
                  <a:pt x="6464" y="147320"/>
                </a:lnTo>
                <a:lnTo>
                  <a:pt x="4952" y="143510"/>
                </a:lnTo>
                <a:lnTo>
                  <a:pt x="3441" y="138429"/>
                </a:lnTo>
                <a:lnTo>
                  <a:pt x="3263" y="137160"/>
                </a:lnTo>
                <a:lnTo>
                  <a:pt x="2044" y="132079"/>
                </a:lnTo>
                <a:lnTo>
                  <a:pt x="1092" y="127000"/>
                </a:lnTo>
                <a:lnTo>
                  <a:pt x="406" y="120650"/>
                </a:lnTo>
                <a:lnTo>
                  <a:pt x="38" y="115570"/>
                </a:lnTo>
                <a:lnTo>
                  <a:pt x="0" y="104139"/>
                </a:lnTo>
                <a:lnTo>
                  <a:pt x="482" y="97789"/>
                </a:lnTo>
                <a:lnTo>
                  <a:pt x="1092" y="93979"/>
                </a:lnTo>
                <a:lnTo>
                  <a:pt x="2044" y="87629"/>
                </a:lnTo>
                <a:lnTo>
                  <a:pt x="3263" y="82550"/>
                </a:lnTo>
                <a:lnTo>
                  <a:pt x="3441" y="82550"/>
                </a:lnTo>
                <a:lnTo>
                  <a:pt x="4952" y="76200"/>
                </a:lnTo>
                <a:lnTo>
                  <a:pt x="6464" y="72389"/>
                </a:lnTo>
                <a:lnTo>
                  <a:pt x="6705" y="71120"/>
                </a:lnTo>
                <a:lnTo>
                  <a:pt x="8432" y="67310"/>
                </a:lnTo>
                <a:lnTo>
                  <a:pt x="10642" y="62229"/>
                </a:lnTo>
                <a:lnTo>
                  <a:pt x="10947" y="62229"/>
                </a:lnTo>
                <a:lnTo>
                  <a:pt x="13068" y="57150"/>
                </a:lnTo>
                <a:lnTo>
                  <a:pt x="47396" y="57150"/>
                </a:lnTo>
                <a:lnTo>
                  <a:pt x="44538" y="60960"/>
                </a:lnTo>
                <a:lnTo>
                  <a:pt x="44945" y="60960"/>
                </a:lnTo>
                <a:lnTo>
                  <a:pt x="43150" y="63500"/>
                </a:lnTo>
                <a:lnTo>
                  <a:pt x="42646" y="63500"/>
                </a:lnTo>
                <a:lnTo>
                  <a:pt x="40132" y="67310"/>
                </a:lnTo>
                <a:lnTo>
                  <a:pt x="40487" y="67310"/>
                </a:lnTo>
                <a:lnTo>
                  <a:pt x="38176" y="71120"/>
                </a:lnTo>
                <a:lnTo>
                  <a:pt x="38506" y="71120"/>
                </a:lnTo>
                <a:lnTo>
                  <a:pt x="37083" y="73660"/>
                </a:lnTo>
                <a:lnTo>
                  <a:pt x="36677" y="73660"/>
                </a:lnTo>
                <a:lnTo>
                  <a:pt x="35229" y="77470"/>
                </a:lnTo>
                <a:lnTo>
                  <a:pt x="35013" y="77470"/>
                </a:lnTo>
                <a:lnTo>
                  <a:pt x="33728" y="81279"/>
                </a:lnTo>
                <a:lnTo>
                  <a:pt x="33540" y="81279"/>
                </a:lnTo>
                <a:lnTo>
                  <a:pt x="32397" y="85089"/>
                </a:lnTo>
                <a:lnTo>
                  <a:pt x="32232" y="85089"/>
                </a:lnTo>
                <a:lnTo>
                  <a:pt x="31261" y="88900"/>
                </a:lnTo>
                <a:lnTo>
                  <a:pt x="31114" y="88900"/>
                </a:lnTo>
                <a:lnTo>
                  <a:pt x="30305" y="92710"/>
                </a:lnTo>
                <a:lnTo>
                  <a:pt x="30175" y="92710"/>
                </a:lnTo>
                <a:lnTo>
                  <a:pt x="29546" y="96520"/>
                </a:lnTo>
                <a:lnTo>
                  <a:pt x="28828" y="101600"/>
                </a:lnTo>
                <a:lnTo>
                  <a:pt x="28619" y="105410"/>
                </a:lnTo>
                <a:lnTo>
                  <a:pt x="28435" y="109220"/>
                </a:lnTo>
                <a:lnTo>
                  <a:pt x="28524" y="114300"/>
                </a:lnTo>
                <a:lnTo>
                  <a:pt x="28905" y="119379"/>
                </a:lnTo>
                <a:lnTo>
                  <a:pt x="29438" y="123189"/>
                </a:lnTo>
                <a:lnTo>
                  <a:pt x="30175" y="127000"/>
                </a:lnTo>
                <a:lnTo>
                  <a:pt x="30305" y="127000"/>
                </a:lnTo>
                <a:lnTo>
                  <a:pt x="31114" y="130810"/>
                </a:lnTo>
                <a:lnTo>
                  <a:pt x="30937" y="130810"/>
                </a:lnTo>
                <a:lnTo>
                  <a:pt x="32232" y="134620"/>
                </a:lnTo>
                <a:lnTo>
                  <a:pt x="32016" y="134620"/>
                </a:lnTo>
                <a:lnTo>
                  <a:pt x="33540" y="138429"/>
                </a:lnTo>
                <a:lnTo>
                  <a:pt x="33299" y="138429"/>
                </a:lnTo>
                <a:lnTo>
                  <a:pt x="35013" y="142239"/>
                </a:lnTo>
                <a:lnTo>
                  <a:pt x="34747" y="142239"/>
                </a:lnTo>
                <a:lnTo>
                  <a:pt x="36677" y="146050"/>
                </a:lnTo>
                <a:lnTo>
                  <a:pt x="36906" y="146050"/>
                </a:lnTo>
                <a:lnTo>
                  <a:pt x="38506" y="149860"/>
                </a:lnTo>
                <a:lnTo>
                  <a:pt x="38946" y="149860"/>
                </a:lnTo>
                <a:lnTo>
                  <a:pt x="40487" y="152400"/>
                </a:lnTo>
                <a:lnTo>
                  <a:pt x="40132" y="152400"/>
                </a:lnTo>
                <a:lnTo>
                  <a:pt x="42646" y="156210"/>
                </a:lnTo>
                <a:lnTo>
                  <a:pt x="42252" y="156210"/>
                </a:lnTo>
                <a:lnTo>
                  <a:pt x="44945" y="158750"/>
                </a:lnTo>
                <a:lnTo>
                  <a:pt x="44538" y="158750"/>
                </a:lnTo>
                <a:lnTo>
                  <a:pt x="47396" y="162560"/>
                </a:lnTo>
                <a:close/>
              </a:path>
              <a:path w="221614" h="220979">
                <a:moveTo>
                  <a:pt x="178777" y="64770"/>
                </a:moveTo>
                <a:lnTo>
                  <a:pt x="176085" y="60960"/>
                </a:lnTo>
                <a:lnTo>
                  <a:pt x="176504" y="60960"/>
                </a:lnTo>
                <a:lnTo>
                  <a:pt x="173634" y="57150"/>
                </a:lnTo>
                <a:lnTo>
                  <a:pt x="207962" y="57150"/>
                </a:lnTo>
                <a:lnTo>
                  <a:pt x="210096" y="62229"/>
                </a:lnTo>
                <a:lnTo>
                  <a:pt x="210400" y="62229"/>
                </a:lnTo>
                <a:lnTo>
                  <a:pt x="210950" y="63500"/>
                </a:lnTo>
                <a:lnTo>
                  <a:pt x="178396" y="63500"/>
                </a:lnTo>
                <a:lnTo>
                  <a:pt x="178777" y="64770"/>
                </a:lnTo>
                <a:close/>
              </a:path>
              <a:path w="221614" h="220979">
                <a:moveTo>
                  <a:pt x="42252" y="64770"/>
                </a:moveTo>
                <a:lnTo>
                  <a:pt x="42646" y="63500"/>
                </a:lnTo>
                <a:lnTo>
                  <a:pt x="43150" y="63500"/>
                </a:lnTo>
                <a:lnTo>
                  <a:pt x="42252" y="64770"/>
                </a:lnTo>
                <a:close/>
              </a:path>
              <a:path w="221614" h="220979">
                <a:moveTo>
                  <a:pt x="184658" y="74929"/>
                </a:moveTo>
                <a:lnTo>
                  <a:pt x="182537" y="71120"/>
                </a:lnTo>
                <a:lnTo>
                  <a:pt x="182867" y="71120"/>
                </a:lnTo>
                <a:lnTo>
                  <a:pt x="180543" y="67310"/>
                </a:lnTo>
                <a:lnTo>
                  <a:pt x="180898" y="67310"/>
                </a:lnTo>
                <a:lnTo>
                  <a:pt x="178396" y="63500"/>
                </a:lnTo>
                <a:lnTo>
                  <a:pt x="210950" y="63500"/>
                </a:lnTo>
                <a:lnTo>
                  <a:pt x="212598" y="67310"/>
                </a:lnTo>
                <a:lnTo>
                  <a:pt x="214325" y="71120"/>
                </a:lnTo>
                <a:lnTo>
                  <a:pt x="214566" y="72389"/>
                </a:lnTo>
                <a:lnTo>
                  <a:pt x="214998" y="73660"/>
                </a:lnTo>
                <a:lnTo>
                  <a:pt x="184353" y="73660"/>
                </a:lnTo>
                <a:lnTo>
                  <a:pt x="184658" y="74929"/>
                </a:lnTo>
                <a:close/>
              </a:path>
              <a:path w="221614" h="220979">
                <a:moveTo>
                  <a:pt x="36372" y="74929"/>
                </a:moveTo>
                <a:lnTo>
                  <a:pt x="36677" y="73660"/>
                </a:lnTo>
                <a:lnTo>
                  <a:pt x="37083" y="73660"/>
                </a:lnTo>
                <a:lnTo>
                  <a:pt x="36372" y="74929"/>
                </a:lnTo>
                <a:close/>
              </a:path>
              <a:path w="221614" h="220979">
                <a:moveTo>
                  <a:pt x="186283" y="78739"/>
                </a:moveTo>
                <a:lnTo>
                  <a:pt x="184353" y="73660"/>
                </a:lnTo>
                <a:lnTo>
                  <a:pt x="214998" y="73660"/>
                </a:lnTo>
                <a:lnTo>
                  <a:pt x="216293" y="77470"/>
                </a:lnTo>
                <a:lnTo>
                  <a:pt x="186016" y="77470"/>
                </a:lnTo>
                <a:lnTo>
                  <a:pt x="186283" y="78739"/>
                </a:lnTo>
                <a:close/>
              </a:path>
              <a:path w="221614" h="220979">
                <a:moveTo>
                  <a:pt x="34747" y="78739"/>
                </a:moveTo>
                <a:lnTo>
                  <a:pt x="35013" y="77470"/>
                </a:lnTo>
                <a:lnTo>
                  <a:pt x="35229" y="77470"/>
                </a:lnTo>
                <a:lnTo>
                  <a:pt x="34747" y="78739"/>
                </a:lnTo>
                <a:close/>
              </a:path>
              <a:path w="221614" h="220979">
                <a:moveTo>
                  <a:pt x="187744" y="82550"/>
                </a:moveTo>
                <a:lnTo>
                  <a:pt x="186016" y="77470"/>
                </a:lnTo>
                <a:lnTo>
                  <a:pt x="216293" y="77470"/>
                </a:lnTo>
                <a:lnTo>
                  <a:pt x="217265" y="81279"/>
                </a:lnTo>
                <a:lnTo>
                  <a:pt x="187502" y="81279"/>
                </a:lnTo>
                <a:lnTo>
                  <a:pt x="187744" y="82550"/>
                </a:lnTo>
                <a:close/>
              </a:path>
              <a:path w="221614" h="220979">
                <a:moveTo>
                  <a:pt x="33299" y="82550"/>
                </a:moveTo>
                <a:lnTo>
                  <a:pt x="33540" y="81279"/>
                </a:lnTo>
                <a:lnTo>
                  <a:pt x="33728" y="81279"/>
                </a:lnTo>
                <a:lnTo>
                  <a:pt x="33299" y="82550"/>
                </a:lnTo>
                <a:close/>
              </a:path>
              <a:path w="221614" h="220979">
                <a:moveTo>
                  <a:pt x="189014" y="86360"/>
                </a:moveTo>
                <a:lnTo>
                  <a:pt x="187502" y="81279"/>
                </a:lnTo>
                <a:lnTo>
                  <a:pt x="217265" y="81279"/>
                </a:lnTo>
                <a:lnTo>
                  <a:pt x="217589" y="82550"/>
                </a:lnTo>
                <a:lnTo>
                  <a:pt x="217766" y="82550"/>
                </a:lnTo>
                <a:lnTo>
                  <a:pt x="218306" y="85089"/>
                </a:lnTo>
                <a:lnTo>
                  <a:pt x="188798" y="85089"/>
                </a:lnTo>
                <a:lnTo>
                  <a:pt x="189014" y="86360"/>
                </a:lnTo>
                <a:close/>
              </a:path>
              <a:path w="221614" h="220979">
                <a:moveTo>
                  <a:pt x="32016" y="86360"/>
                </a:moveTo>
                <a:lnTo>
                  <a:pt x="32232" y="85089"/>
                </a:lnTo>
                <a:lnTo>
                  <a:pt x="32397" y="85089"/>
                </a:lnTo>
                <a:lnTo>
                  <a:pt x="32016" y="86360"/>
                </a:lnTo>
                <a:close/>
              </a:path>
              <a:path w="221614" h="220979">
                <a:moveTo>
                  <a:pt x="190106" y="90170"/>
                </a:moveTo>
                <a:lnTo>
                  <a:pt x="188798" y="85089"/>
                </a:lnTo>
                <a:lnTo>
                  <a:pt x="218306" y="85089"/>
                </a:lnTo>
                <a:lnTo>
                  <a:pt x="218846" y="87629"/>
                </a:lnTo>
                <a:lnTo>
                  <a:pt x="219094" y="88900"/>
                </a:lnTo>
                <a:lnTo>
                  <a:pt x="189928" y="88900"/>
                </a:lnTo>
                <a:lnTo>
                  <a:pt x="190106" y="90170"/>
                </a:lnTo>
                <a:close/>
              </a:path>
              <a:path w="221614" h="220979">
                <a:moveTo>
                  <a:pt x="30937" y="90170"/>
                </a:moveTo>
                <a:lnTo>
                  <a:pt x="31114" y="88900"/>
                </a:lnTo>
                <a:lnTo>
                  <a:pt x="31261" y="88900"/>
                </a:lnTo>
                <a:lnTo>
                  <a:pt x="30937" y="90170"/>
                </a:lnTo>
                <a:close/>
              </a:path>
              <a:path w="221614" h="220979">
                <a:moveTo>
                  <a:pt x="190995" y="93979"/>
                </a:moveTo>
                <a:lnTo>
                  <a:pt x="189928" y="88900"/>
                </a:lnTo>
                <a:lnTo>
                  <a:pt x="219094" y="88900"/>
                </a:lnTo>
                <a:lnTo>
                  <a:pt x="219837" y="92710"/>
                </a:lnTo>
                <a:lnTo>
                  <a:pt x="190855" y="92710"/>
                </a:lnTo>
                <a:lnTo>
                  <a:pt x="190995" y="93979"/>
                </a:lnTo>
                <a:close/>
              </a:path>
              <a:path w="221614" h="220979">
                <a:moveTo>
                  <a:pt x="30035" y="93979"/>
                </a:moveTo>
                <a:lnTo>
                  <a:pt x="30175" y="92710"/>
                </a:lnTo>
                <a:lnTo>
                  <a:pt x="30305" y="92710"/>
                </a:lnTo>
                <a:lnTo>
                  <a:pt x="30035" y="93979"/>
                </a:lnTo>
                <a:close/>
              </a:path>
              <a:path w="221614" h="220979">
                <a:moveTo>
                  <a:pt x="221081" y="106679"/>
                </a:moveTo>
                <a:lnTo>
                  <a:pt x="192506" y="106679"/>
                </a:lnTo>
                <a:lnTo>
                  <a:pt x="192468" y="105410"/>
                </a:lnTo>
                <a:lnTo>
                  <a:pt x="192138" y="101600"/>
                </a:lnTo>
                <a:lnTo>
                  <a:pt x="191592" y="96520"/>
                </a:lnTo>
                <a:lnTo>
                  <a:pt x="190855" y="92710"/>
                </a:lnTo>
                <a:lnTo>
                  <a:pt x="219837" y="92710"/>
                </a:lnTo>
                <a:lnTo>
                  <a:pt x="220548" y="97789"/>
                </a:lnTo>
                <a:lnTo>
                  <a:pt x="220624" y="99060"/>
                </a:lnTo>
                <a:lnTo>
                  <a:pt x="221005" y="104139"/>
                </a:lnTo>
                <a:lnTo>
                  <a:pt x="221081" y="106679"/>
                </a:lnTo>
                <a:close/>
              </a:path>
              <a:path w="221614" h="220979">
                <a:moveTo>
                  <a:pt x="29337" y="97789"/>
                </a:moveTo>
                <a:lnTo>
                  <a:pt x="29438" y="96520"/>
                </a:lnTo>
                <a:lnTo>
                  <a:pt x="29337" y="97789"/>
                </a:lnTo>
                <a:close/>
              </a:path>
              <a:path w="221614" h="220979">
                <a:moveTo>
                  <a:pt x="191706" y="97789"/>
                </a:moveTo>
                <a:lnTo>
                  <a:pt x="191493" y="96520"/>
                </a:lnTo>
                <a:lnTo>
                  <a:pt x="191706" y="97789"/>
                </a:lnTo>
                <a:close/>
              </a:path>
              <a:path w="221614" h="220979">
                <a:moveTo>
                  <a:pt x="28533" y="106552"/>
                </a:moveTo>
                <a:lnTo>
                  <a:pt x="28562" y="105410"/>
                </a:lnTo>
                <a:lnTo>
                  <a:pt x="28533" y="106552"/>
                </a:lnTo>
                <a:close/>
              </a:path>
              <a:path w="221614" h="220979">
                <a:moveTo>
                  <a:pt x="192496" y="106546"/>
                </a:moveTo>
                <a:lnTo>
                  <a:pt x="192414" y="105410"/>
                </a:lnTo>
                <a:lnTo>
                  <a:pt x="192496" y="106546"/>
                </a:lnTo>
                <a:close/>
              </a:path>
              <a:path w="221614" h="220979">
                <a:moveTo>
                  <a:pt x="221127" y="110489"/>
                </a:moveTo>
                <a:lnTo>
                  <a:pt x="192595" y="110489"/>
                </a:lnTo>
                <a:lnTo>
                  <a:pt x="192595" y="109220"/>
                </a:lnTo>
                <a:lnTo>
                  <a:pt x="192496" y="106546"/>
                </a:lnTo>
                <a:lnTo>
                  <a:pt x="192506" y="106679"/>
                </a:lnTo>
                <a:lnTo>
                  <a:pt x="221081" y="106679"/>
                </a:lnTo>
                <a:lnTo>
                  <a:pt x="221127" y="110489"/>
                </a:lnTo>
                <a:close/>
              </a:path>
              <a:path w="221614" h="220979">
                <a:moveTo>
                  <a:pt x="28530" y="106679"/>
                </a:moveTo>
                <a:lnTo>
                  <a:pt x="28533" y="106552"/>
                </a:lnTo>
                <a:lnTo>
                  <a:pt x="28530" y="106679"/>
                </a:lnTo>
                <a:close/>
              </a:path>
              <a:path w="221614" h="220979">
                <a:moveTo>
                  <a:pt x="28451" y="109854"/>
                </a:moveTo>
                <a:lnTo>
                  <a:pt x="28435" y="109220"/>
                </a:lnTo>
                <a:lnTo>
                  <a:pt x="28451" y="109854"/>
                </a:lnTo>
                <a:close/>
              </a:path>
              <a:path w="221614" h="220979">
                <a:moveTo>
                  <a:pt x="192579" y="109854"/>
                </a:moveTo>
                <a:lnTo>
                  <a:pt x="192563" y="109220"/>
                </a:lnTo>
                <a:lnTo>
                  <a:pt x="192579" y="109854"/>
                </a:lnTo>
                <a:close/>
              </a:path>
              <a:path w="221614" h="220979">
                <a:moveTo>
                  <a:pt x="28467" y="110489"/>
                </a:moveTo>
                <a:lnTo>
                  <a:pt x="28451" y="109854"/>
                </a:lnTo>
                <a:lnTo>
                  <a:pt x="28467" y="110489"/>
                </a:lnTo>
                <a:close/>
              </a:path>
              <a:path w="221614" h="220979">
                <a:moveTo>
                  <a:pt x="220719" y="119379"/>
                </a:moveTo>
                <a:lnTo>
                  <a:pt x="192138" y="119379"/>
                </a:lnTo>
                <a:lnTo>
                  <a:pt x="192506" y="114300"/>
                </a:lnTo>
                <a:lnTo>
                  <a:pt x="192579" y="109854"/>
                </a:lnTo>
                <a:lnTo>
                  <a:pt x="192595" y="110489"/>
                </a:lnTo>
                <a:lnTo>
                  <a:pt x="221127" y="110489"/>
                </a:lnTo>
                <a:lnTo>
                  <a:pt x="221005" y="115570"/>
                </a:lnTo>
                <a:lnTo>
                  <a:pt x="220719" y="119379"/>
                </a:lnTo>
                <a:close/>
              </a:path>
              <a:path w="221614" h="220979">
                <a:moveTo>
                  <a:pt x="28981" y="119379"/>
                </a:moveTo>
                <a:lnTo>
                  <a:pt x="28828" y="118110"/>
                </a:lnTo>
                <a:lnTo>
                  <a:pt x="28981" y="119379"/>
                </a:lnTo>
                <a:close/>
              </a:path>
              <a:path w="221614" h="220979">
                <a:moveTo>
                  <a:pt x="220309" y="123189"/>
                </a:moveTo>
                <a:lnTo>
                  <a:pt x="191592" y="123189"/>
                </a:lnTo>
                <a:lnTo>
                  <a:pt x="192201" y="118110"/>
                </a:lnTo>
                <a:lnTo>
                  <a:pt x="192138" y="119379"/>
                </a:lnTo>
                <a:lnTo>
                  <a:pt x="220719" y="119379"/>
                </a:lnTo>
                <a:lnTo>
                  <a:pt x="220624" y="120650"/>
                </a:lnTo>
                <a:lnTo>
                  <a:pt x="220309" y="123189"/>
                </a:lnTo>
                <a:close/>
              </a:path>
              <a:path w="221614" h="220979">
                <a:moveTo>
                  <a:pt x="29546" y="123189"/>
                </a:moveTo>
                <a:lnTo>
                  <a:pt x="29337" y="121920"/>
                </a:lnTo>
                <a:lnTo>
                  <a:pt x="29546" y="123189"/>
                </a:lnTo>
                <a:close/>
              </a:path>
              <a:path w="221614" h="220979">
                <a:moveTo>
                  <a:pt x="219837" y="127000"/>
                </a:moveTo>
                <a:lnTo>
                  <a:pt x="190855" y="127000"/>
                </a:lnTo>
                <a:lnTo>
                  <a:pt x="191706" y="121920"/>
                </a:lnTo>
                <a:lnTo>
                  <a:pt x="191592" y="123189"/>
                </a:lnTo>
                <a:lnTo>
                  <a:pt x="220309" y="123189"/>
                </a:lnTo>
                <a:lnTo>
                  <a:pt x="219837" y="127000"/>
                </a:lnTo>
                <a:close/>
              </a:path>
              <a:path w="221614" h="220979">
                <a:moveTo>
                  <a:pt x="30305" y="127000"/>
                </a:moveTo>
                <a:lnTo>
                  <a:pt x="30175" y="127000"/>
                </a:lnTo>
                <a:lnTo>
                  <a:pt x="30035" y="125729"/>
                </a:lnTo>
                <a:lnTo>
                  <a:pt x="30305" y="127000"/>
                </a:lnTo>
                <a:close/>
              </a:path>
              <a:path w="221614" h="220979">
                <a:moveTo>
                  <a:pt x="214998" y="146050"/>
                </a:moveTo>
                <a:lnTo>
                  <a:pt x="184353" y="146050"/>
                </a:lnTo>
                <a:lnTo>
                  <a:pt x="186283" y="142239"/>
                </a:lnTo>
                <a:lnTo>
                  <a:pt x="186016" y="142239"/>
                </a:lnTo>
                <a:lnTo>
                  <a:pt x="187744" y="138429"/>
                </a:lnTo>
                <a:lnTo>
                  <a:pt x="187502" y="138429"/>
                </a:lnTo>
                <a:lnTo>
                  <a:pt x="189014" y="134620"/>
                </a:lnTo>
                <a:lnTo>
                  <a:pt x="188798" y="134620"/>
                </a:lnTo>
                <a:lnTo>
                  <a:pt x="190106" y="130810"/>
                </a:lnTo>
                <a:lnTo>
                  <a:pt x="189928" y="130810"/>
                </a:lnTo>
                <a:lnTo>
                  <a:pt x="190995" y="125729"/>
                </a:lnTo>
                <a:lnTo>
                  <a:pt x="190855" y="127000"/>
                </a:lnTo>
                <a:lnTo>
                  <a:pt x="219837" y="127000"/>
                </a:lnTo>
                <a:lnTo>
                  <a:pt x="218846" y="132079"/>
                </a:lnTo>
                <a:lnTo>
                  <a:pt x="217766" y="137160"/>
                </a:lnTo>
                <a:lnTo>
                  <a:pt x="217589" y="138429"/>
                </a:lnTo>
                <a:lnTo>
                  <a:pt x="214998" y="146050"/>
                </a:lnTo>
                <a:close/>
              </a:path>
              <a:path w="221614" h="220979">
                <a:moveTo>
                  <a:pt x="36906" y="146050"/>
                </a:moveTo>
                <a:lnTo>
                  <a:pt x="36677" y="146050"/>
                </a:lnTo>
                <a:lnTo>
                  <a:pt x="36372" y="144779"/>
                </a:lnTo>
                <a:lnTo>
                  <a:pt x="36906" y="146050"/>
                </a:lnTo>
                <a:close/>
              </a:path>
              <a:path w="221614" h="220979">
                <a:moveTo>
                  <a:pt x="213749" y="149860"/>
                </a:moveTo>
                <a:lnTo>
                  <a:pt x="182537" y="149860"/>
                </a:lnTo>
                <a:lnTo>
                  <a:pt x="184658" y="144779"/>
                </a:lnTo>
                <a:lnTo>
                  <a:pt x="184353" y="146050"/>
                </a:lnTo>
                <a:lnTo>
                  <a:pt x="214998" y="146050"/>
                </a:lnTo>
                <a:lnTo>
                  <a:pt x="214566" y="147320"/>
                </a:lnTo>
                <a:lnTo>
                  <a:pt x="214325" y="148589"/>
                </a:lnTo>
                <a:lnTo>
                  <a:pt x="213749" y="149860"/>
                </a:lnTo>
                <a:close/>
              </a:path>
              <a:path w="221614" h="220979">
                <a:moveTo>
                  <a:pt x="38946" y="149860"/>
                </a:moveTo>
                <a:lnTo>
                  <a:pt x="38506" y="149860"/>
                </a:lnTo>
                <a:lnTo>
                  <a:pt x="38176" y="148589"/>
                </a:lnTo>
                <a:lnTo>
                  <a:pt x="38946" y="149860"/>
                </a:lnTo>
                <a:close/>
              </a:path>
              <a:path w="221614" h="220979">
                <a:moveTo>
                  <a:pt x="207962" y="162560"/>
                </a:moveTo>
                <a:lnTo>
                  <a:pt x="173634" y="162560"/>
                </a:lnTo>
                <a:lnTo>
                  <a:pt x="176504" y="158750"/>
                </a:lnTo>
                <a:lnTo>
                  <a:pt x="176085" y="158750"/>
                </a:lnTo>
                <a:lnTo>
                  <a:pt x="178777" y="156210"/>
                </a:lnTo>
                <a:lnTo>
                  <a:pt x="178396" y="156210"/>
                </a:lnTo>
                <a:lnTo>
                  <a:pt x="180898" y="152400"/>
                </a:lnTo>
                <a:lnTo>
                  <a:pt x="180543" y="152400"/>
                </a:lnTo>
                <a:lnTo>
                  <a:pt x="182867" y="148589"/>
                </a:lnTo>
                <a:lnTo>
                  <a:pt x="182537" y="149860"/>
                </a:lnTo>
                <a:lnTo>
                  <a:pt x="213749" y="149860"/>
                </a:lnTo>
                <a:lnTo>
                  <a:pt x="212598" y="152400"/>
                </a:lnTo>
                <a:lnTo>
                  <a:pt x="210400" y="157479"/>
                </a:lnTo>
                <a:lnTo>
                  <a:pt x="207962" y="162560"/>
                </a:lnTo>
                <a:close/>
              </a:path>
              <a:path w="221614" h="220979">
                <a:moveTo>
                  <a:pt x="86436" y="187960"/>
                </a:moveTo>
                <a:lnTo>
                  <a:pt x="32042" y="187960"/>
                </a:lnTo>
                <a:lnTo>
                  <a:pt x="28841" y="184150"/>
                </a:lnTo>
                <a:lnTo>
                  <a:pt x="25361" y="180339"/>
                </a:lnTo>
                <a:lnTo>
                  <a:pt x="22059" y="176529"/>
                </a:lnTo>
                <a:lnTo>
                  <a:pt x="18580" y="171450"/>
                </a:lnTo>
                <a:lnTo>
                  <a:pt x="16078" y="167639"/>
                </a:lnTo>
                <a:lnTo>
                  <a:pt x="15722" y="167639"/>
                </a:lnTo>
                <a:lnTo>
                  <a:pt x="13398" y="162560"/>
                </a:lnTo>
                <a:lnTo>
                  <a:pt x="46964" y="162560"/>
                </a:lnTo>
                <a:lnTo>
                  <a:pt x="49987" y="165100"/>
                </a:lnTo>
                <a:lnTo>
                  <a:pt x="49529" y="165100"/>
                </a:lnTo>
                <a:lnTo>
                  <a:pt x="52717" y="168910"/>
                </a:lnTo>
                <a:lnTo>
                  <a:pt x="53352" y="168910"/>
                </a:lnTo>
                <a:lnTo>
                  <a:pt x="55587" y="171450"/>
                </a:lnTo>
                <a:lnTo>
                  <a:pt x="56244" y="171450"/>
                </a:lnTo>
                <a:lnTo>
                  <a:pt x="58572" y="173989"/>
                </a:lnTo>
                <a:lnTo>
                  <a:pt x="59266" y="173989"/>
                </a:lnTo>
                <a:lnTo>
                  <a:pt x="61696" y="176529"/>
                </a:lnTo>
                <a:lnTo>
                  <a:pt x="63030" y="176529"/>
                </a:lnTo>
                <a:lnTo>
                  <a:pt x="64922" y="177800"/>
                </a:lnTo>
                <a:lnTo>
                  <a:pt x="64350" y="177800"/>
                </a:lnTo>
                <a:lnTo>
                  <a:pt x="68262" y="180339"/>
                </a:lnTo>
                <a:lnTo>
                  <a:pt x="67678" y="180339"/>
                </a:lnTo>
                <a:lnTo>
                  <a:pt x="71704" y="182879"/>
                </a:lnTo>
                <a:lnTo>
                  <a:pt x="73171" y="182879"/>
                </a:lnTo>
                <a:lnTo>
                  <a:pt x="75247" y="184150"/>
                </a:lnTo>
                <a:lnTo>
                  <a:pt x="74625" y="184150"/>
                </a:lnTo>
                <a:lnTo>
                  <a:pt x="78892" y="185420"/>
                </a:lnTo>
                <a:lnTo>
                  <a:pt x="78244" y="185420"/>
                </a:lnTo>
                <a:lnTo>
                  <a:pt x="82626" y="186689"/>
                </a:lnTo>
                <a:lnTo>
                  <a:pt x="81965" y="186689"/>
                </a:lnTo>
                <a:lnTo>
                  <a:pt x="86436" y="187960"/>
                </a:lnTo>
                <a:close/>
              </a:path>
              <a:path w="221614" h="220979">
                <a:moveTo>
                  <a:pt x="204231" y="168910"/>
                </a:moveTo>
                <a:lnTo>
                  <a:pt x="168313" y="168910"/>
                </a:lnTo>
                <a:lnTo>
                  <a:pt x="171500" y="165100"/>
                </a:lnTo>
                <a:lnTo>
                  <a:pt x="171043" y="165100"/>
                </a:lnTo>
                <a:lnTo>
                  <a:pt x="174078" y="162560"/>
                </a:lnTo>
                <a:lnTo>
                  <a:pt x="207632" y="162560"/>
                </a:lnTo>
                <a:lnTo>
                  <a:pt x="205308" y="167639"/>
                </a:lnTo>
                <a:lnTo>
                  <a:pt x="204952" y="167639"/>
                </a:lnTo>
                <a:lnTo>
                  <a:pt x="204231" y="168910"/>
                </a:lnTo>
                <a:close/>
              </a:path>
              <a:path w="221614" h="220979">
                <a:moveTo>
                  <a:pt x="53352" y="168910"/>
                </a:moveTo>
                <a:lnTo>
                  <a:pt x="52717" y="168910"/>
                </a:lnTo>
                <a:lnTo>
                  <a:pt x="52235" y="167639"/>
                </a:lnTo>
                <a:lnTo>
                  <a:pt x="53352" y="168910"/>
                </a:lnTo>
                <a:close/>
              </a:path>
              <a:path w="221614" h="220979">
                <a:moveTo>
                  <a:pt x="202790" y="171450"/>
                </a:moveTo>
                <a:lnTo>
                  <a:pt x="165455" y="171450"/>
                </a:lnTo>
                <a:lnTo>
                  <a:pt x="168795" y="167639"/>
                </a:lnTo>
                <a:lnTo>
                  <a:pt x="168313" y="168910"/>
                </a:lnTo>
                <a:lnTo>
                  <a:pt x="204231" y="168910"/>
                </a:lnTo>
                <a:lnTo>
                  <a:pt x="202790" y="171450"/>
                </a:lnTo>
                <a:close/>
              </a:path>
              <a:path w="221614" h="220979">
                <a:moveTo>
                  <a:pt x="56244" y="171450"/>
                </a:moveTo>
                <a:lnTo>
                  <a:pt x="55587" y="171450"/>
                </a:lnTo>
                <a:lnTo>
                  <a:pt x="55079" y="170179"/>
                </a:lnTo>
                <a:lnTo>
                  <a:pt x="56244" y="171450"/>
                </a:lnTo>
                <a:close/>
              </a:path>
              <a:path w="221614" h="220979">
                <a:moveTo>
                  <a:pt x="201036" y="173989"/>
                </a:moveTo>
                <a:lnTo>
                  <a:pt x="162458" y="173989"/>
                </a:lnTo>
                <a:lnTo>
                  <a:pt x="165950" y="170179"/>
                </a:lnTo>
                <a:lnTo>
                  <a:pt x="165455" y="171450"/>
                </a:lnTo>
                <a:lnTo>
                  <a:pt x="202790" y="171450"/>
                </a:lnTo>
                <a:lnTo>
                  <a:pt x="202069" y="172720"/>
                </a:lnTo>
                <a:lnTo>
                  <a:pt x="201036" y="173989"/>
                </a:lnTo>
                <a:close/>
              </a:path>
              <a:path w="221614" h="220979">
                <a:moveTo>
                  <a:pt x="59266" y="173989"/>
                </a:moveTo>
                <a:lnTo>
                  <a:pt x="58572" y="173989"/>
                </a:lnTo>
                <a:lnTo>
                  <a:pt x="58051" y="172720"/>
                </a:lnTo>
                <a:lnTo>
                  <a:pt x="59266" y="173989"/>
                </a:lnTo>
                <a:close/>
              </a:path>
              <a:path w="221614" h="220979">
                <a:moveTo>
                  <a:pt x="198970" y="176529"/>
                </a:moveTo>
                <a:lnTo>
                  <a:pt x="159346" y="176529"/>
                </a:lnTo>
                <a:lnTo>
                  <a:pt x="162979" y="172720"/>
                </a:lnTo>
                <a:lnTo>
                  <a:pt x="162458" y="173989"/>
                </a:lnTo>
                <a:lnTo>
                  <a:pt x="201036" y="173989"/>
                </a:lnTo>
                <a:lnTo>
                  <a:pt x="198970" y="176529"/>
                </a:lnTo>
                <a:close/>
              </a:path>
              <a:path w="221614" h="220979">
                <a:moveTo>
                  <a:pt x="63030" y="176529"/>
                </a:moveTo>
                <a:lnTo>
                  <a:pt x="61696" y="176529"/>
                </a:lnTo>
                <a:lnTo>
                  <a:pt x="61137" y="175260"/>
                </a:lnTo>
                <a:lnTo>
                  <a:pt x="63030" y="176529"/>
                </a:lnTo>
                <a:close/>
              </a:path>
              <a:path w="221614" h="220979">
                <a:moveTo>
                  <a:pt x="193801" y="182879"/>
                </a:moveTo>
                <a:lnTo>
                  <a:pt x="149326" y="182879"/>
                </a:lnTo>
                <a:lnTo>
                  <a:pt x="153365" y="180339"/>
                </a:lnTo>
                <a:lnTo>
                  <a:pt x="152768" y="180339"/>
                </a:lnTo>
                <a:lnTo>
                  <a:pt x="156679" y="177800"/>
                </a:lnTo>
                <a:lnTo>
                  <a:pt x="156108" y="177800"/>
                </a:lnTo>
                <a:lnTo>
                  <a:pt x="159892" y="175260"/>
                </a:lnTo>
                <a:lnTo>
                  <a:pt x="159346" y="176529"/>
                </a:lnTo>
                <a:lnTo>
                  <a:pt x="198970" y="176529"/>
                </a:lnTo>
                <a:lnTo>
                  <a:pt x="196113" y="180339"/>
                </a:lnTo>
                <a:lnTo>
                  <a:pt x="193801" y="182879"/>
                </a:lnTo>
                <a:close/>
              </a:path>
              <a:path w="221614" h="220979">
                <a:moveTo>
                  <a:pt x="73171" y="182879"/>
                </a:moveTo>
                <a:lnTo>
                  <a:pt x="71704" y="182879"/>
                </a:lnTo>
                <a:lnTo>
                  <a:pt x="71094" y="181610"/>
                </a:lnTo>
                <a:lnTo>
                  <a:pt x="73171" y="182879"/>
                </a:lnTo>
                <a:close/>
              </a:path>
              <a:path w="221614" h="220979">
                <a:moveTo>
                  <a:pt x="192646" y="184150"/>
                </a:moveTo>
                <a:lnTo>
                  <a:pt x="145783" y="184150"/>
                </a:lnTo>
                <a:lnTo>
                  <a:pt x="149936" y="181610"/>
                </a:lnTo>
                <a:lnTo>
                  <a:pt x="149326" y="182879"/>
                </a:lnTo>
                <a:lnTo>
                  <a:pt x="193801" y="182879"/>
                </a:lnTo>
                <a:lnTo>
                  <a:pt x="192646" y="184150"/>
                </a:lnTo>
                <a:close/>
              </a:path>
              <a:path w="221614" h="220979">
                <a:moveTo>
                  <a:pt x="189001" y="187960"/>
                </a:moveTo>
                <a:lnTo>
                  <a:pt x="134594" y="187960"/>
                </a:lnTo>
                <a:lnTo>
                  <a:pt x="139064" y="186689"/>
                </a:lnTo>
                <a:lnTo>
                  <a:pt x="138404" y="186689"/>
                </a:lnTo>
                <a:lnTo>
                  <a:pt x="142786" y="185420"/>
                </a:lnTo>
                <a:lnTo>
                  <a:pt x="142138" y="185420"/>
                </a:lnTo>
                <a:lnTo>
                  <a:pt x="146405" y="184150"/>
                </a:lnTo>
                <a:lnTo>
                  <a:pt x="192189" y="184150"/>
                </a:lnTo>
                <a:lnTo>
                  <a:pt x="189001" y="187960"/>
                </a:lnTo>
                <a:close/>
              </a:path>
              <a:path w="221614" h="220979">
                <a:moveTo>
                  <a:pt x="163575" y="207010"/>
                </a:moveTo>
                <a:lnTo>
                  <a:pt x="57467" y="207010"/>
                </a:lnTo>
                <a:lnTo>
                  <a:pt x="53428" y="204470"/>
                </a:lnTo>
                <a:lnTo>
                  <a:pt x="52844" y="204470"/>
                </a:lnTo>
                <a:lnTo>
                  <a:pt x="32524" y="187960"/>
                </a:lnTo>
                <a:lnTo>
                  <a:pt x="85763" y="187960"/>
                </a:lnTo>
                <a:lnTo>
                  <a:pt x="90335" y="189229"/>
                </a:lnTo>
                <a:lnTo>
                  <a:pt x="89649" y="189229"/>
                </a:lnTo>
                <a:lnTo>
                  <a:pt x="94310" y="190500"/>
                </a:lnTo>
                <a:lnTo>
                  <a:pt x="93611" y="190500"/>
                </a:lnTo>
                <a:lnTo>
                  <a:pt x="98348" y="191770"/>
                </a:lnTo>
                <a:lnTo>
                  <a:pt x="185165" y="191770"/>
                </a:lnTo>
                <a:lnTo>
                  <a:pt x="181165" y="195579"/>
                </a:lnTo>
                <a:lnTo>
                  <a:pt x="180644" y="195579"/>
                </a:lnTo>
                <a:lnTo>
                  <a:pt x="176453" y="199389"/>
                </a:lnTo>
                <a:lnTo>
                  <a:pt x="172110" y="201929"/>
                </a:lnTo>
                <a:lnTo>
                  <a:pt x="168198" y="204470"/>
                </a:lnTo>
                <a:lnTo>
                  <a:pt x="163575" y="207010"/>
                </a:lnTo>
                <a:close/>
              </a:path>
              <a:path w="221614" h="220979">
                <a:moveTo>
                  <a:pt x="185165" y="191770"/>
                </a:moveTo>
                <a:lnTo>
                  <a:pt x="122682" y="191770"/>
                </a:lnTo>
                <a:lnTo>
                  <a:pt x="127419" y="190500"/>
                </a:lnTo>
                <a:lnTo>
                  <a:pt x="126720" y="190500"/>
                </a:lnTo>
                <a:lnTo>
                  <a:pt x="131381" y="189229"/>
                </a:lnTo>
                <a:lnTo>
                  <a:pt x="130695" y="189229"/>
                </a:lnTo>
                <a:lnTo>
                  <a:pt x="135267" y="187960"/>
                </a:lnTo>
                <a:lnTo>
                  <a:pt x="188518" y="187960"/>
                </a:lnTo>
                <a:lnTo>
                  <a:pt x="185165" y="191770"/>
                </a:lnTo>
                <a:close/>
              </a:path>
              <a:path w="221614" h="220979">
                <a:moveTo>
                  <a:pt x="102463" y="191770"/>
                </a:moveTo>
                <a:lnTo>
                  <a:pt x="98348" y="191770"/>
                </a:lnTo>
                <a:lnTo>
                  <a:pt x="97637" y="190500"/>
                </a:lnTo>
                <a:lnTo>
                  <a:pt x="102463" y="191770"/>
                </a:lnTo>
                <a:close/>
              </a:path>
              <a:path w="221614" h="220979">
                <a:moveTo>
                  <a:pt x="122682" y="191770"/>
                </a:moveTo>
                <a:lnTo>
                  <a:pt x="118567" y="191770"/>
                </a:lnTo>
                <a:lnTo>
                  <a:pt x="123393" y="190500"/>
                </a:lnTo>
                <a:lnTo>
                  <a:pt x="122682" y="191770"/>
                </a:lnTo>
                <a:close/>
              </a:path>
              <a:path w="221614" h="220979">
                <a:moveTo>
                  <a:pt x="138506" y="217170"/>
                </a:moveTo>
                <a:lnTo>
                  <a:pt x="82537" y="217170"/>
                </a:lnTo>
                <a:lnTo>
                  <a:pt x="77279" y="215900"/>
                </a:lnTo>
                <a:lnTo>
                  <a:pt x="72809" y="214629"/>
                </a:lnTo>
                <a:lnTo>
                  <a:pt x="72148" y="213360"/>
                </a:lnTo>
                <a:lnTo>
                  <a:pt x="67119" y="212089"/>
                </a:lnTo>
                <a:lnTo>
                  <a:pt x="62852" y="209550"/>
                </a:lnTo>
                <a:lnTo>
                  <a:pt x="58077" y="207010"/>
                </a:lnTo>
                <a:lnTo>
                  <a:pt x="162966" y="207010"/>
                </a:lnTo>
                <a:lnTo>
                  <a:pt x="158178" y="209550"/>
                </a:lnTo>
                <a:lnTo>
                  <a:pt x="153911" y="212089"/>
                </a:lnTo>
                <a:lnTo>
                  <a:pt x="148894" y="213360"/>
                </a:lnTo>
                <a:lnTo>
                  <a:pt x="148234" y="214629"/>
                </a:lnTo>
                <a:lnTo>
                  <a:pt x="143751" y="215900"/>
                </a:lnTo>
                <a:lnTo>
                  <a:pt x="138506" y="217170"/>
                </a:lnTo>
                <a:close/>
              </a:path>
              <a:path w="221614" h="220979">
                <a:moveTo>
                  <a:pt x="127698" y="219710"/>
                </a:moveTo>
                <a:lnTo>
                  <a:pt x="94043" y="219710"/>
                </a:lnTo>
                <a:lnTo>
                  <a:pt x="88582" y="218439"/>
                </a:lnTo>
                <a:lnTo>
                  <a:pt x="87884" y="218439"/>
                </a:lnTo>
                <a:lnTo>
                  <a:pt x="83223" y="217170"/>
                </a:lnTo>
                <a:lnTo>
                  <a:pt x="137807" y="217170"/>
                </a:lnTo>
                <a:lnTo>
                  <a:pt x="133146" y="218439"/>
                </a:lnTo>
                <a:lnTo>
                  <a:pt x="127698" y="219710"/>
                </a:lnTo>
                <a:close/>
              </a:path>
              <a:path w="221614" h="220979">
                <a:moveTo>
                  <a:pt x="116560" y="220979"/>
                </a:moveTo>
                <a:lnTo>
                  <a:pt x="104470" y="220979"/>
                </a:lnTo>
                <a:lnTo>
                  <a:pt x="99580" y="219710"/>
                </a:lnTo>
                <a:lnTo>
                  <a:pt x="121450" y="219710"/>
                </a:lnTo>
                <a:lnTo>
                  <a:pt x="116560" y="220979"/>
                </a:lnTo>
                <a:close/>
              </a:path>
            </a:pathLst>
          </a:custGeom>
          <a:solidFill>
            <a:srgbClr val="056255"/>
          </a:solidFill>
        </p:spPr>
        <p:txBody>
          <a:bodyPr wrap="square" lIns="0" tIns="0" rIns="0" bIns="0" rtlCol="0"/>
          <a:lstStyle/>
          <a:p>
            <a:endParaRPr>
              <a:latin typeface="楷体" panose="02010609060101010101" charset="-122"/>
              <a:ea typeface="楷体" panose="02010609060101010101" charset="-122"/>
            </a:endParaRPr>
          </a:p>
        </p:txBody>
      </p:sp>
      <p:sp>
        <p:nvSpPr>
          <p:cNvPr id="32" name="object 32"/>
          <p:cNvSpPr/>
          <p:nvPr/>
        </p:nvSpPr>
        <p:spPr>
          <a:xfrm>
            <a:off x="7583309" y="4063758"/>
            <a:ext cx="1135202" cy="387172"/>
          </a:xfrm>
          <a:prstGeom prst="rect">
            <a:avLst/>
          </a:prstGeom>
          <a:blipFill>
            <a:blip r:embed="rId13"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33" name="object 33"/>
          <p:cNvSpPr txBox="1"/>
          <p:nvPr/>
        </p:nvSpPr>
        <p:spPr>
          <a:xfrm>
            <a:off x="7587577" y="4092155"/>
            <a:ext cx="661035" cy="302895"/>
          </a:xfrm>
          <a:prstGeom prst="rect">
            <a:avLst/>
          </a:prstGeom>
        </p:spPr>
        <p:txBody>
          <a:bodyPr vert="horz" wrap="square" lIns="0" tIns="0" rIns="0" bIns="0" rtlCol="0">
            <a:spAutoFit/>
          </a:bodyPr>
          <a:lstStyle/>
          <a:p>
            <a:pPr marL="12700">
              <a:lnSpc>
                <a:spcPts val="2380"/>
              </a:lnSpc>
            </a:pPr>
            <a:r>
              <a:rPr sz="2000" spc="-5" dirty="0">
                <a:solidFill>
                  <a:srgbClr val="C00000"/>
                </a:solidFill>
                <a:latin typeface="楷体" panose="02010609060101010101" charset="-122"/>
                <a:ea typeface="楷体" panose="02010609060101010101" charset="-122"/>
                <a:cs typeface="楷体" panose="02010609060101010101" charset="-122"/>
              </a:rPr>
              <a:t>第7</a:t>
            </a:r>
            <a:r>
              <a:rPr sz="2000" spc="5" dirty="0">
                <a:solidFill>
                  <a:srgbClr val="C00000"/>
                </a:solidFill>
                <a:latin typeface="楷体" panose="02010609060101010101" charset="-122"/>
                <a:ea typeface="楷体" panose="02010609060101010101" charset="-122"/>
                <a:cs typeface="楷体" panose="02010609060101010101" charset="-122"/>
              </a:rPr>
              <a:t>步</a:t>
            </a:r>
            <a:endParaRPr sz="2000">
              <a:latin typeface="楷体" panose="02010609060101010101" charset="-122"/>
              <a:ea typeface="楷体" panose="02010609060101010101" charset="-122"/>
              <a:cs typeface="楷体" panose="02010609060101010101" charset="-122"/>
            </a:endParaRPr>
          </a:p>
        </p:txBody>
      </p:sp>
      <p:sp>
        <p:nvSpPr>
          <p:cNvPr id="34" name="object 34"/>
          <p:cNvSpPr/>
          <p:nvPr/>
        </p:nvSpPr>
        <p:spPr>
          <a:xfrm>
            <a:off x="7393393" y="3781526"/>
            <a:ext cx="221137" cy="1734515"/>
          </a:xfrm>
          <a:prstGeom prst="rect">
            <a:avLst/>
          </a:prstGeom>
          <a:blipFill>
            <a:blip r:embed="rId14"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35" name="object 35"/>
          <p:cNvSpPr/>
          <p:nvPr/>
        </p:nvSpPr>
        <p:spPr>
          <a:xfrm>
            <a:off x="8856509" y="1957031"/>
            <a:ext cx="1295095" cy="387172"/>
          </a:xfrm>
          <a:prstGeom prst="rect">
            <a:avLst/>
          </a:prstGeom>
          <a:blipFill>
            <a:blip r:embed="rId15"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36" name="object 36"/>
          <p:cNvSpPr txBox="1"/>
          <p:nvPr/>
        </p:nvSpPr>
        <p:spPr>
          <a:xfrm>
            <a:off x="8837066" y="1985429"/>
            <a:ext cx="1448435" cy="1339215"/>
          </a:xfrm>
          <a:prstGeom prst="rect">
            <a:avLst/>
          </a:prstGeom>
        </p:spPr>
        <p:txBody>
          <a:bodyPr vert="horz" wrap="square" lIns="0" tIns="0" rIns="0" bIns="0" rtlCol="0">
            <a:spAutoFit/>
          </a:bodyPr>
          <a:lstStyle/>
          <a:p>
            <a:pPr marL="36195" algn="just">
              <a:lnSpc>
                <a:spcPct val="100000"/>
              </a:lnSpc>
            </a:pPr>
            <a:r>
              <a:rPr sz="2000" dirty="0">
                <a:solidFill>
                  <a:srgbClr val="C00000"/>
                </a:solidFill>
                <a:latin typeface="楷体" panose="02010609060101010101" charset="-122"/>
                <a:ea typeface="楷体" panose="02010609060101010101" charset="-122"/>
                <a:cs typeface="楷体" panose="02010609060101010101" charset="-122"/>
              </a:rPr>
              <a:t>第8步</a:t>
            </a:r>
            <a:endParaRPr sz="2000">
              <a:latin typeface="楷体" panose="02010609060101010101" charset="-122"/>
              <a:ea typeface="楷体" panose="02010609060101010101" charset="-122"/>
              <a:cs typeface="楷体" panose="02010609060101010101" charset="-122"/>
            </a:endParaRPr>
          </a:p>
          <a:p>
            <a:pPr marL="12700" marR="5080" algn="just">
              <a:lnSpc>
                <a:spcPct val="100000"/>
              </a:lnSpc>
              <a:spcBef>
                <a:spcPts val="1325"/>
              </a:spcBef>
            </a:pPr>
            <a:r>
              <a:rPr sz="1400" dirty="0">
                <a:latin typeface="楷体" panose="02010609060101010101" charset="-122"/>
                <a:ea typeface="楷体" panose="02010609060101010101" charset="-122"/>
                <a:cs typeface="楷体" panose="02010609060101010101" charset="-122"/>
              </a:rPr>
              <a:t>按照报考学院复试  要求，在规定时间  内进行网络远程面  试</a:t>
            </a:r>
            <a:r>
              <a:rPr lang="zh-CN" sz="1400" dirty="0">
                <a:latin typeface="楷体" panose="02010609060101010101" charset="-122"/>
                <a:ea typeface="楷体" panose="02010609060101010101" charset="-122"/>
                <a:cs typeface="楷体" panose="02010609060101010101" charset="-122"/>
              </a:rPr>
              <a:t>。</a:t>
            </a:r>
            <a:endParaRPr lang="zh-CN" sz="1400" dirty="0">
              <a:latin typeface="楷体" panose="02010609060101010101" charset="-122"/>
              <a:ea typeface="楷体" panose="02010609060101010101" charset="-122"/>
              <a:cs typeface="楷体" panose="02010609060101010101" charset="-122"/>
            </a:endParaRPr>
          </a:p>
        </p:txBody>
      </p:sp>
      <p:sp>
        <p:nvSpPr>
          <p:cNvPr id="37" name="object 37"/>
          <p:cNvSpPr/>
          <p:nvPr/>
        </p:nvSpPr>
        <p:spPr>
          <a:xfrm>
            <a:off x="8666403" y="2029955"/>
            <a:ext cx="0" cy="1854200"/>
          </a:xfrm>
          <a:custGeom>
            <a:avLst/>
            <a:gdLst/>
            <a:ahLst/>
            <a:cxnLst/>
            <a:rect l="l" t="t" r="r" b="b"/>
            <a:pathLst>
              <a:path h="1854200">
                <a:moveTo>
                  <a:pt x="0" y="0"/>
                </a:moveTo>
                <a:lnTo>
                  <a:pt x="0" y="1853603"/>
                </a:lnTo>
              </a:path>
            </a:pathLst>
          </a:custGeom>
          <a:ln w="9525">
            <a:solidFill>
              <a:srgbClr val="A6A6A6"/>
            </a:solidFill>
          </a:ln>
        </p:spPr>
        <p:txBody>
          <a:bodyPr wrap="square" lIns="0" tIns="0" rIns="0" bIns="0" rtlCol="0"/>
          <a:lstStyle/>
          <a:p/>
        </p:txBody>
      </p:sp>
      <p:sp>
        <p:nvSpPr>
          <p:cNvPr id="38" name="object 38"/>
          <p:cNvSpPr/>
          <p:nvPr/>
        </p:nvSpPr>
        <p:spPr>
          <a:xfrm>
            <a:off x="8542019" y="3795801"/>
            <a:ext cx="222250" cy="193040"/>
          </a:xfrm>
          <a:custGeom>
            <a:avLst/>
            <a:gdLst/>
            <a:ahLst/>
            <a:cxnLst/>
            <a:rect l="l" t="t" r="r" b="b"/>
            <a:pathLst>
              <a:path w="222250" h="193039">
                <a:moveTo>
                  <a:pt x="111201" y="192722"/>
                </a:moveTo>
                <a:lnTo>
                  <a:pt x="68142" y="185150"/>
                </a:lnTo>
                <a:lnTo>
                  <a:pt x="32913" y="164499"/>
                </a:lnTo>
                <a:lnTo>
                  <a:pt x="9043" y="133925"/>
                </a:lnTo>
                <a:lnTo>
                  <a:pt x="0" y="96494"/>
                </a:lnTo>
                <a:lnTo>
                  <a:pt x="9043" y="58909"/>
                </a:lnTo>
                <a:lnTo>
                  <a:pt x="32953" y="28224"/>
                </a:lnTo>
                <a:lnTo>
                  <a:pt x="68157" y="7572"/>
                </a:lnTo>
                <a:lnTo>
                  <a:pt x="111201" y="0"/>
                </a:lnTo>
                <a:lnTo>
                  <a:pt x="154248" y="7574"/>
                </a:lnTo>
                <a:lnTo>
                  <a:pt x="189405" y="28240"/>
                </a:lnTo>
                <a:lnTo>
                  <a:pt x="213090" y="58855"/>
                </a:lnTo>
                <a:lnTo>
                  <a:pt x="221780" y="96367"/>
                </a:lnTo>
                <a:lnTo>
                  <a:pt x="213090" y="133872"/>
                </a:lnTo>
                <a:lnTo>
                  <a:pt x="189366" y="164515"/>
                </a:lnTo>
                <a:lnTo>
                  <a:pt x="154233" y="185152"/>
                </a:lnTo>
                <a:lnTo>
                  <a:pt x="111201" y="192722"/>
                </a:lnTo>
                <a:close/>
              </a:path>
            </a:pathLst>
          </a:custGeom>
          <a:solidFill>
            <a:srgbClr val="F1F1F1"/>
          </a:solidFill>
        </p:spPr>
        <p:txBody>
          <a:bodyPr wrap="square" lIns="0" tIns="0" rIns="0" bIns="0" rtlCol="0"/>
          <a:lstStyle/>
          <a:p>
            <a:endParaRPr>
              <a:latin typeface="楷体" panose="02010609060101010101" charset="-122"/>
              <a:ea typeface="楷体" panose="02010609060101010101" charset="-122"/>
            </a:endParaRPr>
          </a:p>
        </p:txBody>
      </p:sp>
      <p:sp>
        <p:nvSpPr>
          <p:cNvPr id="39" name="object 39"/>
          <p:cNvSpPr/>
          <p:nvPr/>
        </p:nvSpPr>
        <p:spPr>
          <a:xfrm>
            <a:off x="8528424" y="3781526"/>
            <a:ext cx="250190" cy="220979"/>
          </a:xfrm>
          <a:custGeom>
            <a:avLst/>
            <a:gdLst/>
            <a:ahLst/>
            <a:cxnLst/>
            <a:rect l="l" t="t" r="r" b="b"/>
            <a:pathLst>
              <a:path w="250190" h="220979">
                <a:moveTo>
                  <a:pt x="143833" y="1270"/>
                </a:moveTo>
                <a:lnTo>
                  <a:pt x="105759" y="1270"/>
                </a:lnTo>
                <a:lnTo>
                  <a:pt x="111918" y="0"/>
                </a:lnTo>
                <a:lnTo>
                  <a:pt x="137674" y="0"/>
                </a:lnTo>
                <a:lnTo>
                  <a:pt x="143833" y="1270"/>
                </a:lnTo>
                <a:close/>
              </a:path>
              <a:path w="250190" h="220979">
                <a:moveTo>
                  <a:pt x="55733" y="53339"/>
                </a:moveTo>
                <a:lnTo>
                  <a:pt x="56241" y="52070"/>
                </a:lnTo>
                <a:lnTo>
                  <a:pt x="18713" y="52070"/>
                </a:lnTo>
                <a:lnTo>
                  <a:pt x="21583" y="48260"/>
                </a:lnTo>
                <a:lnTo>
                  <a:pt x="22028" y="46989"/>
                </a:lnTo>
                <a:lnTo>
                  <a:pt x="25114" y="43179"/>
                </a:lnTo>
                <a:lnTo>
                  <a:pt x="25571" y="43179"/>
                </a:lnTo>
                <a:lnTo>
                  <a:pt x="28848" y="39370"/>
                </a:lnTo>
                <a:lnTo>
                  <a:pt x="29330" y="38100"/>
                </a:lnTo>
                <a:lnTo>
                  <a:pt x="33293" y="34289"/>
                </a:lnTo>
                <a:lnTo>
                  <a:pt x="36963" y="31750"/>
                </a:lnTo>
                <a:lnTo>
                  <a:pt x="37471" y="30479"/>
                </a:lnTo>
                <a:lnTo>
                  <a:pt x="41306" y="27939"/>
                </a:lnTo>
                <a:lnTo>
                  <a:pt x="45840" y="24129"/>
                </a:lnTo>
                <a:lnTo>
                  <a:pt x="50552" y="21589"/>
                </a:lnTo>
                <a:lnTo>
                  <a:pt x="51098" y="20320"/>
                </a:lnTo>
                <a:lnTo>
                  <a:pt x="56000" y="17779"/>
                </a:lnTo>
                <a:lnTo>
                  <a:pt x="61055" y="15239"/>
                </a:lnTo>
                <a:lnTo>
                  <a:pt x="65678" y="12700"/>
                </a:lnTo>
                <a:lnTo>
                  <a:pt x="71024" y="10160"/>
                </a:lnTo>
                <a:lnTo>
                  <a:pt x="76511" y="7620"/>
                </a:lnTo>
                <a:lnTo>
                  <a:pt x="82124" y="6350"/>
                </a:lnTo>
                <a:lnTo>
                  <a:pt x="87864" y="3810"/>
                </a:lnTo>
                <a:lnTo>
                  <a:pt x="93719" y="2539"/>
                </a:lnTo>
                <a:lnTo>
                  <a:pt x="94341" y="2539"/>
                </a:lnTo>
                <a:lnTo>
                  <a:pt x="100310" y="1270"/>
                </a:lnTo>
                <a:lnTo>
                  <a:pt x="149282" y="1270"/>
                </a:lnTo>
                <a:lnTo>
                  <a:pt x="155251" y="2539"/>
                </a:lnTo>
                <a:lnTo>
                  <a:pt x="161715" y="3810"/>
                </a:lnTo>
                <a:lnTo>
                  <a:pt x="166858" y="6350"/>
                </a:lnTo>
                <a:lnTo>
                  <a:pt x="172485" y="7620"/>
                </a:lnTo>
                <a:lnTo>
                  <a:pt x="178555" y="10160"/>
                </a:lnTo>
                <a:lnTo>
                  <a:pt x="183902" y="12700"/>
                </a:lnTo>
                <a:lnTo>
                  <a:pt x="188537" y="15239"/>
                </a:lnTo>
                <a:lnTo>
                  <a:pt x="193592" y="17779"/>
                </a:lnTo>
                <a:lnTo>
                  <a:pt x="194151" y="17779"/>
                </a:lnTo>
                <a:lnTo>
                  <a:pt x="199028" y="21589"/>
                </a:lnTo>
                <a:lnTo>
                  <a:pt x="203739" y="24129"/>
                </a:lnTo>
                <a:lnTo>
                  <a:pt x="208273" y="27939"/>
                </a:lnTo>
                <a:lnTo>
                  <a:pt x="115055" y="27939"/>
                </a:lnTo>
                <a:lnTo>
                  <a:pt x="109531" y="29210"/>
                </a:lnTo>
                <a:lnTo>
                  <a:pt x="105327" y="29210"/>
                </a:lnTo>
                <a:lnTo>
                  <a:pt x="99968" y="30479"/>
                </a:lnTo>
                <a:lnTo>
                  <a:pt x="100590" y="30479"/>
                </a:lnTo>
                <a:lnTo>
                  <a:pt x="95345" y="31750"/>
                </a:lnTo>
                <a:lnTo>
                  <a:pt x="95954" y="31750"/>
                </a:lnTo>
                <a:lnTo>
                  <a:pt x="90811" y="33020"/>
                </a:lnTo>
                <a:lnTo>
                  <a:pt x="91408" y="33020"/>
                </a:lnTo>
                <a:lnTo>
                  <a:pt x="86391" y="34289"/>
                </a:lnTo>
                <a:lnTo>
                  <a:pt x="86988" y="34289"/>
                </a:lnTo>
                <a:lnTo>
                  <a:pt x="82086" y="36829"/>
                </a:lnTo>
                <a:lnTo>
                  <a:pt x="82670" y="36829"/>
                </a:lnTo>
                <a:lnTo>
                  <a:pt x="77908" y="38100"/>
                </a:lnTo>
                <a:lnTo>
                  <a:pt x="78479" y="38100"/>
                </a:lnTo>
                <a:lnTo>
                  <a:pt x="73856" y="40639"/>
                </a:lnTo>
                <a:lnTo>
                  <a:pt x="74415" y="40639"/>
                </a:lnTo>
                <a:lnTo>
                  <a:pt x="72174" y="41910"/>
                </a:lnTo>
                <a:lnTo>
                  <a:pt x="70491" y="41910"/>
                </a:lnTo>
                <a:lnTo>
                  <a:pt x="66160" y="44450"/>
                </a:lnTo>
                <a:lnTo>
                  <a:pt x="66706" y="44450"/>
                </a:lnTo>
                <a:lnTo>
                  <a:pt x="62528" y="46989"/>
                </a:lnTo>
                <a:lnTo>
                  <a:pt x="63061" y="46989"/>
                </a:lnTo>
                <a:lnTo>
                  <a:pt x="59048" y="49529"/>
                </a:lnTo>
                <a:lnTo>
                  <a:pt x="59569" y="49529"/>
                </a:lnTo>
                <a:lnTo>
                  <a:pt x="55733" y="53339"/>
                </a:lnTo>
                <a:close/>
              </a:path>
              <a:path w="250190" h="220979">
                <a:moveTo>
                  <a:pt x="179647" y="43179"/>
                </a:moveTo>
                <a:lnTo>
                  <a:pt x="175164" y="40639"/>
                </a:lnTo>
                <a:lnTo>
                  <a:pt x="175736" y="40639"/>
                </a:lnTo>
                <a:lnTo>
                  <a:pt x="171100" y="38100"/>
                </a:lnTo>
                <a:lnTo>
                  <a:pt x="171684" y="38100"/>
                </a:lnTo>
                <a:lnTo>
                  <a:pt x="166909" y="36829"/>
                </a:lnTo>
                <a:lnTo>
                  <a:pt x="167493" y="36829"/>
                </a:lnTo>
                <a:lnTo>
                  <a:pt x="162604" y="34289"/>
                </a:lnTo>
                <a:lnTo>
                  <a:pt x="163201" y="34289"/>
                </a:lnTo>
                <a:lnTo>
                  <a:pt x="158172" y="33020"/>
                </a:lnTo>
                <a:lnTo>
                  <a:pt x="158769" y="33020"/>
                </a:lnTo>
                <a:lnTo>
                  <a:pt x="153638" y="31750"/>
                </a:lnTo>
                <a:lnTo>
                  <a:pt x="154247" y="31750"/>
                </a:lnTo>
                <a:lnTo>
                  <a:pt x="149002" y="30479"/>
                </a:lnTo>
                <a:lnTo>
                  <a:pt x="149612" y="30479"/>
                </a:lnTo>
                <a:lnTo>
                  <a:pt x="144265" y="29210"/>
                </a:lnTo>
                <a:lnTo>
                  <a:pt x="140061" y="29210"/>
                </a:lnTo>
                <a:lnTo>
                  <a:pt x="134524" y="27939"/>
                </a:lnTo>
                <a:lnTo>
                  <a:pt x="208273" y="27939"/>
                </a:lnTo>
                <a:lnTo>
                  <a:pt x="212121" y="30479"/>
                </a:lnTo>
                <a:lnTo>
                  <a:pt x="212629" y="31750"/>
                </a:lnTo>
                <a:lnTo>
                  <a:pt x="216782" y="35560"/>
                </a:lnTo>
                <a:lnTo>
                  <a:pt x="220262" y="38100"/>
                </a:lnTo>
                <a:lnTo>
                  <a:pt x="223081" y="41910"/>
                </a:lnTo>
                <a:lnTo>
                  <a:pt x="179101" y="41910"/>
                </a:lnTo>
                <a:lnTo>
                  <a:pt x="179647" y="43179"/>
                </a:lnTo>
                <a:close/>
              </a:path>
              <a:path w="250190" h="220979">
                <a:moveTo>
                  <a:pt x="69932" y="43179"/>
                </a:moveTo>
                <a:lnTo>
                  <a:pt x="70491" y="41910"/>
                </a:lnTo>
                <a:lnTo>
                  <a:pt x="72174" y="41910"/>
                </a:lnTo>
                <a:lnTo>
                  <a:pt x="69932" y="43179"/>
                </a:lnTo>
                <a:close/>
              </a:path>
              <a:path w="250190" h="220979">
                <a:moveTo>
                  <a:pt x="193859" y="53339"/>
                </a:moveTo>
                <a:lnTo>
                  <a:pt x="190023" y="49529"/>
                </a:lnTo>
                <a:lnTo>
                  <a:pt x="190544" y="49529"/>
                </a:lnTo>
                <a:lnTo>
                  <a:pt x="186531" y="46989"/>
                </a:lnTo>
                <a:lnTo>
                  <a:pt x="187064" y="46989"/>
                </a:lnTo>
                <a:lnTo>
                  <a:pt x="182886" y="44450"/>
                </a:lnTo>
                <a:lnTo>
                  <a:pt x="183432" y="44450"/>
                </a:lnTo>
                <a:lnTo>
                  <a:pt x="179101" y="41910"/>
                </a:lnTo>
                <a:lnTo>
                  <a:pt x="223081" y="41910"/>
                </a:lnTo>
                <a:lnTo>
                  <a:pt x="224021" y="43179"/>
                </a:lnTo>
                <a:lnTo>
                  <a:pt x="224478" y="43179"/>
                </a:lnTo>
                <a:lnTo>
                  <a:pt x="227564" y="46989"/>
                </a:lnTo>
                <a:lnTo>
                  <a:pt x="230879" y="52070"/>
                </a:lnTo>
                <a:lnTo>
                  <a:pt x="193351" y="52070"/>
                </a:lnTo>
                <a:lnTo>
                  <a:pt x="193859" y="53339"/>
                </a:lnTo>
                <a:close/>
              </a:path>
              <a:path w="250190" h="220979">
                <a:moveTo>
                  <a:pt x="39477" y="72389"/>
                </a:moveTo>
                <a:lnTo>
                  <a:pt x="39871" y="71120"/>
                </a:lnTo>
                <a:lnTo>
                  <a:pt x="7905" y="71120"/>
                </a:lnTo>
                <a:lnTo>
                  <a:pt x="10217" y="66039"/>
                </a:lnTo>
                <a:lnTo>
                  <a:pt x="12426" y="62229"/>
                </a:lnTo>
                <a:lnTo>
                  <a:pt x="12795" y="60960"/>
                </a:lnTo>
                <a:lnTo>
                  <a:pt x="15233" y="57150"/>
                </a:lnTo>
                <a:lnTo>
                  <a:pt x="18294" y="52070"/>
                </a:lnTo>
                <a:lnTo>
                  <a:pt x="56241" y="52070"/>
                </a:lnTo>
                <a:lnTo>
                  <a:pt x="52571" y="55879"/>
                </a:lnTo>
                <a:lnTo>
                  <a:pt x="53066" y="55879"/>
                </a:lnTo>
                <a:lnTo>
                  <a:pt x="49599" y="58420"/>
                </a:lnTo>
                <a:lnTo>
                  <a:pt x="50069" y="58420"/>
                </a:lnTo>
                <a:lnTo>
                  <a:pt x="47885" y="60960"/>
                </a:lnTo>
                <a:lnTo>
                  <a:pt x="47250" y="60960"/>
                </a:lnTo>
                <a:lnTo>
                  <a:pt x="44164" y="64770"/>
                </a:lnTo>
                <a:lnTo>
                  <a:pt x="44608" y="64770"/>
                </a:lnTo>
                <a:lnTo>
                  <a:pt x="42686" y="67310"/>
                </a:lnTo>
                <a:lnTo>
                  <a:pt x="42144" y="67310"/>
                </a:lnTo>
                <a:lnTo>
                  <a:pt x="39477" y="72389"/>
                </a:lnTo>
                <a:close/>
              </a:path>
              <a:path w="250190" h="220979">
                <a:moveTo>
                  <a:pt x="202799" y="62229"/>
                </a:moveTo>
                <a:lnTo>
                  <a:pt x="199510" y="58420"/>
                </a:lnTo>
                <a:lnTo>
                  <a:pt x="199993" y="58420"/>
                </a:lnTo>
                <a:lnTo>
                  <a:pt x="196513" y="55879"/>
                </a:lnTo>
                <a:lnTo>
                  <a:pt x="197008" y="55879"/>
                </a:lnTo>
                <a:lnTo>
                  <a:pt x="193351" y="52070"/>
                </a:lnTo>
                <a:lnTo>
                  <a:pt x="231298" y="52070"/>
                </a:lnTo>
                <a:lnTo>
                  <a:pt x="234346" y="57150"/>
                </a:lnTo>
                <a:lnTo>
                  <a:pt x="236785" y="60960"/>
                </a:lnTo>
                <a:lnTo>
                  <a:pt x="202342" y="60960"/>
                </a:lnTo>
                <a:lnTo>
                  <a:pt x="202799" y="62229"/>
                </a:lnTo>
                <a:close/>
              </a:path>
              <a:path w="250190" h="220979">
                <a:moveTo>
                  <a:pt x="46793" y="62229"/>
                </a:moveTo>
                <a:lnTo>
                  <a:pt x="47250" y="60960"/>
                </a:lnTo>
                <a:lnTo>
                  <a:pt x="47885" y="60960"/>
                </a:lnTo>
                <a:lnTo>
                  <a:pt x="46793" y="62229"/>
                </a:lnTo>
                <a:close/>
              </a:path>
              <a:path w="250190" h="220979">
                <a:moveTo>
                  <a:pt x="207854" y="68579"/>
                </a:moveTo>
                <a:lnTo>
                  <a:pt x="204984" y="64770"/>
                </a:lnTo>
                <a:lnTo>
                  <a:pt x="205416" y="64770"/>
                </a:lnTo>
                <a:lnTo>
                  <a:pt x="202342" y="60960"/>
                </a:lnTo>
                <a:lnTo>
                  <a:pt x="236785" y="60960"/>
                </a:lnTo>
                <a:lnTo>
                  <a:pt x="237153" y="62229"/>
                </a:lnTo>
                <a:lnTo>
                  <a:pt x="239375" y="66039"/>
                </a:lnTo>
                <a:lnTo>
                  <a:pt x="239953" y="67310"/>
                </a:lnTo>
                <a:lnTo>
                  <a:pt x="207448" y="67310"/>
                </a:lnTo>
                <a:lnTo>
                  <a:pt x="207854" y="68579"/>
                </a:lnTo>
                <a:close/>
              </a:path>
              <a:path w="250190" h="220979">
                <a:moveTo>
                  <a:pt x="41725" y="68579"/>
                </a:moveTo>
                <a:lnTo>
                  <a:pt x="42144" y="67310"/>
                </a:lnTo>
                <a:lnTo>
                  <a:pt x="42686" y="67310"/>
                </a:lnTo>
                <a:lnTo>
                  <a:pt x="41725" y="68579"/>
                </a:lnTo>
                <a:close/>
              </a:path>
              <a:path w="250190" h="220979">
                <a:moveTo>
                  <a:pt x="210102" y="72389"/>
                </a:moveTo>
                <a:lnTo>
                  <a:pt x="207448" y="67310"/>
                </a:lnTo>
                <a:lnTo>
                  <a:pt x="239953" y="67310"/>
                </a:lnTo>
                <a:lnTo>
                  <a:pt x="241687" y="71120"/>
                </a:lnTo>
                <a:lnTo>
                  <a:pt x="209708" y="71120"/>
                </a:lnTo>
                <a:lnTo>
                  <a:pt x="210102" y="72389"/>
                </a:lnTo>
                <a:close/>
              </a:path>
              <a:path w="250190" h="220979">
                <a:moveTo>
                  <a:pt x="39871" y="148589"/>
                </a:moveTo>
                <a:lnTo>
                  <a:pt x="7600" y="148589"/>
                </a:lnTo>
                <a:lnTo>
                  <a:pt x="5861" y="143510"/>
                </a:lnTo>
                <a:lnTo>
                  <a:pt x="5594" y="143510"/>
                </a:lnTo>
                <a:lnTo>
                  <a:pt x="4108" y="138429"/>
                </a:lnTo>
                <a:lnTo>
                  <a:pt x="3879" y="137160"/>
                </a:lnTo>
                <a:lnTo>
                  <a:pt x="2647" y="133350"/>
                </a:lnTo>
                <a:lnTo>
                  <a:pt x="2457" y="132079"/>
                </a:lnTo>
                <a:lnTo>
                  <a:pt x="1339" y="127000"/>
                </a:lnTo>
                <a:lnTo>
                  <a:pt x="641" y="121920"/>
                </a:lnTo>
                <a:lnTo>
                  <a:pt x="552" y="120650"/>
                </a:lnTo>
                <a:lnTo>
                  <a:pt x="120" y="116839"/>
                </a:lnTo>
                <a:lnTo>
                  <a:pt x="0" y="106679"/>
                </a:lnTo>
                <a:lnTo>
                  <a:pt x="69" y="104139"/>
                </a:lnTo>
                <a:lnTo>
                  <a:pt x="552" y="99060"/>
                </a:lnTo>
                <a:lnTo>
                  <a:pt x="641" y="97789"/>
                </a:lnTo>
                <a:lnTo>
                  <a:pt x="1339" y="92710"/>
                </a:lnTo>
                <a:lnTo>
                  <a:pt x="2457" y="87629"/>
                </a:lnTo>
                <a:lnTo>
                  <a:pt x="2647" y="86360"/>
                </a:lnTo>
                <a:lnTo>
                  <a:pt x="3879" y="82550"/>
                </a:lnTo>
                <a:lnTo>
                  <a:pt x="4108" y="81279"/>
                </a:lnTo>
                <a:lnTo>
                  <a:pt x="5594" y="77470"/>
                </a:lnTo>
                <a:lnTo>
                  <a:pt x="5861" y="76200"/>
                </a:lnTo>
                <a:lnTo>
                  <a:pt x="7600" y="71120"/>
                </a:lnTo>
                <a:lnTo>
                  <a:pt x="39871" y="71120"/>
                </a:lnTo>
                <a:lnTo>
                  <a:pt x="37433" y="74929"/>
                </a:lnTo>
                <a:lnTo>
                  <a:pt x="37801" y="74929"/>
                </a:lnTo>
                <a:lnTo>
                  <a:pt x="35579" y="78739"/>
                </a:lnTo>
                <a:lnTo>
                  <a:pt x="35921" y="78739"/>
                </a:lnTo>
                <a:lnTo>
                  <a:pt x="33940" y="82550"/>
                </a:lnTo>
                <a:lnTo>
                  <a:pt x="34232" y="82550"/>
                </a:lnTo>
                <a:lnTo>
                  <a:pt x="32505" y="86360"/>
                </a:lnTo>
                <a:lnTo>
                  <a:pt x="32759" y="86360"/>
                </a:lnTo>
                <a:lnTo>
                  <a:pt x="31273" y="90170"/>
                </a:lnTo>
                <a:lnTo>
                  <a:pt x="31502" y="90170"/>
                </a:lnTo>
                <a:lnTo>
                  <a:pt x="30270" y="93979"/>
                </a:lnTo>
                <a:lnTo>
                  <a:pt x="30448" y="93979"/>
                </a:lnTo>
                <a:lnTo>
                  <a:pt x="29483" y="97789"/>
                </a:lnTo>
                <a:lnTo>
                  <a:pt x="29622" y="97789"/>
                </a:lnTo>
                <a:lnTo>
                  <a:pt x="28924" y="101600"/>
                </a:lnTo>
                <a:lnTo>
                  <a:pt x="28689" y="105410"/>
                </a:lnTo>
                <a:lnTo>
                  <a:pt x="28492" y="109220"/>
                </a:lnTo>
                <a:lnTo>
                  <a:pt x="28581" y="114300"/>
                </a:lnTo>
                <a:lnTo>
                  <a:pt x="29013" y="118110"/>
                </a:lnTo>
                <a:lnTo>
                  <a:pt x="29622" y="123189"/>
                </a:lnTo>
                <a:lnTo>
                  <a:pt x="30448" y="127000"/>
                </a:lnTo>
                <a:lnTo>
                  <a:pt x="30578" y="127000"/>
                </a:lnTo>
                <a:lnTo>
                  <a:pt x="31502" y="130810"/>
                </a:lnTo>
                <a:lnTo>
                  <a:pt x="31645" y="130810"/>
                </a:lnTo>
                <a:lnTo>
                  <a:pt x="32759" y="134620"/>
                </a:lnTo>
                <a:lnTo>
                  <a:pt x="32937" y="134620"/>
                </a:lnTo>
                <a:lnTo>
                  <a:pt x="34232" y="138429"/>
                </a:lnTo>
                <a:lnTo>
                  <a:pt x="34436" y="138429"/>
                </a:lnTo>
                <a:lnTo>
                  <a:pt x="35921" y="142239"/>
                </a:lnTo>
                <a:lnTo>
                  <a:pt x="36319" y="142239"/>
                </a:lnTo>
                <a:lnTo>
                  <a:pt x="37801" y="144779"/>
                </a:lnTo>
                <a:lnTo>
                  <a:pt x="37433" y="144779"/>
                </a:lnTo>
                <a:lnTo>
                  <a:pt x="39871" y="148589"/>
                </a:lnTo>
                <a:close/>
              </a:path>
              <a:path w="250190" h="220979">
                <a:moveTo>
                  <a:pt x="249567" y="106679"/>
                </a:moveTo>
                <a:lnTo>
                  <a:pt x="220999" y="106679"/>
                </a:lnTo>
                <a:lnTo>
                  <a:pt x="220948" y="105410"/>
                </a:lnTo>
                <a:lnTo>
                  <a:pt x="220567" y="101600"/>
                </a:lnTo>
                <a:lnTo>
                  <a:pt x="219970" y="97789"/>
                </a:lnTo>
                <a:lnTo>
                  <a:pt x="220110" y="97789"/>
                </a:lnTo>
                <a:lnTo>
                  <a:pt x="219132" y="93979"/>
                </a:lnTo>
                <a:lnTo>
                  <a:pt x="219322" y="93979"/>
                </a:lnTo>
                <a:lnTo>
                  <a:pt x="218090" y="90170"/>
                </a:lnTo>
                <a:lnTo>
                  <a:pt x="218306" y="90170"/>
                </a:lnTo>
                <a:lnTo>
                  <a:pt x="216820" y="86360"/>
                </a:lnTo>
                <a:lnTo>
                  <a:pt x="217087" y="86360"/>
                </a:lnTo>
                <a:lnTo>
                  <a:pt x="215347" y="82550"/>
                </a:lnTo>
                <a:lnTo>
                  <a:pt x="215652" y="82550"/>
                </a:lnTo>
                <a:lnTo>
                  <a:pt x="213671" y="78739"/>
                </a:lnTo>
                <a:lnTo>
                  <a:pt x="214001" y="78739"/>
                </a:lnTo>
                <a:lnTo>
                  <a:pt x="211791" y="74929"/>
                </a:lnTo>
                <a:lnTo>
                  <a:pt x="212159" y="74929"/>
                </a:lnTo>
                <a:lnTo>
                  <a:pt x="209708" y="71120"/>
                </a:lnTo>
                <a:lnTo>
                  <a:pt x="241687" y="71120"/>
                </a:lnTo>
                <a:lnTo>
                  <a:pt x="243719" y="76200"/>
                </a:lnTo>
                <a:lnTo>
                  <a:pt x="243986" y="77470"/>
                </a:lnTo>
                <a:lnTo>
                  <a:pt x="245484" y="81279"/>
                </a:lnTo>
                <a:lnTo>
                  <a:pt x="245713" y="82550"/>
                </a:lnTo>
                <a:lnTo>
                  <a:pt x="246945" y="86360"/>
                </a:lnTo>
                <a:lnTo>
                  <a:pt x="247122" y="87629"/>
                </a:lnTo>
                <a:lnTo>
                  <a:pt x="248100" y="92710"/>
                </a:lnTo>
                <a:lnTo>
                  <a:pt x="248240" y="92710"/>
                </a:lnTo>
                <a:lnTo>
                  <a:pt x="248939" y="97789"/>
                </a:lnTo>
                <a:lnTo>
                  <a:pt x="249472" y="104139"/>
                </a:lnTo>
                <a:lnTo>
                  <a:pt x="249567" y="106679"/>
                </a:lnTo>
                <a:close/>
              </a:path>
              <a:path w="250190" h="220979">
                <a:moveTo>
                  <a:pt x="28604" y="106403"/>
                </a:moveTo>
                <a:lnTo>
                  <a:pt x="28632" y="105410"/>
                </a:lnTo>
                <a:lnTo>
                  <a:pt x="28604" y="106403"/>
                </a:lnTo>
                <a:close/>
              </a:path>
              <a:path w="250190" h="220979">
                <a:moveTo>
                  <a:pt x="220979" y="106449"/>
                </a:moveTo>
                <a:lnTo>
                  <a:pt x="220891" y="105410"/>
                </a:lnTo>
                <a:lnTo>
                  <a:pt x="220979" y="106449"/>
                </a:lnTo>
                <a:close/>
              </a:path>
              <a:path w="250190" h="220979">
                <a:moveTo>
                  <a:pt x="28597" y="106679"/>
                </a:moveTo>
                <a:lnTo>
                  <a:pt x="28604" y="106403"/>
                </a:lnTo>
                <a:lnTo>
                  <a:pt x="28597" y="106679"/>
                </a:lnTo>
                <a:close/>
              </a:path>
              <a:path w="250190" h="220979">
                <a:moveTo>
                  <a:pt x="249662" y="110489"/>
                </a:moveTo>
                <a:lnTo>
                  <a:pt x="221100" y="110489"/>
                </a:lnTo>
                <a:lnTo>
                  <a:pt x="221100" y="109220"/>
                </a:lnTo>
                <a:lnTo>
                  <a:pt x="220979" y="106449"/>
                </a:lnTo>
                <a:lnTo>
                  <a:pt x="220999" y="106679"/>
                </a:lnTo>
                <a:lnTo>
                  <a:pt x="249567" y="106679"/>
                </a:lnTo>
                <a:lnTo>
                  <a:pt x="249662" y="110489"/>
                </a:lnTo>
                <a:close/>
              </a:path>
              <a:path w="250190" h="220979">
                <a:moveTo>
                  <a:pt x="28509" y="109855"/>
                </a:moveTo>
                <a:lnTo>
                  <a:pt x="28492" y="109220"/>
                </a:lnTo>
                <a:lnTo>
                  <a:pt x="28509" y="109855"/>
                </a:lnTo>
                <a:close/>
              </a:path>
              <a:path w="250190" h="220979">
                <a:moveTo>
                  <a:pt x="221081" y="109855"/>
                </a:moveTo>
                <a:lnTo>
                  <a:pt x="221062" y="109220"/>
                </a:lnTo>
                <a:lnTo>
                  <a:pt x="221081" y="109855"/>
                </a:lnTo>
                <a:close/>
              </a:path>
              <a:path w="250190" h="220979">
                <a:moveTo>
                  <a:pt x="28527" y="110489"/>
                </a:moveTo>
                <a:lnTo>
                  <a:pt x="28509" y="109855"/>
                </a:lnTo>
                <a:lnTo>
                  <a:pt x="28527" y="110489"/>
                </a:lnTo>
                <a:close/>
              </a:path>
              <a:path w="250190" h="220979">
                <a:moveTo>
                  <a:pt x="248764" y="123189"/>
                </a:moveTo>
                <a:lnTo>
                  <a:pt x="219970" y="123189"/>
                </a:lnTo>
                <a:lnTo>
                  <a:pt x="220668" y="118110"/>
                </a:lnTo>
                <a:lnTo>
                  <a:pt x="220999" y="114300"/>
                </a:lnTo>
                <a:lnTo>
                  <a:pt x="221081" y="109855"/>
                </a:lnTo>
                <a:lnTo>
                  <a:pt x="221100" y="110489"/>
                </a:lnTo>
                <a:lnTo>
                  <a:pt x="249662" y="110489"/>
                </a:lnTo>
                <a:lnTo>
                  <a:pt x="249472" y="116839"/>
                </a:lnTo>
                <a:lnTo>
                  <a:pt x="249040" y="120650"/>
                </a:lnTo>
                <a:lnTo>
                  <a:pt x="248939" y="121920"/>
                </a:lnTo>
                <a:lnTo>
                  <a:pt x="248764" y="123189"/>
                </a:lnTo>
                <a:close/>
              </a:path>
              <a:path w="250190" h="220979">
                <a:moveTo>
                  <a:pt x="29724" y="123189"/>
                </a:moveTo>
                <a:lnTo>
                  <a:pt x="29483" y="121920"/>
                </a:lnTo>
                <a:lnTo>
                  <a:pt x="29724" y="123189"/>
                </a:lnTo>
                <a:close/>
              </a:path>
              <a:path w="250190" h="220979">
                <a:moveTo>
                  <a:pt x="248240" y="127000"/>
                </a:moveTo>
                <a:lnTo>
                  <a:pt x="219132" y="127000"/>
                </a:lnTo>
                <a:lnTo>
                  <a:pt x="220110" y="121920"/>
                </a:lnTo>
                <a:lnTo>
                  <a:pt x="219970" y="123189"/>
                </a:lnTo>
                <a:lnTo>
                  <a:pt x="248764" y="123189"/>
                </a:lnTo>
                <a:lnTo>
                  <a:pt x="248240" y="127000"/>
                </a:lnTo>
                <a:close/>
              </a:path>
              <a:path w="250190" h="220979">
                <a:moveTo>
                  <a:pt x="30578" y="127000"/>
                </a:moveTo>
                <a:lnTo>
                  <a:pt x="30448" y="127000"/>
                </a:lnTo>
                <a:lnTo>
                  <a:pt x="30270" y="125729"/>
                </a:lnTo>
                <a:lnTo>
                  <a:pt x="30578" y="127000"/>
                </a:lnTo>
                <a:close/>
              </a:path>
              <a:path w="250190" h="220979">
                <a:moveTo>
                  <a:pt x="247367" y="130810"/>
                </a:moveTo>
                <a:lnTo>
                  <a:pt x="218090" y="130810"/>
                </a:lnTo>
                <a:lnTo>
                  <a:pt x="219322" y="125729"/>
                </a:lnTo>
                <a:lnTo>
                  <a:pt x="219132" y="127000"/>
                </a:lnTo>
                <a:lnTo>
                  <a:pt x="248100" y="127000"/>
                </a:lnTo>
                <a:lnTo>
                  <a:pt x="247367" y="130810"/>
                </a:lnTo>
                <a:close/>
              </a:path>
              <a:path w="250190" h="220979">
                <a:moveTo>
                  <a:pt x="31645" y="130810"/>
                </a:moveTo>
                <a:lnTo>
                  <a:pt x="31502" y="130810"/>
                </a:lnTo>
                <a:lnTo>
                  <a:pt x="31273" y="129539"/>
                </a:lnTo>
                <a:lnTo>
                  <a:pt x="31645" y="130810"/>
                </a:lnTo>
                <a:close/>
              </a:path>
              <a:path w="250190" h="220979">
                <a:moveTo>
                  <a:pt x="246534" y="134620"/>
                </a:moveTo>
                <a:lnTo>
                  <a:pt x="216820" y="134620"/>
                </a:lnTo>
                <a:lnTo>
                  <a:pt x="218306" y="129539"/>
                </a:lnTo>
                <a:lnTo>
                  <a:pt x="218090" y="130810"/>
                </a:lnTo>
                <a:lnTo>
                  <a:pt x="247367" y="130810"/>
                </a:lnTo>
                <a:lnTo>
                  <a:pt x="247122" y="132079"/>
                </a:lnTo>
                <a:lnTo>
                  <a:pt x="246945" y="133350"/>
                </a:lnTo>
                <a:lnTo>
                  <a:pt x="246534" y="134620"/>
                </a:lnTo>
                <a:close/>
              </a:path>
              <a:path w="250190" h="220979">
                <a:moveTo>
                  <a:pt x="32937" y="134620"/>
                </a:moveTo>
                <a:lnTo>
                  <a:pt x="32759" y="134620"/>
                </a:lnTo>
                <a:lnTo>
                  <a:pt x="32505" y="133350"/>
                </a:lnTo>
                <a:lnTo>
                  <a:pt x="32937" y="134620"/>
                </a:lnTo>
                <a:close/>
              </a:path>
              <a:path w="250190" h="220979">
                <a:moveTo>
                  <a:pt x="245484" y="138429"/>
                </a:moveTo>
                <a:lnTo>
                  <a:pt x="215347" y="138429"/>
                </a:lnTo>
                <a:lnTo>
                  <a:pt x="217087" y="133350"/>
                </a:lnTo>
                <a:lnTo>
                  <a:pt x="216820" y="134620"/>
                </a:lnTo>
                <a:lnTo>
                  <a:pt x="246534" y="134620"/>
                </a:lnTo>
                <a:lnTo>
                  <a:pt x="245713" y="137160"/>
                </a:lnTo>
                <a:lnTo>
                  <a:pt x="245484" y="138429"/>
                </a:lnTo>
                <a:close/>
              </a:path>
              <a:path w="250190" h="220979">
                <a:moveTo>
                  <a:pt x="34436" y="138429"/>
                </a:moveTo>
                <a:lnTo>
                  <a:pt x="34232" y="138429"/>
                </a:lnTo>
                <a:lnTo>
                  <a:pt x="33940" y="137160"/>
                </a:lnTo>
                <a:lnTo>
                  <a:pt x="34436" y="138429"/>
                </a:lnTo>
                <a:close/>
              </a:path>
              <a:path w="250190" h="220979">
                <a:moveTo>
                  <a:pt x="244360" y="142239"/>
                </a:moveTo>
                <a:lnTo>
                  <a:pt x="213671" y="142239"/>
                </a:lnTo>
                <a:lnTo>
                  <a:pt x="215652" y="137160"/>
                </a:lnTo>
                <a:lnTo>
                  <a:pt x="215347" y="138429"/>
                </a:lnTo>
                <a:lnTo>
                  <a:pt x="245484" y="138429"/>
                </a:lnTo>
                <a:lnTo>
                  <a:pt x="244360" y="142239"/>
                </a:lnTo>
                <a:close/>
              </a:path>
              <a:path w="250190" h="220979">
                <a:moveTo>
                  <a:pt x="36319" y="142239"/>
                </a:moveTo>
                <a:lnTo>
                  <a:pt x="35921" y="142239"/>
                </a:lnTo>
                <a:lnTo>
                  <a:pt x="35579" y="140970"/>
                </a:lnTo>
                <a:lnTo>
                  <a:pt x="36319" y="142239"/>
                </a:lnTo>
                <a:close/>
              </a:path>
              <a:path w="250190" h="220979">
                <a:moveTo>
                  <a:pt x="240201" y="152400"/>
                </a:moveTo>
                <a:lnTo>
                  <a:pt x="207448" y="152400"/>
                </a:lnTo>
                <a:lnTo>
                  <a:pt x="210102" y="148589"/>
                </a:lnTo>
                <a:lnTo>
                  <a:pt x="209708" y="148589"/>
                </a:lnTo>
                <a:lnTo>
                  <a:pt x="212159" y="144779"/>
                </a:lnTo>
                <a:lnTo>
                  <a:pt x="211791" y="144779"/>
                </a:lnTo>
                <a:lnTo>
                  <a:pt x="214001" y="140970"/>
                </a:lnTo>
                <a:lnTo>
                  <a:pt x="213671" y="142239"/>
                </a:lnTo>
                <a:lnTo>
                  <a:pt x="244360" y="142239"/>
                </a:lnTo>
                <a:lnTo>
                  <a:pt x="243986" y="143510"/>
                </a:lnTo>
                <a:lnTo>
                  <a:pt x="243719" y="143510"/>
                </a:lnTo>
                <a:lnTo>
                  <a:pt x="241687" y="148589"/>
                </a:lnTo>
                <a:lnTo>
                  <a:pt x="240201" y="152400"/>
                </a:lnTo>
                <a:close/>
              </a:path>
              <a:path w="250190" h="220979">
                <a:moveTo>
                  <a:pt x="47250" y="158750"/>
                </a:moveTo>
                <a:lnTo>
                  <a:pt x="12426" y="158750"/>
                </a:lnTo>
                <a:lnTo>
                  <a:pt x="10217" y="153670"/>
                </a:lnTo>
                <a:lnTo>
                  <a:pt x="9886" y="153670"/>
                </a:lnTo>
                <a:lnTo>
                  <a:pt x="7905" y="148589"/>
                </a:lnTo>
                <a:lnTo>
                  <a:pt x="39477" y="148589"/>
                </a:lnTo>
                <a:lnTo>
                  <a:pt x="42144" y="152400"/>
                </a:lnTo>
                <a:lnTo>
                  <a:pt x="42686" y="152400"/>
                </a:lnTo>
                <a:lnTo>
                  <a:pt x="44608" y="154939"/>
                </a:lnTo>
                <a:lnTo>
                  <a:pt x="44164" y="154939"/>
                </a:lnTo>
                <a:lnTo>
                  <a:pt x="47250" y="158750"/>
                </a:lnTo>
                <a:close/>
              </a:path>
              <a:path w="250190" h="220979">
                <a:moveTo>
                  <a:pt x="42686" y="152400"/>
                </a:moveTo>
                <a:lnTo>
                  <a:pt x="42144" y="152400"/>
                </a:lnTo>
                <a:lnTo>
                  <a:pt x="41725" y="151129"/>
                </a:lnTo>
                <a:lnTo>
                  <a:pt x="42686" y="152400"/>
                </a:lnTo>
                <a:close/>
              </a:path>
              <a:path w="250190" h="220979">
                <a:moveTo>
                  <a:pt x="237153" y="158750"/>
                </a:moveTo>
                <a:lnTo>
                  <a:pt x="202342" y="158750"/>
                </a:lnTo>
                <a:lnTo>
                  <a:pt x="205416" y="154939"/>
                </a:lnTo>
                <a:lnTo>
                  <a:pt x="204984" y="154939"/>
                </a:lnTo>
                <a:lnTo>
                  <a:pt x="207854" y="151129"/>
                </a:lnTo>
                <a:lnTo>
                  <a:pt x="207448" y="152400"/>
                </a:lnTo>
                <a:lnTo>
                  <a:pt x="240201" y="152400"/>
                </a:lnTo>
                <a:lnTo>
                  <a:pt x="239706" y="153670"/>
                </a:lnTo>
                <a:lnTo>
                  <a:pt x="239375" y="153670"/>
                </a:lnTo>
                <a:lnTo>
                  <a:pt x="237153" y="158750"/>
                </a:lnTo>
                <a:close/>
              </a:path>
              <a:path w="250190" h="220979">
                <a:moveTo>
                  <a:pt x="63061" y="172720"/>
                </a:moveTo>
                <a:lnTo>
                  <a:pt x="21583" y="172720"/>
                </a:lnTo>
                <a:lnTo>
                  <a:pt x="18713" y="168910"/>
                </a:lnTo>
                <a:lnTo>
                  <a:pt x="18294" y="167639"/>
                </a:lnTo>
                <a:lnTo>
                  <a:pt x="15233" y="162560"/>
                </a:lnTo>
                <a:lnTo>
                  <a:pt x="12795" y="158750"/>
                </a:lnTo>
                <a:lnTo>
                  <a:pt x="47250" y="158750"/>
                </a:lnTo>
                <a:lnTo>
                  <a:pt x="46793" y="157479"/>
                </a:lnTo>
                <a:lnTo>
                  <a:pt x="50069" y="161289"/>
                </a:lnTo>
                <a:lnTo>
                  <a:pt x="49599" y="161289"/>
                </a:lnTo>
                <a:lnTo>
                  <a:pt x="53066" y="165100"/>
                </a:lnTo>
                <a:lnTo>
                  <a:pt x="53795" y="165100"/>
                </a:lnTo>
                <a:lnTo>
                  <a:pt x="56241" y="167639"/>
                </a:lnTo>
                <a:lnTo>
                  <a:pt x="55733" y="167639"/>
                </a:lnTo>
                <a:lnTo>
                  <a:pt x="59569" y="170179"/>
                </a:lnTo>
                <a:lnTo>
                  <a:pt x="59048" y="170179"/>
                </a:lnTo>
                <a:lnTo>
                  <a:pt x="63061" y="172720"/>
                </a:lnTo>
                <a:close/>
              </a:path>
              <a:path w="250190" h="220979">
                <a:moveTo>
                  <a:pt x="232822" y="165100"/>
                </a:moveTo>
                <a:lnTo>
                  <a:pt x="196513" y="165100"/>
                </a:lnTo>
                <a:lnTo>
                  <a:pt x="199993" y="161289"/>
                </a:lnTo>
                <a:lnTo>
                  <a:pt x="199510" y="161289"/>
                </a:lnTo>
                <a:lnTo>
                  <a:pt x="202799" y="157479"/>
                </a:lnTo>
                <a:lnTo>
                  <a:pt x="202342" y="158750"/>
                </a:lnTo>
                <a:lnTo>
                  <a:pt x="236785" y="158750"/>
                </a:lnTo>
                <a:lnTo>
                  <a:pt x="234346" y="162560"/>
                </a:lnTo>
                <a:lnTo>
                  <a:pt x="232822" y="165100"/>
                </a:lnTo>
                <a:close/>
              </a:path>
              <a:path w="250190" h="220979">
                <a:moveTo>
                  <a:pt x="53795" y="165100"/>
                </a:moveTo>
                <a:lnTo>
                  <a:pt x="53066" y="165100"/>
                </a:lnTo>
                <a:lnTo>
                  <a:pt x="52571" y="163829"/>
                </a:lnTo>
                <a:lnTo>
                  <a:pt x="53795" y="165100"/>
                </a:lnTo>
                <a:close/>
              </a:path>
              <a:path w="250190" h="220979">
                <a:moveTo>
                  <a:pt x="220732" y="180339"/>
                </a:moveTo>
                <a:lnTo>
                  <a:pt x="175164" y="180339"/>
                </a:lnTo>
                <a:lnTo>
                  <a:pt x="179647" y="177800"/>
                </a:lnTo>
                <a:lnTo>
                  <a:pt x="179101" y="177800"/>
                </a:lnTo>
                <a:lnTo>
                  <a:pt x="183432" y="175260"/>
                </a:lnTo>
                <a:lnTo>
                  <a:pt x="182886" y="175260"/>
                </a:lnTo>
                <a:lnTo>
                  <a:pt x="187064" y="172720"/>
                </a:lnTo>
                <a:lnTo>
                  <a:pt x="186531" y="172720"/>
                </a:lnTo>
                <a:lnTo>
                  <a:pt x="190544" y="170179"/>
                </a:lnTo>
                <a:lnTo>
                  <a:pt x="190023" y="170179"/>
                </a:lnTo>
                <a:lnTo>
                  <a:pt x="193859" y="167639"/>
                </a:lnTo>
                <a:lnTo>
                  <a:pt x="193351" y="167639"/>
                </a:lnTo>
                <a:lnTo>
                  <a:pt x="197008" y="163829"/>
                </a:lnTo>
                <a:lnTo>
                  <a:pt x="196513" y="165100"/>
                </a:lnTo>
                <a:lnTo>
                  <a:pt x="232822" y="165100"/>
                </a:lnTo>
                <a:lnTo>
                  <a:pt x="231298" y="167639"/>
                </a:lnTo>
                <a:lnTo>
                  <a:pt x="230879" y="168910"/>
                </a:lnTo>
                <a:lnTo>
                  <a:pt x="227564" y="172720"/>
                </a:lnTo>
                <a:lnTo>
                  <a:pt x="224478" y="176529"/>
                </a:lnTo>
                <a:lnTo>
                  <a:pt x="224021" y="177800"/>
                </a:lnTo>
                <a:lnTo>
                  <a:pt x="220732" y="180339"/>
                </a:lnTo>
                <a:close/>
              </a:path>
              <a:path w="250190" h="220979">
                <a:moveTo>
                  <a:pt x="143833" y="219710"/>
                </a:moveTo>
                <a:lnTo>
                  <a:pt x="105759" y="219710"/>
                </a:lnTo>
                <a:lnTo>
                  <a:pt x="100310" y="218439"/>
                </a:lnTo>
                <a:lnTo>
                  <a:pt x="94341" y="217170"/>
                </a:lnTo>
                <a:lnTo>
                  <a:pt x="93719" y="217170"/>
                </a:lnTo>
                <a:lnTo>
                  <a:pt x="82124" y="214629"/>
                </a:lnTo>
                <a:lnTo>
                  <a:pt x="76511" y="212089"/>
                </a:lnTo>
                <a:lnTo>
                  <a:pt x="71024" y="209550"/>
                </a:lnTo>
                <a:lnTo>
                  <a:pt x="65678" y="207010"/>
                </a:lnTo>
                <a:lnTo>
                  <a:pt x="61055" y="205739"/>
                </a:lnTo>
                <a:lnTo>
                  <a:pt x="56000" y="201929"/>
                </a:lnTo>
                <a:lnTo>
                  <a:pt x="51098" y="199389"/>
                </a:lnTo>
                <a:lnTo>
                  <a:pt x="50552" y="199389"/>
                </a:lnTo>
                <a:lnTo>
                  <a:pt x="45840" y="195579"/>
                </a:lnTo>
                <a:lnTo>
                  <a:pt x="41306" y="191770"/>
                </a:lnTo>
                <a:lnTo>
                  <a:pt x="36963" y="189229"/>
                </a:lnTo>
                <a:lnTo>
                  <a:pt x="33293" y="185420"/>
                </a:lnTo>
                <a:lnTo>
                  <a:pt x="28848" y="180339"/>
                </a:lnTo>
                <a:lnTo>
                  <a:pt x="25571" y="177800"/>
                </a:lnTo>
                <a:lnTo>
                  <a:pt x="25114" y="176529"/>
                </a:lnTo>
                <a:lnTo>
                  <a:pt x="22028" y="172720"/>
                </a:lnTo>
                <a:lnTo>
                  <a:pt x="62528" y="172720"/>
                </a:lnTo>
                <a:lnTo>
                  <a:pt x="66706" y="175260"/>
                </a:lnTo>
                <a:lnTo>
                  <a:pt x="66160" y="175260"/>
                </a:lnTo>
                <a:lnTo>
                  <a:pt x="70491" y="177800"/>
                </a:lnTo>
                <a:lnTo>
                  <a:pt x="69932" y="177800"/>
                </a:lnTo>
                <a:lnTo>
                  <a:pt x="74415" y="180339"/>
                </a:lnTo>
                <a:lnTo>
                  <a:pt x="76168" y="180339"/>
                </a:lnTo>
                <a:lnTo>
                  <a:pt x="78479" y="181610"/>
                </a:lnTo>
                <a:lnTo>
                  <a:pt x="77908" y="181610"/>
                </a:lnTo>
                <a:lnTo>
                  <a:pt x="82670" y="184150"/>
                </a:lnTo>
                <a:lnTo>
                  <a:pt x="82086" y="184150"/>
                </a:lnTo>
                <a:lnTo>
                  <a:pt x="86988" y="185420"/>
                </a:lnTo>
                <a:lnTo>
                  <a:pt x="86391" y="185420"/>
                </a:lnTo>
                <a:lnTo>
                  <a:pt x="91408" y="186689"/>
                </a:lnTo>
                <a:lnTo>
                  <a:pt x="90811" y="186689"/>
                </a:lnTo>
                <a:lnTo>
                  <a:pt x="95954" y="187960"/>
                </a:lnTo>
                <a:lnTo>
                  <a:pt x="95345" y="187960"/>
                </a:lnTo>
                <a:lnTo>
                  <a:pt x="100590" y="189229"/>
                </a:lnTo>
                <a:lnTo>
                  <a:pt x="99968" y="189229"/>
                </a:lnTo>
                <a:lnTo>
                  <a:pt x="105327" y="190500"/>
                </a:lnTo>
                <a:lnTo>
                  <a:pt x="104705" y="190500"/>
                </a:lnTo>
                <a:lnTo>
                  <a:pt x="110153" y="191770"/>
                </a:lnTo>
                <a:lnTo>
                  <a:pt x="208273" y="191770"/>
                </a:lnTo>
                <a:lnTo>
                  <a:pt x="203739" y="195579"/>
                </a:lnTo>
                <a:lnTo>
                  <a:pt x="199028" y="199389"/>
                </a:lnTo>
                <a:lnTo>
                  <a:pt x="194151" y="201929"/>
                </a:lnTo>
                <a:lnTo>
                  <a:pt x="193592" y="201929"/>
                </a:lnTo>
                <a:lnTo>
                  <a:pt x="188537" y="205739"/>
                </a:lnTo>
                <a:lnTo>
                  <a:pt x="183902" y="207010"/>
                </a:lnTo>
                <a:lnTo>
                  <a:pt x="178555" y="209550"/>
                </a:lnTo>
                <a:lnTo>
                  <a:pt x="173069" y="212089"/>
                </a:lnTo>
                <a:lnTo>
                  <a:pt x="172485" y="212089"/>
                </a:lnTo>
                <a:lnTo>
                  <a:pt x="166858" y="214629"/>
                </a:lnTo>
                <a:lnTo>
                  <a:pt x="149282" y="218439"/>
                </a:lnTo>
                <a:lnTo>
                  <a:pt x="143833" y="219710"/>
                </a:lnTo>
                <a:close/>
              </a:path>
              <a:path w="250190" h="220979">
                <a:moveTo>
                  <a:pt x="76168" y="180339"/>
                </a:moveTo>
                <a:lnTo>
                  <a:pt x="74415" y="180339"/>
                </a:lnTo>
                <a:lnTo>
                  <a:pt x="73856" y="179070"/>
                </a:lnTo>
                <a:lnTo>
                  <a:pt x="76168" y="180339"/>
                </a:lnTo>
                <a:close/>
              </a:path>
              <a:path w="250190" h="220979">
                <a:moveTo>
                  <a:pt x="208273" y="191770"/>
                </a:moveTo>
                <a:lnTo>
                  <a:pt x="139439" y="191770"/>
                </a:lnTo>
                <a:lnTo>
                  <a:pt x="144887" y="190500"/>
                </a:lnTo>
                <a:lnTo>
                  <a:pt x="144265" y="190500"/>
                </a:lnTo>
                <a:lnTo>
                  <a:pt x="149612" y="189229"/>
                </a:lnTo>
                <a:lnTo>
                  <a:pt x="149002" y="189229"/>
                </a:lnTo>
                <a:lnTo>
                  <a:pt x="154247" y="187960"/>
                </a:lnTo>
                <a:lnTo>
                  <a:pt x="153638" y="187960"/>
                </a:lnTo>
                <a:lnTo>
                  <a:pt x="158769" y="186689"/>
                </a:lnTo>
                <a:lnTo>
                  <a:pt x="158172" y="186689"/>
                </a:lnTo>
                <a:lnTo>
                  <a:pt x="163201" y="185420"/>
                </a:lnTo>
                <a:lnTo>
                  <a:pt x="162604" y="185420"/>
                </a:lnTo>
                <a:lnTo>
                  <a:pt x="167493" y="184150"/>
                </a:lnTo>
                <a:lnTo>
                  <a:pt x="166909" y="184150"/>
                </a:lnTo>
                <a:lnTo>
                  <a:pt x="171684" y="181610"/>
                </a:lnTo>
                <a:lnTo>
                  <a:pt x="171100" y="181610"/>
                </a:lnTo>
                <a:lnTo>
                  <a:pt x="175736" y="179070"/>
                </a:lnTo>
                <a:lnTo>
                  <a:pt x="175164" y="180339"/>
                </a:lnTo>
                <a:lnTo>
                  <a:pt x="220732" y="180339"/>
                </a:lnTo>
                <a:lnTo>
                  <a:pt x="220262" y="181610"/>
                </a:lnTo>
                <a:lnTo>
                  <a:pt x="216782" y="185420"/>
                </a:lnTo>
                <a:lnTo>
                  <a:pt x="212629" y="189229"/>
                </a:lnTo>
                <a:lnTo>
                  <a:pt x="208273" y="191770"/>
                </a:lnTo>
                <a:close/>
              </a:path>
              <a:path w="250190" h="220979">
                <a:moveTo>
                  <a:pt x="115055" y="191770"/>
                </a:moveTo>
                <a:lnTo>
                  <a:pt x="110153" y="191770"/>
                </a:lnTo>
                <a:lnTo>
                  <a:pt x="109531" y="190500"/>
                </a:lnTo>
                <a:lnTo>
                  <a:pt x="115055" y="191770"/>
                </a:lnTo>
                <a:close/>
              </a:path>
              <a:path w="250190" h="220979">
                <a:moveTo>
                  <a:pt x="139439" y="191770"/>
                </a:moveTo>
                <a:lnTo>
                  <a:pt x="134524" y="191770"/>
                </a:lnTo>
                <a:lnTo>
                  <a:pt x="140061" y="190500"/>
                </a:lnTo>
                <a:lnTo>
                  <a:pt x="139439" y="191770"/>
                </a:lnTo>
                <a:close/>
              </a:path>
              <a:path w="250190" h="220979">
                <a:moveTo>
                  <a:pt x="131425" y="220979"/>
                </a:moveTo>
                <a:lnTo>
                  <a:pt x="118154" y="220979"/>
                </a:lnTo>
                <a:lnTo>
                  <a:pt x="112541" y="219710"/>
                </a:lnTo>
                <a:lnTo>
                  <a:pt x="137039" y="219710"/>
                </a:lnTo>
                <a:lnTo>
                  <a:pt x="131425" y="220979"/>
                </a:lnTo>
                <a:close/>
              </a:path>
            </a:pathLst>
          </a:custGeom>
          <a:solidFill>
            <a:srgbClr val="056255"/>
          </a:solidFill>
        </p:spPr>
        <p:txBody>
          <a:bodyPr wrap="square" lIns="0" tIns="0" rIns="0" bIns="0" rtlCol="0"/>
          <a:lstStyle/>
          <a:p>
            <a:endParaRPr>
              <a:latin typeface="楷体" panose="02010609060101010101" charset="-122"/>
              <a:ea typeface="楷体" panose="02010609060101010101" charset="-122"/>
            </a:endParaRPr>
          </a:p>
        </p:txBody>
      </p:sp>
      <p:sp>
        <p:nvSpPr>
          <p:cNvPr id="40" name="object 40"/>
          <p:cNvSpPr/>
          <p:nvPr/>
        </p:nvSpPr>
        <p:spPr>
          <a:xfrm>
            <a:off x="10294619" y="3745991"/>
            <a:ext cx="311150" cy="276225"/>
          </a:xfrm>
          <a:custGeom>
            <a:avLst/>
            <a:gdLst/>
            <a:ahLst/>
            <a:cxnLst/>
            <a:rect l="l" t="t" r="r" b="b"/>
            <a:pathLst>
              <a:path w="311150" h="276225">
                <a:moveTo>
                  <a:pt x="172211" y="275844"/>
                </a:moveTo>
                <a:lnTo>
                  <a:pt x="0" y="275844"/>
                </a:lnTo>
                <a:lnTo>
                  <a:pt x="137159" y="137160"/>
                </a:lnTo>
                <a:lnTo>
                  <a:pt x="0" y="0"/>
                </a:lnTo>
                <a:lnTo>
                  <a:pt x="172211" y="0"/>
                </a:lnTo>
                <a:lnTo>
                  <a:pt x="310896" y="137160"/>
                </a:lnTo>
                <a:lnTo>
                  <a:pt x="172211" y="275844"/>
                </a:lnTo>
                <a:close/>
              </a:path>
            </a:pathLst>
          </a:custGeom>
          <a:solidFill>
            <a:srgbClr val="056255"/>
          </a:solidFill>
        </p:spPr>
        <p:txBody>
          <a:bodyPr wrap="square" lIns="0" tIns="0" rIns="0" bIns="0" rtlCol="0"/>
          <a:lstStyle/>
          <a:p>
            <a:endParaRPr>
              <a:latin typeface="楷体" panose="02010609060101010101" charset="-122"/>
              <a:ea typeface="楷体" panose="02010609060101010101" charset="-122"/>
            </a:endParaRPr>
          </a:p>
        </p:txBody>
      </p:sp>
      <p:sp>
        <p:nvSpPr>
          <p:cNvPr id="41" name="object 41"/>
          <p:cNvSpPr/>
          <p:nvPr/>
        </p:nvSpPr>
        <p:spPr>
          <a:xfrm>
            <a:off x="10282186" y="3733736"/>
            <a:ext cx="335915" cy="300355"/>
          </a:xfrm>
          <a:custGeom>
            <a:avLst/>
            <a:gdLst/>
            <a:ahLst/>
            <a:cxnLst/>
            <a:rect l="l" t="t" r="r" b="b"/>
            <a:pathLst>
              <a:path w="335915" h="300354">
                <a:moveTo>
                  <a:pt x="132054" y="150038"/>
                </a:moveTo>
                <a:lnTo>
                  <a:pt x="3682" y="21678"/>
                </a:lnTo>
                <a:lnTo>
                  <a:pt x="0" y="11785"/>
                </a:lnTo>
                <a:lnTo>
                  <a:pt x="482" y="9118"/>
                </a:lnTo>
                <a:lnTo>
                  <a:pt x="12661" y="0"/>
                </a:lnTo>
                <a:lnTo>
                  <a:pt x="185343" y="0"/>
                </a:lnTo>
                <a:lnTo>
                  <a:pt x="187820" y="241"/>
                </a:lnTo>
                <a:lnTo>
                  <a:pt x="190207" y="965"/>
                </a:lnTo>
                <a:lnTo>
                  <a:pt x="192404" y="2133"/>
                </a:lnTo>
                <a:lnTo>
                  <a:pt x="194322" y="3721"/>
                </a:lnTo>
                <a:lnTo>
                  <a:pt x="21653" y="3721"/>
                </a:lnTo>
                <a:lnTo>
                  <a:pt x="12661" y="25400"/>
                </a:lnTo>
                <a:lnTo>
                  <a:pt x="43332" y="25400"/>
                </a:lnTo>
                <a:lnTo>
                  <a:pt x="158991" y="141058"/>
                </a:lnTo>
                <a:lnTo>
                  <a:pt x="141033" y="141058"/>
                </a:lnTo>
                <a:lnTo>
                  <a:pt x="132054" y="150038"/>
                </a:lnTo>
                <a:close/>
              </a:path>
              <a:path w="335915" h="300354">
                <a:moveTo>
                  <a:pt x="43332" y="25400"/>
                </a:moveTo>
                <a:lnTo>
                  <a:pt x="12661" y="25400"/>
                </a:lnTo>
                <a:lnTo>
                  <a:pt x="21653" y="3721"/>
                </a:lnTo>
                <a:lnTo>
                  <a:pt x="43332" y="25400"/>
                </a:lnTo>
                <a:close/>
              </a:path>
              <a:path w="335915" h="300354">
                <a:moveTo>
                  <a:pt x="180086" y="25400"/>
                </a:moveTo>
                <a:lnTo>
                  <a:pt x="43332" y="25400"/>
                </a:lnTo>
                <a:lnTo>
                  <a:pt x="21653" y="3721"/>
                </a:lnTo>
                <a:lnTo>
                  <a:pt x="194322" y="3721"/>
                </a:lnTo>
                <a:lnTo>
                  <a:pt x="212282" y="21678"/>
                </a:lnTo>
                <a:lnTo>
                  <a:pt x="176364" y="21678"/>
                </a:lnTo>
                <a:lnTo>
                  <a:pt x="180086" y="25400"/>
                </a:lnTo>
                <a:close/>
              </a:path>
              <a:path w="335915" h="300354">
                <a:moveTo>
                  <a:pt x="304736" y="150038"/>
                </a:moveTo>
                <a:lnTo>
                  <a:pt x="176364" y="21678"/>
                </a:lnTo>
                <a:lnTo>
                  <a:pt x="185343" y="25400"/>
                </a:lnTo>
                <a:lnTo>
                  <a:pt x="216003" y="25400"/>
                </a:lnTo>
                <a:lnTo>
                  <a:pt x="331673" y="141058"/>
                </a:lnTo>
                <a:lnTo>
                  <a:pt x="313715" y="141058"/>
                </a:lnTo>
                <a:lnTo>
                  <a:pt x="304736" y="150038"/>
                </a:lnTo>
                <a:close/>
              </a:path>
              <a:path w="335915" h="300354">
                <a:moveTo>
                  <a:pt x="216003" y="25400"/>
                </a:moveTo>
                <a:lnTo>
                  <a:pt x="185343" y="25400"/>
                </a:lnTo>
                <a:lnTo>
                  <a:pt x="176364" y="21678"/>
                </a:lnTo>
                <a:lnTo>
                  <a:pt x="212282" y="21678"/>
                </a:lnTo>
                <a:lnTo>
                  <a:pt x="216003" y="25400"/>
                </a:lnTo>
                <a:close/>
              </a:path>
              <a:path w="335915" h="300354">
                <a:moveTo>
                  <a:pt x="141033" y="159016"/>
                </a:moveTo>
                <a:lnTo>
                  <a:pt x="132054" y="150037"/>
                </a:lnTo>
                <a:lnTo>
                  <a:pt x="141033" y="141058"/>
                </a:lnTo>
                <a:lnTo>
                  <a:pt x="141033" y="159016"/>
                </a:lnTo>
                <a:close/>
              </a:path>
              <a:path w="335915" h="300354">
                <a:moveTo>
                  <a:pt x="158991" y="159016"/>
                </a:moveTo>
                <a:lnTo>
                  <a:pt x="141033" y="159016"/>
                </a:lnTo>
                <a:lnTo>
                  <a:pt x="141033" y="141058"/>
                </a:lnTo>
                <a:lnTo>
                  <a:pt x="158991" y="141058"/>
                </a:lnTo>
                <a:lnTo>
                  <a:pt x="160578" y="142989"/>
                </a:lnTo>
                <a:lnTo>
                  <a:pt x="161747" y="145186"/>
                </a:lnTo>
                <a:lnTo>
                  <a:pt x="162471" y="147561"/>
                </a:lnTo>
                <a:lnTo>
                  <a:pt x="162712" y="150038"/>
                </a:lnTo>
                <a:lnTo>
                  <a:pt x="162471" y="152514"/>
                </a:lnTo>
                <a:lnTo>
                  <a:pt x="161747" y="154901"/>
                </a:lnTo>
                <a:lnTo>
                  <a:pt x="160578" y="157099"/>
                </a:lnTo>
                <a:lnTo>
                  <a:pt x="158991" y="159016"/>
                </a:lnTo>
                <a:close/>
              </a:path>
              <a:path w="335915" h="300354">
                <a:moveTo>
                  <a:pt x="313715" y="159016"/>
                </a:moveTo>
                <a:lnTo>
                  <a:pt x="304736" y="150037"/>
                </a:lnTo>
                <a:lnTo>
                  <a:pt x="313715" y="141058"/>
                </a:lnTo>
                <a:lnTo>
                  <a:pt x="313715" y="159016"/>
                </a:lnTo>
                <a:close/>
              </a:path>
              <a:path w="335915" h="300354">
                <a:moveTo>
                  <a:pt x="331673" y="159016"/>
                </a:moveTo>
                <a:lnTo>
                  <a:pt x="313715" y="159016"/>
                </a:lnTo>
                <a:lnTo>
                  <a:pt x="313715" y="141058"/>
                </a:lnTo>
                <a:lnTo>
                  <a:pt x="331673" y="141058"/>
                </a:lnTo>
                <a:lnTo>
                  <a:pt x="333248" y="142989"/>
                </a:lnTo>
                <a:lnTo>
                  <a:pt x="334429" y="145186"/>
                </a:lnTo>
                <a:lnTo>
                  <a:pt x="335152" y="147561"/>
                </a:lnTo>
                <a:lnTo>
                  <a:pt x="335394" y="150038"/>
                </a:lnTo>
                <a:lnTo>
                  <a:pt x="335152" y="152514"/>
                </a:lnTo>
                <a:lnTo>
                  <a:pt x="334429" y="154901"/>
                </a:lnTo>
                <a:lnTo>
                  <a:pt x="333248" y="157099"/>
                </a:lnTo>
                <a:lnTo>
                  <a:pt x="331673" y="159016"/>
                </a:lnTo>
                <a:close/>
              </a:path>
              <a:path w="335915" h="300354">
                <a:moveTo>
                  <a:pt x="185343" y="300088"/>
                </a:moveTo>
                <a:lnTo>
                  <a:pt x="12661" y="300088"/>
                </a:lnTo>
                <a:lnTo>
                  <a:pt x="9969" y="299796"/>
                </a:lnTo>
                <a:lnTo>
                  <a:pt x="0" y="288289"/>
                </a:lnTo>
                <a:lnTo>
                  <a:pt x="101" y="285572"/>
                </a:lnTo>
                <a:lnTo>
                  <a:pt x="774" y="282943"/>
                </a:lnTo>
                <a:lnTo>
                  <a:pt x="1981" y="280517"/>
                </a:lnTo>
                <a:lnTo>
                  <a:pt x="3682" y="278409"/>
                </a:lnTo>
                <a:lnTo>
                  <a:pt x="132054" y="150038"/>
                </a:lnTo>
                <a:lnTo>
                  <a:pt x="141033" y="159016"/>
                </a:lnTo>
                <a:lnTo>
                  <a:pt x="158991" y="159016"/>
                </a:lnTo>
                <a:lnTo>
                  <a:pt x="43330" y="274688"/>
                </a:lnTo>
                <a:lnTo>
                  <a:pt x="12661" y="274688"/>
                </a:lnTo>
                <a:lnTo>
                  <a:pt x="21653" y="296367"/>
                </a:lnTo>
                <a:lnTo>
                  <a:pt x="194322" y="296367"/>
                </a:lnTo>
                <a:lnTo>
                  <a:pt x="192404" y="297941"/>
                </a:lnTo>
                <a:lnTo>
                  <a:pt x="190207" y="299123"/>
                </a:lnTo>
                <a:lnTo>
                  <a:pt x="187820" y="299847"/>
                </a:lnTo>
                <a:lnTo>
                  <a:pt x="185343" y="300088"/>
                </a:lnTo>
                <a:close/>
              </a:path>
              <a:path w="335915" h="300354">
                <a:moveTo>
                  <a:pt x="176364" y="278409"/>
                </a:moveTo>
                <a:lnTo>
                  <a:pt x="304736" y="150038"/>
                </a:lnTo>
                <a:lnTo>
                  <a:pt x="313715" y="159016"/>
                </a:lnTo>
                <a:lnTo>
                  <a:pt x="331673" y="159016"/>
                </a:lnTo>
                <a:lnTo>
                  <a:pt x="216001" y="274688"/>
                </a:lnTo>
                <a:lnTo>
                  <a:pt x="185343" y="274688"/>
                </a:lnTo>
                <a:lnTo>
                  <a:pt x="176364" y="278409"/>
                </a:lnTo>
                <a:close/>
              </a:path>
              <a:path w="335915" h="300354">
                <a:moveTo>
                  <a:pt x="21653" y="296367"/>
                </a:moveTo>
                <a:lnTo>
                  <a:pt x="12661" y="274688"/>
                </a:lnTo>
                <a:lnTo>
                  <a:pt x="43330" y="274688"/>
                </a:lnTo>
                <a:lnTo>
                  <a:pt x="21653" y="296367"/>
                </a:lnTo>
                <a:close/>
              </a:path>
              <a:path w="335915" h="300354">
                <a:moveTo>
                  <a:pt x="194322" y="296367"/>
                </a:moveTo>
                <a:lnTo>
                  <a:pt x="21653" y="296367"/>
                </a:lnTo>
                <a:lnTo>
                  <a:pt x="43330" y="274688"/>
                </a:lnTo>
                <a:lnTo>
                  <a:pt x="180085" y="274688"/>
                </a:lnTo>
                <a:lnTo>
                  <a:pt x="176364" y="278409"/>
                </a:lnTo>
                <a:lnTo>
                  <a:pt x="212280" y="278409"/>
                </a:lnTo>
                <a:lnTo>
                  <a:pt x="194322" y="296367"/>
                </a:lnTo>
                <a:close/>
              </a:path>
              <a:path w="335915" h="300354">
                <a:moveTo>
                  <a:pt x="212280" y="278409"/>
                </a:moveTo>
                <a:lnTo>
                  <a:pt x="176364" y="278409"/>
                </a:lnTo>
                <a:lnTo>
                  <a:pt x="185343" y="274688"/>
                </a:lnTo>
                <a:lnTo>
                  <a:pt x="216001" y="274688"/>
                </a:lnTo>
                <a:lnTo>
                  <a:pt x="212280" y="278409"/>
                </a:lnTo>
                <a:close/>
              </a:path>
            </a:pathLst>
          </a:custGeom>
          <a:solidFill>
            <a:srgbClr val="385D89"/>
          </a:solidFill>
        </p:spPr>
        <p:txBody>
          <a:bodyPr wrap="square" lIns="0" tIns="0" rIns="0" bIns="0" rtlCol="0"/>
          <a:lstStyle/>
          <a:p>
            <a:endParaRPr>
              <a:latin typeface="楷体" panose="02010609060101010101" charset="-122"/>
              <a:ea typeface="楷体" panose="02010609060101010101" charset="-122"/>
            </a:endParaRPr>
          </a:p>
        </p:txBody>
      </p:sp>
      <p:sp>
        <p:nvSpPr>
          <p:cNvPr id="42" name="object 42"/>
          <p:cNvSpPr txBox="1"/>
          <p:nvPr/>
        </p:nvSpPr>
        <p:spPr>
          <a:xfrm>
            <a:off x="3380194" y="4092155"/>
            <a:ext cx="1644650" cy="1631314"/>
          </a:xfrm>
          <a:prstGeom prst="rect">
            <a:avLst/>
          </a:prstGeom>
        </p:spPr>
        <p:txBody>
          <a:bodyPr vert="horz" wrap="square" lIns="0" tIns="0" rIns="0" bIns="0" rtlCol="0">
            <a:spAutoFit/>
          </a:bodyPr>
          <a:lstStyle/>
          <a:p>
            <a:pPr marL="12700">
              <a:lnSpc>
                <a:spcPct val="100000"/>
              </a:lnSpc>
            </a:pPr>
            <a:r>
              <a:rPr sz="2000" dirty="0">
                <a:solidFill>
                  <a:srgbClr val="C00000"/>
                </a:solidFill>
                <a:latin typeface="楷体" panose="02010609060101010101" charset="-122"/>
                <a:ea typeface="楷体" panose="02010609060101010101" charset="-122"/>
                <a:cs typeface="楷体" panose="02010609060101010101" charset="-122"/>
              </a:rPr>
              <a:t>第3步</a:t>
            </a:r>
            <a:endParaRPr sz="2000">
              <a:latin typeface="楷体" panose="02010609060101010101" charset="-122"/>
              <a:ea typeface="楷体" panose="02010609060101010101" charset="-122"/>
              <a:cs typeface="楷体" panose="02010609060101010101" charset="-122"/>
            </a:endParaRPr>
          </a:p>
          <a:p>
            <a:pPr marL="30480" marR="5080">
              <a:lnSpc>
                <a:spcPct val="100000"/>
              </a:lnSpc>
              <a:spcBef>
                <a:spcPts val="345"/>
              </a:spcBef>
            </a:pPr>
            <a:r>
              <a:rPr sz="1400" dirty="0">
                <a:latin typeface="楷体" panose="02010609060101010101" charset="-122"/>
                <a:ea typeface="楷体" panose="02010609060101010101" charset="-122"/>
                <a:cs typeface="楷体" panose="02010609060101010101" charset="-122"/>
              </a:rPr>
              <a:t>按报考学院组织的  “随机确定考生复试  次序”方式考生进行  随机抽签，考生按随  机面试顺序依次进入  候考区。</a:t>
            </a:r>
            <a:endParaRPr sz="1400">
              <a:latin typeface="楷体" panose="02010609060101010101" charset="-122"/>
              <a:ea typeface="楷体" panose="02010609060101010101" charset="-122"/>
              <a:cs typeface="楷体" panose="02010609060101010101" charset="-122"/>
            </a:endParaRPr>
          </a:p>
        </p:txBody>
      </p:sp>
      <p:sp>
        <p:nvSpPr>
          <p:cNvPr id="43" name="object 43"/>
          <p:cNvSpPr txBox="1"/>
          <p:nvPr/>
        </p:nvSpPr>
        <p:spPr>
          <a:xfrm>
            <a:off x="380365" y="5880100"/>
            <a:ext cx="11301095" cy="774700"/>
          </a:xfrm>
          <a:prstGeom prst="rect">
            <a:avLst/>
          </a:prstGeom>
        </p:spPr>
        <p:txBody>
          <a:bodyPr vert="horz" wrap="square" lIns="0" tIns="0" rIns="0" bIns="0" rtlCol="0">
            <a:spAutoFit/>
          </a:bodyPr>
          <a:lstStyle/>
          <a:p>
            <a:pPr marL="12700" marR="5080" algn="just">
              <a:lnSpc>
                <a:spcPct val="120000"/>
              </a:lnSpc>
            </a:pPr>
            <a:r>
              <a:rPr sz="1400" b="1" dirty="0">
                <a:latin typeface="楷体" panose="02010609060101010101" charset="-122"/>
                <a:ea typeface="楷体" panose="02010609060101010101" charset="-122"/>
                <a:cs typeface="楷体" panose="02010609060101010101" charset="-122"/>
              </a:rPr>
              <a:t>友情提示：</a:t>
            </a:r>
            <a:r>
              <a:rPr sz="1400" dirty="0">
                <a:latin typeface="楷体" panose="02010609060101010101" charset="-122"/>
                <a:ea typeface="楷体" panose="02010609060101010101" charset="-122"/>
                <a:cs typeface="楷体" panose="02010609060101010101" charset="-122"/>
              </a:rPr>
              <a:t>考生需在</a:t>
            </a:r>
            <a:r>
              <a:rPr sz="1400" b="1" dirty="0">
                <a:solidFill>
                  <a:srgbClr val="C00000"/>
                </a:solidFill>
                <a:latin typeface="楷体" panose="02010609060101010101" charset="-122"/>
                <a:ea typeface="楷体" panose="02010609060101010101" charset="-122"/>
                <a:cs typeface="楷体" panose="02010609060101010101" charset="-122"/>
              </a:rPr>
              <a:t>复试前二十分钟以上</a:t>
            </a:r>
            <a:r>
              <a:rPr sz="1400" dirty="0">
                <a:latin typeface="楷体" panose="02010609060101010101" charset="-122"/>
                <a:ea typeface="楷体" panose="02010609060101010101" charset="-122"/>
                <a:cs typeface="楷体" panose="02010609060101010101" charset="-122"/>
              </a:rPr>
              <a:t>进入候考区；面试期间，考生本人面部应正对且全程注视【主机位】</a:t>
            </a:r>
            <a:r>
              <a:rPr sz="1400" spc="-5" dirty="0">
                <a:latin typeface="楷体" panose="02010609060101010101" charset="-122"/>
                <a:ea typeface="楷体" panose="02010609060101010101" charset="-122"/>
                <a:cs typeface="楷体" panose="02010609060101010101" charset="-122"/>
              </a:rPr>
              <a:t>摄像头，视线不得离开。保持坐姿端正，面部、上半身及双手在画面中清晰可见；【辅机位】要保证考生考试整个屏幕能清晰地被复试专家组成员看到。主机位与辅机位摄像头的摆放应保证面试全过程无死角监控。</a:t>
            </a:r>
            <a:endParaRPr sz="1400" spc="-5" dirty="0">
              <a:latin typeface="楷体" panose="02010609060101010101" charset="-122"/>
              <a:ea typeface="楷体" panose="02010609060101010101" charset="-122"/>
              <a:cs typeface="楷体" panose="02010609060101010101" charset="-122"/>
            </a:endParaRPr>
          </a:p>
        </p:txBody>
      </p:sp>
      <p:sp>
        <p:nvSpPr>
          <p:cNvPr id="44" name="object 44"/>
          <p:cNvSpPr/>
          <p:nvPr/>
        </p:nvSpPr>
        <p:spPr>
          <a:xfrm>
            <a:off x="5369153" y="4063758"/>
            <a:ext cx="1135202" cy="387172"/>
          </a:xfrm>
          <a:prstGeom prst="rect">
            <a:avLst/>
          </a:prstGeom>
          <a:blipFill>
            <a:blip r:embed="rId16"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45" name="object 45"/>
          <p:cNvSpPr txBox="1"/>
          <p:nvPr/>
        </p:nvSpPr>
        <p:spPr>
          <a:xfrm>
            <a:off x="5373420" y="4092155"/>
            <a:ext cx="2042795" cy="1617345"/>
          </a:xfrm>
          <a:prstGeom prst="rect">
            <a:avLst/>
          </a:prstGeom>
        </p:spPr>
        <p:txBody>
          <a:bodyPr vert="horz" wrap="square" lIns="0" tIns="0" rIns="0" bIns="0" rtlCol="0">
            <a:spAutoFit/>
          </a:bodyPr>
          <a:lstStyle/>
          <a:p>
            <a:pPr marL="12700">
              <a:lnSpc>
                <a:spcPct val="100000"/>
              </a:lnSpc>
            </a:pPr>
            <a:r>
              <a:rPr sz="2000" dirty="0">
                <a:solidFill>
                  <a:srgbClr val="C00000"/>
                </a:solidFill>
                <a:latin typeface="楷体" panose="02010609060101010101" charset="-122"/>
                <a:ea typeface="楷体" panose="02010609060101010101" charset="-122"/>
                <a:cs typeface="楷体" panose="02010609060101010101" charset="-122"/>
              </a:rPr>
              <a:t>第5步</a:t>
            </a:r>
            <a:endParaRPr sz="2000">
              <a:latin typeface="楷体" panose="02010609060101010101" charset="-122"/>
              <a:ea typeface="楷体" panose="02010609060101010101" charset="-122"/>
              <a:cs typeface="楷体" panose="02010609060101010101" charset="-122"/>
            </a:endParaRPr>
          </a:p>
          <a:p>
            <a:pPr marL="62865" marR="5080">
              <a:lnSpc>
                <a:spcPct val="100000"/>
              </a:lnSpc>
              <a:spcBef>
                <a:spcPts val="230"/>
              </a:spcBef>
            </a:pPr>
            <a:r>
              <a:rPr sz="1400" dirty="0">
                <a:latin typeface="楷体" panose="02010609060101010101" charset="-122"/>
                <a:ea typeface="楷体" panose="02010609060101010101" charset="-122"/>
                <a:cs typeface="楷体" panose="02010609060101010101" charset="-122"/>
              </a:rPr>
              <a:t>考生</a:t>
            </a:r>
            <a:r>
              <a:rPr sz="1400" b="1" dirty="0">
                <a:solidFill>
                  <a:srgbClr val="C00000"/>
                </a:solidFill>
                <a:latin typeface="楷体" panose="02010609060101010101" charset="-122"/>
                <a:ea typeface="楷体" panose="02010609060101010101" charset="-122"/>
                <a:cs typeface="楷体" panose="02010609060101010101" charset="-122"/>
              </a:rPr>
              <a:t>凭本</a:t>
            </a:r>
            <a:r>
              <a:rPr sz="1400" b="1" spc="-5" dirty="0">
                <a:solidFill>
                  <a:srgbClr val="C00000"/>
                </a:solidFill>
                <a:latin typeface="楷体" panose="02010609060101010101" charset="-122"/>
                <a:ea typeface="楷体" panose="02010609060101010101" charset="-122"/>
                <a:cs typeface="楷体" panose="02010609060101010101" charset="-122"/>
              </a:rPr>
              <a:t>人</a:t>
            </a:r>
            <a:r>
              <a:rPr sz="1400" b="1" dirty="0">
                <a:solidFill>
                  <a:srgbClr val="C00000"/>
                </a:solidFill>
                <a:latin typeface="楷体" panose="02010609060101010101" charset="-122"/>
                <a:ea typeface="楷体" panose="02010609060101010101" charset="-122"/>
                <a:cs typeface="楷体" panose="02010609060101010101" charset="-122"/>
              </a:rPr>
              <a:t>《准考证》</a:t>
            </a:r>
            <a:r>
              <a:rPr sz="1400" b="1" spc="-5" dirty="0">
                <a:solidFill>
                  <a:srgbClr val="C00000"/>
                </a:solidFill>
                <a:latin typeface="楷体" panose="02010609060101010101" charset="-122"/>
                <a:ea typeface="楷体" panose="02010609060101010101" charset="-122"/>
                <a:cs typeface="楷体" panose="02010609060101010101" charset="-122"/>
              </a:rPr>
              <a:t>、  </a:t>
            </a:r>
            <a:r>
              <a:rPr sz="1400" b="1" dirty="0">
                <a:solidFill>
                  <a:srgbClr val="C00000"/>
                </a:solidFill>
                <a:latin typeface="楷体" panose="02010609060101010101" charset="-122"/>
                <a:ea typeface="楷体" panose="02010609060101010101" charset="-122"/>
                <a:cs typeface="楷体" panose="02010609060101010101" charset="-122"/>
              </a:rPr>
              <a:t>有效居民身份证按要求 </a:t>
            </a:r>
            <a:r>
              <a:rPr sz="1400" b="1" spc="-670" dirty="0">
                <a:solidFill>
                  <a:srgbClr val="C00000"/>
                </a:solidFill>
                <a:latin typeface="楷体" panose="02010609060101010101" charset="-122"/>
                <a:ea typeface="楷体" panose="02010609060101010101" charset="-122"/>
                <a:cs typeface="楷体" panose="02010609060101010101" charset="-122"/>
              </a:rPr>
              <a:t> </a:t>
            </a:r>
            <a:r>
              <a:rPr sz="1400" b="1" dirty="0">
                <a:solidFill>
                  <a:srgbClr val="C00000"/>
                </a:solidFill>
                <a:latin typeface="楷体" panose="02010609060101010101" charset="-122"/>
                <a:ea typeface="楷体" panose="02010609060101010101" charset="-122"/>
                <a:cs typeface="楷体" panose="02010609060101010101" charset="-122"/>
              </a:rPr>
              <a:t>进行</a:t>
            </a:r>
            <a:r>
              <a:rPr sz="1400" dirty="0">
                <a:latin typeface="楷体" panose="02010609060101010101" charset="-122"/>
                <a:ea typeface="楷体" panose="02010609060101010101" charset="-122"/>
                <a:cs typeface="楷体" panose="02010609060101010101" charset="-122"/>
              </a:rPr>
              <a:t>身份核验；配合复 </a:t>
            </a:r>
            <a:r>
              <a:rPr sz="1400" spc="-690" dirty="0">
                <a:latin typeface="楷体" panose="02010609060101010101" charset="-122"/>
                <a:ea typeface="楷体" panose="02010609060101010101" charset="-122"/>
                <a:cs typeface="楷体" panose="02010609060101010101" charset="-122"/>
              </a:rPr>
              <a:t> </a:t>
            </a:r>
            <a:r>
              <a:rPr sz="1400" dirty="0">
                <a:latin typeface="楷体" panose="02010609060101010101" charset="-122"/>
                <a:ea typeface="楷体" panose="02010609060101010101" charset="-122"/>
                <a:cs typeface="楷体" panose="02010609060101010101" charset="-122"/>
              </a:rPr>
              <a:t>试小组秘书，做好面试  前的“人脸识别”身份  核验</a:t>
            </a:r>
            <a:r>
              <a:rPr sz="1400" spc="-100" dirty="0">
                <a:latin typeface="楷体" panose="02010609060101010101" charset="-122"/>
                <a:ea typeface="楷体" panose="02010609060101010101" charset="-122"/>
                <a:cs typeface="楷体" panose="02010609060101010101" charset="-122"/>
              </a:rPr>
              <a:t> </a:t>
            </a:r>
            <a:r>
              <a:rPr sz="1400" spc="5" dirty="0">
                <a:latin typeface="楷体" panose="02010609060101010101" charset="-122"/>
                <a:ea typeface="楷体" panose="02010609060101010101" charset="-122"/>
                <a:cs typeface="楷体" panose="02010609060101010101" charset="-122"/>
              </a:rPr>
              <a:t>。</a:t>
            </a:r>
            <a:endParaRPr sz="1400">
              <a:latin typeface="楷体" panose="02010609060101010101" charset="-122"/>
              <a:ea typeface="楷体" panose="02010609060101010101" charset="-122"/>
              <a:cs typeface="楷体" panose="02010609060101010101" charset="-122"/>
            </a:endParaRPr>
          </a:p>
        </p:txBody>
      </p:sp>
      <p:sp>
        <p:nvSpPr>
          <p:cNvPr id="46" name="object 46"/>
          <p:cNvSpPr/>
          <p:nvPr/>
        </p:nvSpPr>
        <p:spPr>
          <a:xfrm>
            <a:off x="5179174" y="3781526"/>
            <a:ext cx="221190" cy="1734515"/>
          </a:xfrm>
          <a:prstGeom prst="rect">
            <a:avLst/>
          </a:prstGeom>
          <a:blipFill>
            <a:blip r:embed="rId17" cstate="print"/>
            <a:stretch>
              <a:fillRect/>
            </a:stretch>
          </a:blipFill>
        </p:spPr>
        <p:txBody>
          <a:bodyPr wrap="square" lIns="0" tIns="0" rIns="0" bIns="0" rtlCol="0"/>
          <a:lstStyle/>
          <a:p>
            <a:endParaRPr>
              <a:latin typeface="楷体" panose="02010609060101010101" charset="-122"/>
              <a:ea typeface="楷体" panose="02010609060101010101" charset="-122"/>
            </a:endParaRPr>
          </a:p>
        </p:txBody>
      </p:sp>
      <p:sp>
        <p:nvSpPr>
          <p:cNvPr id="47" name="object 47"/>
          <p:cNvSpPr txBox="1"/>
          <p:nvPr/>
        </p:nvSpPr>
        <p:spPr>
          <a:xfrm>
            <a:off x="7669771" y="4621415"/>
            <a:ext cx="1981835" cy="645795"/>
          </a:xfrm>
          <a:prstGeom prst="rect">
            <a:avLst/>
          </a:prstGeom>
        </p:spPr>
        <p:txBody>
          <a:bodyPr vert="horz" wrap="square" lIns="0" tIns="0" rIns="0" bIns="0" rtlCol="0">
            <a:spAutoFit/>
          </a:bodyPr>
          <a:lstStyle/>
          <a:p>
            <a:pPr marL="12700" marR="5080" algn="just">
              <a:lnSpc>
                <a:spcPct val="100000"/>
              </a:lnSpc>
            </a:pPr>
            <a:r>
              <a:rPr sz="1400" dirty="0">
                <a:latin typeface="楷体" panose="02010609060101010101" charset="-122"/>
                <a:ea typeface="楷体" panose="02010609060101010101" charset="-122"/>
                <a:cs typeface="楷体" panose="02010609060101010101" charset="-122"/>
              </a:rPr>
              <a:t>按照复试小组要求“随机  抽取面试试题”，考生按照要求回答相关问题。</a:t>
            </a:r>
            <a:endParaRPr sz="1400" dirty="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191000" cy="685800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510283" y="2241804"/>
            <a:ext cx="3454908" cy="229209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053083" y="2141220"/>
            <a:ext cx="4355592" cy="257556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2341702" y="2717749"/>
            <a:ext cx="1761197" cy="1462519"/>
          </a:xfrm>
          <a:prstGeom prst="rect">
            <a:avLst/>
          </a:prstGeom>
          <a:blipFill>
            <a:blip r:embed="rId4" cstate="print"/>
            <a:stretch>
              <a:fillRect/>
            </a:stretch>
          </a:blipFill>
        </p:spPr>
        <p:txBody>
          <a:bodyPr wrap="square" lIns="0" tIns="0" rIns="0" bIns="0" rtlCol="0"/>
          <a:lstStyle/>
          <a:p/>
        </p:txBody>
      </p:sp>
      <p:sp>
        <p:nvSpPr>
          <p:cNvPr id="6" name="object 6"/>
          <p:cNvSpPr txBox="1"/>
          <p:nvPr/>
        </p:nvSpPr>
        <p:spPr>
          <a:xfrm>
            <a:off x="5487365" y="2869679"/>
            <a:ext cx="6172835" cy="650240"/>
          </a:xfrm>
          <a:prstGeom prst="rect">
            <a:avLst/>
          </a:prstGeom>
        </p:spPr>
        <p:txBody>
          <a:bodyPr vert="horz" wrap="square" lIns="0" tIns="0" rIns="0" bIns="0" rtlCol="0">
            <a:spAutoFit/>
          </a:bodyPr>
          <a:lstStyle/>
          <a:p>
            <a:pPr marL="12700">
              <a:lnSpc>
                <a:spcPts val="5120"/>
              </a:lnSpc>
            </a:pPr>
            <a:r>
              <a:rPr sz="4400" dirty="0">
                <a:latin typeface="黑体" panose="02010609060101010101" charset="-122"/>
                <a:cs typeface="黑体" panose="02010609060101010101" charset="-122"/>
              </a:rPr>
              <a:t>远程复试设备及环境要</a:t>
            </a:r>
            <a:r>
              <a:rPr sz="4400" spc="5" dirty="0">
                <a:latin typeface="黑体" panose="02010609060101010101" charset="-122"/>
                <a:cs typeface="黑体" panose="02010609060101010101" charset="-122"/>
              </a:rPr>
              <a:t>求</a:t>
            </a:r>
            <a:endParaRPr sz="4400">
              <a:latin typeface="黑体" panose="02010609060101010101" charset="-122"/>
              <a:cs typeface="黑体" panose="02010609060101010101" charset="-122"/>
            </a:endParaRPr>
          </a:p>
        </p:txBody>
      </p:sp>
      <p:sp>
        <p:nvSpPr>
          <p:cNvPr id="7" name="object 7"/>
          <p:cNvSpPr/>
          <p:nvPr/>
        </p:nvSpPr>
        <p:spPr>
          <a:xfrm>
            <a:off x="4779264" y="310895"/>
            <a:ext cx="3098291" cy="774191"/>
          </a:xfrm>
          <a:prstGeom prst="rect">
            <a:avLst/>
          </a:prstGeom>
          <a:blipFill>
            <a:blip r:embed="rId5" cstate="print"/>
            <a:stretch>
              <a:fillRect/>
            </a:stretch>
          </a:blipFill>
        </p:spPr>
        <p:txBody>
          <a:bodyPr wrap="square" lIns="0" tIns="0" rIns="0" bIns="0" rtlCol="0"/>
          <a:lstStyle/>
          <a:p/>
        </p:txBody>
      </p:sp>
      <p:sp>
        <p:nvSpPr>
          <p:cNvPr id="8" name="object 8"/>
          <p:cNvSpPr txBox="1">
            <a:spLocks noGrp="1"/>
          </p:cNvSpPr>
          <p:nvPr>
            <p:ph type="ctrTitle"/>
          </p:nvPr>
        </p:nvSpPr>
        <p:spPr>
          <a:xfrm>
            <a:off x="777151" y="1113332"/>
            <a:ext cx="10637697" cy="377825"/>
          </a:xfrm>
          <a:prstGeom prst="rect">
            <a:avLst/>
          </a:prstGeom>
        </p:spPr>
        <p:txBody>
          <a:bodyPr vert="horz" wrap="square" lIns="0" tIns="0" rIns="0" bIns="0" rtlCol="0">
            <a:spAutoFit/>
          </a:bodyPr>
          <a:lstStyle/>
          <a:p>
            <a:pPr marL="4910455">
              <a:lnSpc>
                <a:spcPts val="2950"/>
              </a:lnSpc>
            </a:pPr>
            <a:r>
              <a:rPr lang="en-US" altLang="zh-CN" spc="-5" dirty="0"/>
              <a:t>2024</a:t>
            </a:r>
            <a:r>
              <a:rPr spc="-5" dirty="0"/>
              <a:t>年硕士研究生招生网络远程复试指南</a:t>
            </a:r>
            <a:endParaRPr spc="-5" dirty="0"/>
          </a:p>
        </p:txBody>
      </p:sp>
      <p:sp>
        <p:nvSpPr>
          <p:cNvPr id="9" name="object 9"/>
          <p:cNvSpPr/>
          <p:nvPr/>
        </p:nvSpPr>
        <p:spPr>
          <a:xfrm>
            <a:off x="7985759" y="641604"/>
            <a:ext cx="4206240" cy="99060"/>
          </a:xfrm>
          <a:prstGeom prst="rect">
            <a:avLst/>
          </a:prstGeom>
          <a:blipFill>
            <a:blip r:embed="rId6" cstate="print"/>
            <a:stretch>
              <a:fillRect/>
            </a:stretch>
          </a:blipFill>
        </p:spPr>
        <p:txBody>
          <a:bodyPr wrap="square" lIns="0" tIns="0" rIns="0" bIns="0" rtlCol="0"/>
          <a:lstStyl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1905000"/>
            <a:ext cx="7254240" cy="4220210"/>
          </a:xfrm>
          <a:prstGeom prst="rect">
            <a:avLst/>
          </a:prstGeom>
          <a:blipFill>
            <a:blip r:embed="rId1" cstate="print"/>
            <a:stretch>
              <a:fillRect/>
            </a:stretch>
          </a:blipFill>
        </p:spPr>
        <p:txBody>
          <a:bodyPr wrap="square" lIns="0" tIns="0" rIns="0" bIns="0" rtlCol="0"/>
          <a:lstStyle/>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391160">
              <a:lnSpc>
                <a:spcPts val="5005"/>
              </a:lnSpc>
            </a:pPr>
            <a:r>
              <a:rPr spc="-5" dirty="0"/>
              <a:t>远程复试设备及环境要求</a:t>
            </a:r>
            <a:endParaRPr spc="-5" dirty="0"/>
          </a:p>
        </p:txBody>
      </p:sp>
      <p:sp>
        <p:nvSpPr>
          <p:cNvPr id="4" name="object 4"/>
          <p:cNvSpPr/>
          <p:nvPr/>
        </p:nvSpPr>
        <p:spPr>
          <a:xfrm>
            <a:off x="8929116" y="333756"/>
            <a:ext cx="2712720" cy="678180"/>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1280160" y="1080516"/>
            <a:ext cx="10361676" cy="45720"/>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357200" y="325120"/>
            <a:ext cx="975207" cy="1126058"/>
          </a:xfrm>
          <a:prstGeom prst="rect">
            <a:avLst/>
          </a:prstGeom>
          <a:blipFill>
            <a:blip r:embed="rId4" cstate="print"/>
            <a:stretch>
              <a:fillRect/>
            </a:stretch>
          </a:blipFill>
        </p:spPr>
        <p:txBody>
          <a:bodyPr wrap="square" lIns="0" tIns="0" rIns="0" bIns="0" rtlCol="0"/>
          <a:lstStyle/>
          <a:p/>
        </p:txBody>
      </p:sp>
      <p:sp>
        <p:nvSpPr>
          <p:cNvPr id="7" name="object 7"/>
          <p:cNvSpPr txBox="1"/>
          <p:nvPr/>
        </p:nvSpPr>
        <p:spPr>
          <a:xfrm>
            <a:off x="397510" y="418465"/>
            <a:ext cx="915035" cy="923290"/>
          </a:xfrm>
          <a:prstGeom prst="rect">
            <a:avLst/>
          </a:prstGeom>
        </p:spPr>
        <p:txBody>
          <a:bodyPr vert="horz" wrap="square" lIns="0" tIns="0" rIns="0" bIns="0" rtlCol="0">
            <a:spAutoFit/>
          </a:bodyPr>
          <a:lstStyle/>
          <a:p>
            <a:pPr marL="12700">
              <a:lnSpc>
                <a:spcPct val="100000"/>
              </a:lnSpc>
            </a:pPr>
            <a:r>
              <a:rPr sz="6000" b="1" dirty="0">
                <a:solidFill>
                  <a:srgbClr val="FFFFFF"/>
                </a:solidFill>
                <a:latin typeface="Calibri" panose="020F0502020204030204"/>
                <a:cs typeface="Calibri" panose="020F0502020204030204"/>
              </a:rPr>
              <a:t>2</a:t>
            </a:r>
            <a:r>
              <a:rPr lang="en-US" sz="6000" b="1" dirty="0">
                <a:solidFill>
                  <a:srgbClr val="FFFFFF"/>
                </a:solidFill>
                <a:latin typeface="Calibri" panose="020F0502020204030204"/>
                <a:cs typeface="Calibri" panose="020F0502020204030204"/>
              </a:rPr>
              <a:t>.</a:t>
            </a:r>
            <a:r>
              <a:rPr lang="en-US" sz="4400" b="1" dirty="0">
                <a:solidFill>
                  <a:srgbClr val="FFFFFF"/>
                </a:solidFill>
                <a:latin typeface="Calibri" panose="020F0502020204030204"/>
                <a:cs typeface="Calibri" panose="020F0502020204030204"/>
              </a:rPr>
              <a:t>1</a:t>
            </a:r>
            <a:endParaRPr lang="en-US" sz="4400" b="1" dirty="0">
              <a:solidFill>
                <a:srgbClr val="FFFFFF"/>
              </a:solidFill>
              <a:latin typeface="Calibri" panose="020F0502020204030204"/>
              <a:cs typeface="Calibri" panose="020F0502020204030204"/>
            </a:endParaRPr>
          </a:p>
        </p:txBody>
      </p:sp>
      <p:sp>
        <p:nvSpPr>
          <p:cNvPr id="8" name="object 8"/>
          <p:cNvSpPr txBox="1"/>
          <p:nvPr/>
        </p:nvSpPr>
        <p:spPr>
          <a:xfrm>
            <a:off x="7901940" y="1295400"/>
            <a:ext cx="3739515" cy="762635"/>
          </a:xfrm>
          <a:prstGeom prst="rect">
            <a:avLst/>
          </a:prstGeom>
        </p:spPr>
        <p:txBody>
          <a:bodyPr vert="horz" wrap="square" lIns="0" tIns="0" rIns="0" bIns="0" rtlCol="0">
            <a:noAutofit/>
          </a:bodyPr>
          <a:lstStyle/>
          <a:p>
            <a:pPr marL="12700">
              <a:lnSpc>
                <a:spcPts val="2840"/>
              </a:lnSpc>
            </a:pPr>
            <a:r>
              <a:rPr lang="zh-CN" sz="1600" b="1" dirty="0">
                <a:solidFill>
                  <a:srgbClr val="585858"/>
                </a:solidFill>
                <a:latin typeface="楷体" panose="02010609060101010101" charset="-122"/>
                <a:ea typeface="楷体" panose="02010609060101010101" charset="-122"/>
                <a:cs typeface="黑体" panose="02010609060101010101" charset="-122"/>
              </a:rPr>
              <a:t>网络远程</a:t>
            </a:r>
            <a:r>
              <a:rPr sz="1600" b="1" dirty="0">
                <a:solidFill>
                  <a:srgbClr val="585858"/>
                </a:solidFill>
                <a:latin typeface="楷体" panose="02010609060101010101" charset="-122"/>
                <a:ea typeface="楷体" panose="02010609060101010101" charset="-122"/>
                <a:cs typeface="黑体" panose="02010609060101010101" charset="-122"/>
              </a:rPr>
              <a:t>复试前，考生需准备好远程复试所需的硬件设备和网络环境等要求</a:t>
            </a:r>
            <a:r>
              <a:rPr sz="2400" b="1" dirty="0">
                <a:solidFill>
                  <a:srgbClr val="585858"/>
                </a:solidFill>
                <a:latin typeface="楷体" panose="02010609060101010101" charset="-122"/>
                <a:ea typeface="楷体" panose="02010609060101010101" charset="-122"/>
                <a:cs typeface="黑体" panose="02010609060101010101" charset="-122"/>
              </a:rPr>
              <a:t>：</a:t>
            </a:r>
            <a:endParaRPr sz="2400" b="1">
              <a:latin typeface="楷体" panose="02010609060101010101" charset="-122"/>
              <a:ea typeface="楷体" panose="02010609060101010101" charset="-122"/>
              <a:cs typeface="黑体" panose="02010609060101010101" charset="-122"/>
            </a:endParaRPr>
          </a:p>
        </p:txBody>
      </p:sp>
      <p:sp>
        <p:nvSpPr>
          <p:cNvPr id="10" name="object 10"/>
          <p:cNvSpPr txBox="1"/>
          <p:nvPr/>
        </p:nvSpPr>
        <p:spPr>
          <a:xfrm>
            <a:off x="7931785" y="2275205"/>
            <a:ext cx="3667760" cy="4062730"/>
          </a:xfrm>
          <a:prstGeom prst="rect">
            <a:avLst/>
          </a:prstGeom>
        </p:spPr>
        <p:txBody>
          <a:bodyPr vert="horz" wrap="square" lIns="0" tIns="0" rIns="0" bIns="0" rtlCol="0">
            <a:spAutoFit/>
          </a:bodyPr>
          <a:lstStyle/>
          <a:p>
            <a:pPr marL="12700" marR="5080" algn="just">
              <a:lnSpc>
                <a:spcPct val="150000"/>
              </a:lnSpc>
            </a:pPr>
            <a:r>
              <a:rPr sz="1600" spc="-5" dirty="0">
                <a:solidFill>
                  <a:srgbClr val="585858"/>
                </a:solidFill>
                <a:latin typeface="楷体" panose="02010609060101010101" charset="-122"/>
                <a:ea typeface="楷体" panose="02010609060101010101" charset="-122"/>
                <a:cs typeface="楷体" panose="02010609060101010101" charset="-122"/>
              </a:rPr>
              <a:t>1、参加我校网络远程复试的考生，应 </a:t>
            </a:r>
            <a:r>
              <a:rPr sz="1600" spc="-725" dirty="0">
                <a:solidFill>
                  <a:srgbClr val="585858"/>
                </a:solidFill>
                <a:latin typeface="楷体" panose="02010609060101010101" charset="-122"/>
                <a:ea typeface="楷体" panose="02010609060101010101" charset="-122"/>
                <a:cs typeface="楷体" panose="02010609060101010101" charset="-122"/>
              </a:rPr>
              <a:t> </a:t>
            </a:r>
            <a:r>
              <a:rPr sz="1600" spc="-5" dirty="0">
                <a:solidFill>
                  <a:srgbClr val="585858"/>
                </a:solidFill>
                <a:latin typeface="楷体" panose="02010609060101010101" charset="-122"/>
                <a:ea typeface="楷体" panose="02010609060101010101" charset="-122"/>
                <a:cs typeface="楷体" panose="02010609060101010101" charset="-122"/>
              </a:rPr>
              <a:t>按报考学院要求提前备妥网络远程复试  所需的软硬件条件和网络环境，提前安  装</a:t>
            </a:r>
            <a:r>
              <a:rPr lang="zh-CN" sz="1600" spc="-5" dirty="0">
                <a:solidFill>
                  <a:srgbClr val="585858"/>
                </a:solidFill>
                <a:latin typeface="楷体" panose="02010609060101010101" charset="-122"/>
                <a:ea typeface="楷体" panose="02010609060101010101" charset="-122"/>
                <a:cs typeface="楷体" panose="02010609060101010101" charset="-122"/>
              </a:rPr>
              <a:t>腾讯会议</a:t>
            </a:r>
            <a:r>
              <a:rPr sz="1600" spc="-5" dirty="0">
                <a:solidFill>
                  <a:srgbClr val="585858"/>
                </a:solidFill>
                <a:latin typeface="楷体" panose="02010609060101010101" charset="-122"/>
                <a:ea typeface="楷体" panose="02010609060101010101" charset="-122"/>
                <a:cs typeface="楷体" panose="02010609060101010101" charset="-122"/>
              </a:rPr>
              <a:t>软件，</a:t>
            </a:r>
            <a:r>
              <a:rPr lang="zh-CN" sz="1600" spc="-5" dirty="0">
                <a:solidFill>
                  <a:srgbClr val="585858"/>
                </a:solidFill>
                <a:latin typeface="楷体" panose="02010609060101010101" charset="-122"/>
                <a:ea typeface="楷体" panose="02010609060101010101" charset="-122"/>
                <a:cs typeface="楷体" panose="02010609060101010101" charset="-122"/>
              </a:rPr>
              <a:t>并</a:t>
            </a:r>
            <a:r>
              <a:rPr sz="1600" spc="-5" dirty="0">
                <a:solidFill>
                  <a:srgbClr val="585858"/>
                </a:solidFill>
                <a:latin typeface="楷体" panose="02010609060101010101" charset="-122"/>
                <a:ea typeface="楷体" panose="02010609060101010101" charset="-122"/>
                <a:cs typeface="楷体" panose="02010609060101010101" charset="-122"/>
              </a:rPr>
              <a:t>用提交系统的手机号注册</a:t>
            </a:r>
            <a:r>
              <a:rPr lang="zh-CN" sz="1600" spc="-5" dirty="0">
                <a:solidFill>
                  <a:srgbClr val="585858"/>
                </a:solidFill>
                <a:latin typeface="楷体" panose="02010609060101010101" charset="-122"/>
                <a:ea typeface="楷体" panose="02010609060101010101" charset="-122"/>
                <a:cs typeface="楷体" panose="02010609060101010101" charset="-122"/>
              </a:rPr>
              <a:t>腾讯会议</a:t>
            </a:r>
            <a:r>
              <a:rPr sz="1600" spc="-5" dirty="0">
                <a:solidFill>
                  <a:srgbClr val="585858"/>
                </a:solidFill>
                <a:latin typeface="楷体" panose="02010609060101010101" charset="-122"/>
                <a:ea typeface="楷体" panose="02010609060101010101" charset="-122"/>
                <a:cs typeface="楷体" panose="02010609060101010101" charset="-122"/>
              </a:rPr>
              <a:t>账号。</a:t>
            </a:r>
            <a:endParaRPr sz="1600" spc="-5" dirty="0">
              <a:solidFill>
                <a:srgbClr val="585858"/>
              </a:solidFill>
              <a:latin typeface="楷体" panose="02010609060101010101" charset="-122"/>
              <a:ea typeface="楷体" panose="02010609060101010101" charset="-122"/>
              <a:cs typeface="楷体" panose="02010609060101010101" charset="-122"/>
            </a:endParaRPr>
          </a:p>
          <a:p>
            <a:pPr marL="12700" marR="5080" algn="just">
              <a:lnSpc>
                <a:spcPct val="150000"/>
              </a:lnSpc>
            </a:pPr>
            <a:r>
              <a:rPr sz="1600" spc="-5" dirty="0">
                <a:solidFill>
                  <a:srgbClr val="585858"/>
                </a:solidFill>
                <a:latin typeface="楷体" panose="02010609060101010101" charset="-122"/>
                <a:ea typeface="楷体" panose="02010609060101010101" charset="-122"/>
                <a:cs typeface="楷体" panose="02010609060101010101" charset="-122"/>
              </a:rPr>
              <a:t>2、按要求在规定时间内配合完成网络远程设备和软件</a:t>
            </a:r>
            <a:r>
              <a:rPr lang="zh-CN" sz="1600" spc="-5" dirty="0">
                <a:solidFill>
                  <a:srgbClr val="585858"/>
                </a:solidFill>
                <a:latin typeface="楷体" panose="02010609060101010101" charset="-122"/>
                <a:ea typeface="楷体" panose="02010609060101010101" charset="-122"/>
                <a:cs typeface="楷体" panose="02010609060101010101" charset="-122"/>
              </a:rPr>
              <a:t>的</a:t>
            </a:r>
            <a:r>
              <a:rPr sz="1600" spc="-5" dirty="0">
                <a:solidFill>
                  <a:srgbClr val="585858"/>
                </a:solidFill>
                <a:latin typeface="楷体" panose="02010609060101010101" charset="-122"/>
                <a:ea typeface="楷体" panose="02010609060101010101" charset="-122"/>
                <a:cs typeface="楷体" panose="02010609060101010101" charset="-122"/>
              </a:rPr>
              <a:t>测试工作，以保证考试顺利完成</a:t>
            </a:r>
            <a:r>
              <a:rPr lang="zh-CN" sz="1600" spc="-5" dirty="0">
                <a:solidFill>
                  <a:srgbClr val="585858"/>
                </a:solidFill>
                <a:latin typeface="楷体" panose="02010609060101010101" charset="-122"/>
                <a:ea typeface="楷体" panose="02010609060101010101" charset="-122"/>
                <a:cs typeface="楷体" panose="02010609060101010101" charset="-122"/>
              </a:rPr>
              <a:t>。</a:t>
            </a:r>
            <a:endParaRPr lang="zh-CN" sz="1600" spc="-5" dirty="0">
              <a:solidFill>
                <a:srgbClr val="585858"/>
              </a:solidFill>
              <a:latin typeface="楷体" panose="02010609060101010101" charset="-122"/>
              <a:ea typeface="楷体" panose="02010609060101010101" charset="-122"/>
              <a:cs typeface="楷体" panose="02010609060101010101" charset="-122"/>
            </a:endParaRPr>
          </a:p>
          <a:p>
            <a:pPr marL="12700" marR="5080" algn="just">
              <a:lnSpc>
                <a:spcPct val="150000"/>
              </a:lnSpc>
            </a:pPr>
            <a:r>
              <a:rPr sz="1600" spc="-5" dirty="0">
                <a:solidFill>
                  <a:srgbClr val="585858"/>
                </a:solidFill>
                <a:latin typeface="楷体" panose="02010609060101010101" charset="-122"/>
                <a:ea typeface="楷体" panose="02010609060101010101" charset="-122"/>
                <a:cs typeface="楷体" panose="02010609060101010101" charset="-122"/>
              </a:rPr>
              <a:t>3、如因考生未提前进行安装测试，</a:t>
            </a:r>
            <a:r>
              <a:rPr sz="1600" spc="-5" dirty="0">
                <a:solidFill>
                  <a:srgbClr val="585858"/>
                </a:solidFill>
                <a:latin typeface="楷体" panose="02010609060101010101" charset="-122"/>
                <a:ea typeface="楷体" panose="02010609060101010101" charset="-122"/>
                <a:cs typeface="楷体" panose="02010609060101010101" charset="-122"/>
              </a:rPr>
              <a:t>导致复试时出现网络设备问题，由此造成的一切后果，考生本人承担。</a:t>
            </a:r>
            <a:endParaRPr sz="1600" spc="-5" dirty="0">
              <a:solidFill>
                <a:srgbClr val="585858"/>
              </a:solidFill>
              <a:latin typeface="楷体" panose="02010609060101010101" charset="-122"/>
              <a:ea typeface="楷体" panose="02010609060101010101" charset="-122"/>
              <a:cs typeface="楷体" panose="02010609060101010101" charset="-122"/>
            </a:endParaRPr>
          </a:p>
        </p:txBody>
      </p:sp>
      <p:pic>
        <p:nvPicPr>
          <p:cNvPr id="11" name="图片 10"/>
          <p:cNvPicPr>
            <a:picLocks noChangeAspect="1"/>
          </p:cNvPicPr>
          <p:nvPr/>
        </p:nvPicPr>
        <p:blipFill>
          <a:blip r:embed="rId5"/>
          <a:stretch>
            <a:fillRect/>
          </a:stretch>
        </p:blipFill>
        <p:spPr>
          <a:xfrm>
            <a:off x="1066800" y="2133600"/>
            <a:ext cx="6086475" cy="38004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91160">
              <a:lnSpc>
                <a:spcPts val="5005"/>
              </a:lnSpc>
            </a:pPr>
            <a:r>
              <a:rPr spc="-5" dirty="0"/>
              <a:t>考试设备及环境要求</a:t>
            </a:r>
            <a:endParaRPr spc="-5" dirty="0"/>
          </a:p>
        </p:txBody>
      </p:sp>
      <p:sp>
        <p:nvSpPr>
          <p:cNvPr id="3" name="object 3"/>
          <p:cNvSpPr/>
          <p:nvPr/>
        </p:nvSpPr>
        <p:spPr>
          <a:xfrm>
            <a:off x="8929116" y="333756"/>
            <a:ext cx="2712720" cy="678180"/>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1280160" y="1080516"/>
            <a:ext cx="10361676" cy="45720"/>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357200" y="325120"/>
            <a:ext cx="975207" cy="1126058"/>
          </a:xfrm>
          <a:prstGeom prst="rect">
            <a:avLst/>
          </a:prstGeom>
          <a:blipFill>
            <a:blip r:embed="rId3" cstate="print"/>
            <a:stretch>
              <a:fillRect/>
            </a:stretch>
          </a:blipFill>
        </p:spPr>
        <p:txBody>
          <a:bodyPr wrap="square" lIns="0" tIns="0" rIns="0" bIns="0" rtlCol="0"/>
          <a:lstStyle/>
          <a:p/>
        </p:txBody>
      </p:sp>
      <p:sp>
        <p:nvSpPr>
          <p:cNvPr id="6" name="object 6"/>
          <p:cNvSpPr txBox="1"/>
          <p:nvPr/>
        </p:nvSpPr>
        <p:spPr>
          <a:xfrm>
            <a:off x="376555" y="418465"/>
            <a:ext cx="915035" cy="923290"/>
          </a:xfrm>
          <a:prstGeom prst="rect">
            <a:avLst/>
          </a:prstGeom>
        </p:spPr>
        <p:txBody>
          <a:bodyPr vert="horz" wrap="square" lIns="0" tIns="0" rIns="0" bIns="0" rtlCol="0">
            <a:spAutoFit/>
          </a:bodyPr>
          <a:lstStyle/>
          <a:p>
            <a:pPr marL="12700">
              <a:lnSpc>
                <a:spcPct val="100000"/>
              </a:lnSpc>
            </a:pPr>
            <a:r>
              <a:rPr sz="6000" b="1" dirty="0">
                <a:solidFill>
                  <a:srgbClr val="FFFFFF"/>
                </a:solidFill>
                <a:latin typeface="Calibri" panose="020F0502020204030204"/>
                <a:cs typeface="Calibri" panose="020F0502020204030204"/>
              </a:rPr>
              <a:t>2</a:t>
            </a:r>
            <a:r>
              <a:rPr lang="en-US" sz="6000" b="1" dirty="0">
                <a:solidFill>
                  <a:srgbClr val="FFFFFF"/>
                </a:solidFill>
                <a:latin typeface="Calibri" panose="020F0502020204030204"/>
                <a:cs typeface="Calibri" panose="020F0502020204030204"/>
              </a:rPr>
              <a:t>.</a:t>
            </a:r>
            <a:r>
              <a:rPr lang="en-US" sz="4400" b="1" dirty="0">
                <a:solidFill>
                  <a:srgbClr val="FFFFFF"/>
                </a:solidFill>
                <a:latin typeface="Calibri" panose="020F0502020204030204"/>
                <a:cs typeface="Calibri" panose="020F0502020204030204"/>
              </a:rPr>
              <a:t>2</a:t>
            </a:r>
            <a:endParaRPr lang="en-US" sz="4400" b="1" dirty="0">
              <a:solidFill>
                <a:srgbClr val="FFFFFF"/>
              </a:solidFill>
              <a:latin typeface="Calibri" panose="020F0502020204030204"/>
              <a:cs typeface="Calibri" panose="020F0502020204030204"/>
            </a:endParaRPr>
          </a:p>
        </p:txBody>
      </p:sp>
      <p:sp>
        <p:nvSpPr>
          <p:cNvPr id="7" name="object 7"/>
          <p:cNvSpPr txBox="1"/>
          <p:nvPr/>
        </p:nvSpPr>
        <p:spPr>
          <a:xfrm>
            <a:off x="8349601" y="1545526"/>
            <a:ext cx="3277235" cy="480695"/>
          </a:xfrm>
          <a:prstGeom prst="rect">
            <a:avLst/>
          </a:prstGeom>
        </p:spPr>
        <p:txBody>
          <a:bodyPr vert="horz" wrap="square" lIns="0" tIns="0" rIns="0" bIns="0" rtlCol="0">
            <a:spAutoFit/>
          </a:bodyPr>
          <a:lstStyle/>
          <a:p>
            <a:pPr marL="12700">
              <a:lnSpc>
                <a:spcPts val="3750"/>
              </a:lnSpc>
            </a:pPr>
            <a:r>
              <a:rPr sz="2800" dirty="0">
                <a:solidFill>
                  <a:srgbClr val="4F81BC"/>
                </a:solidFill>
                <a:latin typeface="黑体" panose="02010609060101010101" charset="-122"/>
                <a:cs typeface="黑体" panose="02010609060101010101" charset="-122"/>
              </a:rPr>
              <a:t>考试环境布置要</a:t>
            </a:r>
            <a:r>
              <a:rPr sz="2800" spc="5" dirty="0">
                <a:solidFill>
                  <a:srgbClr val="4F81BC"/>
                </a:solidFill>
                <a:latin typeface="黑体" panose="02010609060101010101" charset="-122"/>
                <a:cs typeface="黑体" panose="02010609060101010101" charset="-122"/>
              </a:rPr>
              <a:t>求</a:t>
            </a:r>
            <a:endParaRPr sz="2800" spc="5" dirty="0">
              <a:solidFill>
                <a:srgbClr val="4F81BC"/>
              </a:solidFill>
              <a:latin typeface="黑体" panose="02010609060101010101" charset="-122"/>
              <a:cs typeface="黑体" panose="02010609060101010101" charset="-122"/>
            </a:endParaRPr>
          </a:p>
        </p:txBody>
      </p:sp>
      <p:sp>
        <p:nvSpPr>
          <p:cNvPr id="8" name="object 8"/>
          <p:cNvSpPr/>
          <p:nvPr/>
        </p:nvSpPr>
        <p:spPr>
          <a:xfrm>
            <a:off x="7206133" y="1245863"/>
            <a:ext cx="882268" cy="1041621"/>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7474856" y="1537208"/>
            <a:ext cx="511068" cy="488950"/>
          </a:xfrm>
          <a:prstGeom prst="rect">
            <a:avLst/>
          </a:prstGeom>
          <a:blipFill>
            <a:blip r:embed="rId5" cstate="print"/>
            <a:stretch>
              <a:fillRect/>
            </a:stretch>
          </a:blipFill>
        </p:spPr>
        <p:txBody>
          <a:bodyPr wrap="square" lIns="0" tIns="0" rIns="0" bIns="0" rtlCol="0"/>
          <a:lstStyle/>
          <a:p/>
        </p:txBody>
      </p:sp>
      <p:sp>
        <p:nvSpPr>
          <p:cNvPr id="10" name="object 10"/>
          <p:cNvSpPr txBox="1"/>
          <p:nvPr/>
        </p:nvSpPr>
        <p:spPr>
          <a:xfrm>
            <a:off x="7601496" y="1632940"/>
            <a:ext cx="255270" cy="273685"/>
          </a:xfrm>
          <a:prstGeom prst="rect">
            <a:avLst/>
          </a:prstGeom>
        </p:spPr>
        <p:txBody>
          <a:bodyPr vert="horz" wrap="square" lIns="0" tIns="0" rIns="0" bIns="0" rtlCol="0">
            <a:spAutoFit/>
          </a:bodyPr>
          <a:lstStyle/>
          <a:p>
            <a:pPr marL="12700">
              <a:lnSpc>
                <a:spcPts val="2155"/>
              </a:lnSpc>
            </a:pPr>
            <a:r>
              <a:rPr sz="1800" b="1" dirty="0">
                <a:solidFill>
                  <a:srgbClr val="FFFFFF"/>
                </a:solidFill>
                <a:latin typeface="黑体" panose="02010609060101010101" charset="-122"/>
                <a:cs typeface="黑体" panose="02010609060101010101" charset="-122"/>
              </a:rPr>
              <a:t>0</a:t>
            </a:r>
            <a:r>
              <a:rPr sz="1800" b="1" spc="-10" dirty="0">
                <a:solidFill>
                  <a:srgbClr val="FFFFFF"/>
                </a:solidFill>
                <a:latin typeface="黑体" panose="02010609060101010101" charset="-122"/>
                <a:cs typeface="黑体" panose="02010609060101010101" charset="-122"/>
              </a:rPr>
              <a:t>1</a:t>
            </a:r>
            <a:endParaRPr sz="1800">
              <a:latin typeface="黑体" panose="02010609060101010101" charset="-122"/>
              <a:cs typeface="黑体" panose="02010609060101010101" charset="-122"/>
            </a:endParaRPr>
          </a:p>
        </p:txBody>
      </p:sp>
      <p:sp>
        <p:nvSpPr>
          <p:cNvPr id="11" name="object 11"/>
          <p:cNvSpPr txBox="1"/>
          <p:nvPr/>
        </p:nvSpPr>
        <p:spPr>
          <a:xfrm>
            <a:off x="7207250" y="2360930"/>
            <a:ext cx="4799965" cy="3606165"/>
          </a:xfrm>
          <a:prstGeom prst="rect">
            <a:avLst/>
          </a:prstGeom>
        </p:spPr>
        <p:txBody>
          <a:bodyPr vert="horz" wrap="square" lIns="0" tIns="0" rIns="0" bIns="0" rtlCol="0">
            <a:noAutofit/>
          </a:bodyPr>
          <a:lstStyle/>
          <a:p>
            <a:pPr marL="12700" marR="5080">
              <a:lnSpc>
                <a:spcPct val="130000"/>
              </a:lnSpc>
            </a:pPr>
            <a:r>
              <a:rPr sz="1600" spc="-5" dirty="0">
                <a:solidFill>
                  <a:srgbClr val="585858"/>
                </a:solidFill>
                <a:latin typeface="楷体" panose="02010609060101010101" charset="-122"/>
                <a:ea typeface="楷体" panose="02010609060101010101" charset="-122"/>
                <a:cs typeface="楷体" panose="02010609060101010101" charset="-122"/>
              </a:rPr>
              <a:t>1、考生参加的所有复试环节，均应在安静、无干扰、 </a:t>
            </a:r>
            <a:r>
              <a:rPr sz="1600" spc="-690" dirty="0">
                <a:solidFill>
                  <a:srgbClr val="585858"/>
                </a:solidFill>
                <a:latin typeface="楷体" panose="02010609060101010101" charset="-122"/>
                <a:ea typeface="楷体" panose="02010609060101010101" charset="-122"/>
                <a:cs typeface="楷体" panose="02010609060101010101" charset="-122"/>
              </a:rPr>
              <a:t> </a:t>
            </a:r>
            <a:r>
              <a:rPr sz="1600" spc="-5" dirty="0">
                <a:solidFill>
                  <a:srgbClr val="585858"/>
                </a:solidFill>
                <a:latin typeface="楷体" panose="02010609060101010101" charset="-122"/>
                <a:ea typeface="楷体" panose="02010609060101010101" charset="-122"/>
                <a:cs typeface="楷体" panose="02010609060101010101" charset="-122"/>
              </a:rPr>
              <a:t>光线适宜、无遮挡、无死角的场所进行，严禁</a:t>
            </a:r>
            <a:r>
              <a:rPr sz="1600" spc="-5" dirty="0">
                <a:solidFill>
                  <a:srgbClr val="C00000"/>
                </a:solidFill>
                <a:latin typeface="楷体" panose="02010609060101010101" charset="-122"/>
                <a:ea typeface="楷体" panose="02010609060101010101" charset="-122"/>
                <a:cs typeface="楷体" panose="02010609060101010101" charset="-122"/>
              </a:rPr>
              <a:t>在培</a:t>
            </a:r>
            <a:r>
              <a:rPr sz="1600" spc="-700" dirty="0">
                <a:solidFill>
                  <a:srgbClr val="C00000"/>
                </a:solidFill>
                <a:latin typeface="楷体" panose="02010609060101010101" charset="-122"/>
                <a:ea typeface="楷体" panose="02010609060101010101" charset="-122"/>
                <a:cs typeface="楷体" panose="02010609060101010101" charset="-122"/>
              </a:rPr>
              <a:t> </a:t>
            </a:r>
            <a:r>
              <a:rPr sz="1600" spc="-5" dirty="0">
                <a:solidFill>
                  <a:srgbClr val="C00000"/>
                </a:solidFill>
                <a:latin typeface="楷体" panose="02010609060101010101" charset="-122"/>
                <a:ea typeface="楷体" panose="02010609060101010101" charset="-122"/>
                <a:cs typeface="楷体" panose="02010609060101010101" charset="-122"/>
              </a:rPr>
              <a:t>训机构指定场所进行</a:t>
            </a:r>
            <a:r>
              <a:rPr sz="1600" spc="-5" dirty="0">
                <a:solidFill>
                  <a:srgbClr val="585858"/>
                </a:solidFill>
                <a:latin typeface="楷体" panose="02010609060101010101" charset="-122"/>
                <a:ea typeface="楷体" panose="02010609060101010101" charset="-122"/>
                <a:cs typeface="楷体" panose="02010609060101010101" charset="-122"/>
              </a:rPr>
              <a:t>。 </a:t>
            </a:r>
            <a:endParaRPr sz="1600" spc="-5" dirty="0">
              <a:solidFill>
                <a:srgbClr val="585858"/>
              </a:solidFill>
              <a:latin typeface="楷体" panose="02010609060101010101" charset="-122"/>
              <a:ea typeface="楷体" panose="02010609060101010101" charset="-122"/>
              <a:cs typeface="楷体" panose="02010609060101010101" charset="-122"/>
            </a:endParaRPr>
          </a:p>
          <a:p>
            <a:pPr marL="12700" marR="5080" algn="just">
              <a:lnSpc>
                <a:spcPct val="130000"/>
              </a:lnSpc>
            </a:pPr>
            <a:r>
              <a:rPr sz="1600" spc="-760" dirty="0">
                <a:solidFill>
                  <a:srgbClr val="585858"/>
                </a:solidFill>
                <a:latin typeface="楷体" panose="02010609060101010101" charset="-122"/>
                <a:ea typeface="楷体" panose="02010609060101010101" charset="-122"/>
                <a:cs typeface="楷体" panose="02010609060101010101" charset="-122"/>
              </a:rPr>
              <a:t> </a:t>
            </a:r>
            <a:r>
              <a:rPr sz="1600" spc="-5" dirty="0">
                <a:solidFill>
                  <a:srgbClr val="585858"/>
                </a:solidFill>
                <a:latin typeface="楷体" panose="02010609060101010101" charset="-122"/>
                <a:ea typeface="楷体" panose="02010609060101010101" charset="-122"/>
                <a:cs typeface="楷体" panose="02010609060101010101" charset="-122"/>
              </a:rPr>
              <a:t>2、除复试要求考生须准备的设备和物品外，在考生</a:t>
            </a:r>
            <a:r>
              <a:rPr sz="1600" spc="-695" dirty="0">
                <a:solidFill>
                  <a:srgbClr val="585858"/>
                </a:solidFill>
                <a:latin typeface="楷体" panose="02010609060101010101" charset="-122"/>
                <a:ea typeface="楷体" panose="02010609060101010101" charset="-122"/>
                <a:cs typeface="楷体" panose="02010609060101010101" charset="-122"/>
              </a:rPr>
              <a:t> </a:t>
            </a:r>
            <a:r>
              <a:rPr sz="1600" spc="-5" dirty="0">
                <a:solidFill>
                  <a:srgbClr val="585858"/>
                </a:solidFill>
                <a:latin typeface="楷体" panose="02010609060101010101" charset="-122"/>
                <a:ea typeface="楷体" panose="02010609060101010101" charset="-122"/>
                <a:cs typeface="楷体" panose="02010609060101010101" charset="-122"/>
              </a:rPr>
              <a:t>座位周边的</a:t>
            </a:r>
            <a:r>
              <a:rPr sz="1600" spc="-5" dirty="0">
                <a:solidFill>
                  <a:srgbClr val="C00000"/>
                </a:solidFill>
                <a:latin typeface="楷体" panose="02010609060101010101" charset="-122"/>
                <a:ea typeface="楷体" panose="02010609060101010101" charset="-122"/>
                <a:cs typeface="楷体" panose="02010609060101010101" charset="-122"/>
              </a:rPr>
              <a:t>1.5米范围内</a:t>
            </a:r>
            <a:r>
              <a:rPr lang="zh-CN" sz="1600" spc="-5" dirty="0">
                <a:solidFill>
                  <a:srgbClr val="C00000"/>
                </a:solidFill>
                <a:latin typeface="楷体" panose="02010609060101010101" charset="-122"/>
                <a:ea typeface="楷体" panose="02010609060101010101" charset="-122"/>
                <a:cs typeface="楷体" panose="02010609060101010101" charset="-122"/>
              </a:rPr>
              <a:t>，</a:t>
            </a:r>
            <a:r>
              <a:rPr sz="1600" spc="-5" dirty="0">
                <a:solidFill>
                  <a:srgbClr val="585858"/>
                </a:solidFill>
                <a:latin typeface="楷体" panose="02010609060101010101" charset="-122"/>
                <a:ea typeface="楷体" panose="02010609060101010101" charset="-122"/>
                <a:cs typeface="楷体" panose="02010609060101010101" charset="-122"/>
              </a:rPr>
              <a:t>不得存放任何书刊、报纸、资料、电子设备等（如报考学院对复试有特殊规定</a:t>
            </a:r>
            <a:r>
              <a:rPr lang="zh-CN" sz="1600" spc="-5" dirty="0">
                <a:solidFill>
                  <a:srgbClr val="585858"/>
                </a:solidFill>
                <a:latin typeface="楷体" panose="02010609060101010101" charset="-122"/>
                <a:ea typeface="楷体" panose="02010609060101010101" charset="-122"/>
                <a:cs typeface="楷体" panose="02010609060101010101" charset="-122"/>
              </a:rPr>
              <a:t>者，</a:t>
            </a:r>
            <a:r>
              <a:rPr sz="1600" spc="-5" dirty="0">
                <a:solidFill>
                  <a:srgbClr val="585858"/>
                </a:solidFill>
                <a:latin typeface="楷体" panose="02010609060101010101" charset="-122"/>
                <a:ea typeface="楷体" panose="02010609060101010101" charset="-122"/>
                <a:cs typeface="楷体" panose="02010609060101010101" charset="-122"/>
              </a:rPr>
              <a:t>则以学院规定为准）。 </a:t>
            </a:r>
            <a:endParaRPr sz="1600" spc="-5" dirty="0">
              <a:solidFill>
                <a:srgbClr val="585858"/>
              </a:solidFill>
              <a:latin typeface="楷体" panose="02010609060101010101" charset="-122"/>
              <a:ea typeface="楷体" panose="02010609060101010101" charset="-122"/>
              <a:cs typeface="楷体" panose="02010609060101010101" charset="-122"/>
            </a:endParaRPr>
          </a:p>
          <a:p>
            <a:pPr marL="12700" marR="5080">
              <a:lnSpc>
                <a:spcPct val="130000"/>
              </a:lnSpc>
            </a:pPr>
            <a:r>
              <a:rPr sz="1600" spc="-750" dirty="0">
                <a:solidFill>
                  <a:srgbClr val="585858"/>
                </a:solidFill>
                <a:latin typeface="楷体" panose="02010609060101010101" charset="-122"/>
                <a:ea typeface="楷体" panose="02010609060101010101" charset="-122"/>
                <a:cs typeface="楷体" panose="02010609060101010101" charset="-122"/>
              </a:rPr>
              <a:t> </a:t>
            </a:r>
            <a:r>
              <a:rPr sz="1600" spc="-5" dirty="0">
                <a:solidFill>
                  <a:srgbClr val="585858"/>
                </a:solidFill>
                <a:latin typeface="楷体" panose="02010609060101010101" charset="-122"/>
                <a:ea typeface="楷体" panose="02010609060101010101" charset="-122"/>
                <a:cs typeface="楷体" panose="02010609060101010101" charset="-122"/>
              </a:rPr>
              <a:t>3、所有复试环节，</a:t>
            </a:r>
            <a:r>
              <a:rPr sz="1600" spc="-5" dirty="0">
                <a:solidFill>
                  <a:srgbClr val="C00000"/>
                </a:solidFill>
                <a:latin typeface="楷体" panose="02010609060101010101" charset="-122"/>
                <a:ea typeface="楷体" panose="02010609060101010101" charset="-122"/>
                <a:cs typeface="楷体" panose="02010609060101010101" charset="-122"/>
              </a:rPr>
              <a:t>全程只允许考生一人在考试房间</a:t>
            </a:r>
            <a:r>
              <a:rPr lang="zh-CN" sz="1600" spc="-5" dirty="0">
                <a:solidFill>
                  <a:srgbClr val="C00000"/>
                </a:solidFill>
                <a:latin typeface="楷体" panose="02010609060101010101" charset="-122"/>
                <a:ea typeface="楷体" panose="02010609060101010101" charset="-122"/>
                <a:cs typeface="楷体" panose="02010609060101010101" charset="-122"/>
              </a:rPr>
              <a:t>，</a:t>
            </a:r>
            <a:r>
              <a:rPr sz="1600" spc="-5" dirty="0">
                <a:solidFill>
                  <a:srgbClr val="C00000"/>
                </a:solidFill>
                <a:latin typeface="楷体" panose="02010609060101010101" charset="-122"/>
                <a:ea typeface="楷体" panose="02010609060101010101" charset="-122"/>
                <a:cs typeface="楷体" panose="02010609060101010101" charset="-122"/>
              </a:rPr>
              <a:t>禁止他人进出，也不允许出现其他声音。</a:t>
            </a:r>
            <a:endParaRPr sz="1600" spc="-5" dirty="0">
              <a:solidFill>
                <a:srgbClr val="C00000"/>
              </a:solidFill>
              <a:latin typeface="楷体" panose="02010609060101010101" charset="-122"/>
              <a:ea typeface="楷体" panose="02010609060101010101" charset="-122"/>
              <a:cs typeface="楷体" panose="02010609060101010101" charset="-122"/>
            </a:endParaRPr>
          </a:p>
          <a:p>
            <a:pPr marL="12700" marR="5080">
              <a:lnSpc>
                <a:spcPct val="130000"/>
              </a:lnSpc>
            </a:pPr>
            <a:r>
              <a:rPr sz="1600" spc="-720" dirty="0">
                <a:solidFill>
                  <a:srgbClr val="C00000"/>
                </a:solidFill>
                <a:latin typeface="楷体" panose="02010609060101010101" charset="-122"/>
                <a:ea typeface="楷体" panose="02010609060101010101" charset="-122"/>
                <a:cs typeface="楷体" panose="02010609060101010101" charset="-122"/>
              </a:rPr>
              <a:t> </a:t>
            </a:r>
            <a:r>
              <a:rPr sz="1600" spc="-5" dirty="0">
                <a:solidFill>
                  <a:srgbClr val="585858"/>
                </a:solidFill>
                <a:latin typeface="楷体" panose="02010609060101010101" charset="-122"/>
                <a:ea typeface="楷体" panose="02010609060101010101" charset="-122"/>
                <a:cs typeface="楷体" panose="02010609060101010101" charset="-122"/>
              </a:rPr>
              <a:t>4、考试期间视频背景必须是</a:t>
            </a:r>
            <a:r>
              <a:rPr sz="1600" spc="-5" dirty="0">
                <a:solidFill>
                  <a:srgbClr val="C00000"/>
                </a:solidFill>
                <a:latin typeface="楷体" panose="02010609060101010101" charset="-122"/>
                <a:ea typeface="楷体" panose="02010609060101010101" charset="-122"/>
                <a:cs typeface="楷体" panose="02010609060101010101" charset="-122"/>
              </a:rPr>
              <a:t>真实环境</a:t>
            </a:r>
            <a:r>
              <a:rPr sz="1600" spc="-5" dirty="0">
                <a:solidFill>
                  <a:srgbClr val="585858"/>
                </a:solidFill>
                <a:latin typeface="楷体" panose="02010609060101010101" charset="-122"/>
                <a:ea typeface="楷体" panose="02010609060101010101" charset="-122"/>
                <a:cs typeface="楷体" panose="02010609060101010101" charset="-122"/>
              </a:rPr>
              <a:t>，不允许使用</a:t>
            </a:r>
            <a:r>
              <a:rPr sz="1600" spc="-695" dirty="0">
                <a:solidFill>
                  <a:srgbClr val="585858"/>
                </a:solidFill>
                <a:latin typeface="楷体" panose="02010609060101010101" charset="-122"/>
                <a:ea typeface="楷体" panose="02010609060101010101" charset="-122"/>
                <a:cs typeface="楷体" panose="02010609060101010101" charset="-122"/>
              </a:rPr>
              <a:t> </a:t>
            </a:r>
            <a:r>
              <a:rPr sz="1600" spc="-5" dirty="0">
                <a:solidFill>
                  <a:srgbClr val="585858"/>
                </a:solidFill>
                <a:latin typeface="楷体" panose="02010609060101010101" charset="-122"/>
                <a:ea typeface="楷体" panose="02010609060101010101" charset="-122"/>
                <a:cs typeface="楷体" panose="02010609060101010101" charset="-122"/>
              </a:rPr>
              <a:t>虚拟背景、更换视频背景；不允许缩屏。</a:t>
            </a:r>
            <a:endParaRPr sz="1600">
              <a:latin typeface="楷体" panose="02010609060101010101" charset="-122"/>
              <a:ea typeface="楷体" panose="02010609060101010101" charset="-122"/>
              <a:cs typeface="楷体" panose="02010609060101010101" charset="-122"/>
            </a:endParaRPr>
          </a:p>
        </p:txBody>
      </p:sp>
      <p:sp>
        <p:nvSpPr>
          <p:cNvPr id="12" name="object 12"/>
          <p:cNvSpPr/>
          <p:nvPr/>
        </p:nvSpPr>
        <p:spPr>
          <a:xfrm>
            <a:off x="292608" y="1653539"/>
            <a:ext cx="6553200" cy="4634484"/>
          </a:xfrm>
          <a:prstGeom prst="rect">
            <a:avLst/>
          </a:prstGeom>
          <a:blipFill>
            <a:blip r:embed="rId6" cstate="print"/>
            <a:stretch>
              <a:fillRect/>
            </a:stretch>
          </a:blipFill>
        </p:spPr>
        <p:txBody>
          <a:bodyPr wrap="square" lIns="0" tIns="0" rIns="0" bIns="0" rtlCol="0"/>
          <a:lstStyle/>
          <a:p/>
        </p:txBody>
      </p:sp>
      <p:sp>
        <p:nvSpPr>
          <p:cNvPr id="13" name="object 13"/>
          <p:cNvSpPr/>
          <p:nvPr/>
        </p:nvSpPr>
        <p:spPr>
          <a:xfrm>
            <a:off x="283083" y="1644014"/>
            <a:ext cx="6572250" cy="4653915"/>
          </a:xfrm>
          <a:custGeom>
            <a:avLst/>
            <a:gdLst/>
            <a:ahLst/>
            <a:cxnLst/>
            <a:rect l="l" t="t" r="r" b="b"/>
            <a:pathLst>
              <a:path w="6572250" h="4653915">
                <a:moveTo>
                  <a:pt x="6567487" y="4653534"/>
                </a:moveTo>
                <a:lnTo>
                  <a:pt x="4762" y="4653534"/>
                </a:lnTo>
                <a:lnTo>
                  <a:pt x="3289" y="4653305"/>
                </a:lnTo>
                <a:lnTo>
                  <a:pt x="1968" y="4652619"/>
                </a:lnTo>
                <a:lnTo>
                  <a:pt x="914" y="4651565"/>
                </a:lnTo>
                <a:lnTo>
                  <a:pt x="228" y="4650244"/>
                </a:lnTo>
                <a:lnTo>
                  <a:pt x="0" y="4648771"/>
                </a:lnTo>
                <a:lnTo>
                  <a:pt x="0" y="4762"/>
                </a:lnTo>
                <a:lnTo>
                  <a:pt x="4762" y="0"/>
                </a:lnTo>
                <a:lnTo>
                  <a:pt x="6567487" y="0"/>
                </a:lnTo>
                <a:lnTo>
                  <a:pt x="6572250" y="4762"/>
                </a:lnTo>
                <a:lnTo>
                  <a:pt x="9525" y="4762"/>
                </a:lnTo>
                <a:lnTo>
                  <a:pt x="4762" y="9525"/>
                </a:lnTo>
                <a:lnTo>
                  <a:pt x="9525" y="9525"/>
                </a:lnTo>
                <a:lnTo>
                  <a:pt x="9525" y="4644009"/>
                </a:lnTo>
                <a:lnTo>
                  <a:pt x="4762" y="4644009"/>
                </a:lnTo>
                <a:lnTo>
                  <a:pt x="9525" y="4648771"/>
                </a:lnTo>
                <a:lnTo>
                  <a:pt x="6572250" y="4648771"/>
                </a:lnTo>
                <a:lnTo>
                  <a:pt x="6572021" y="4650244"/>
                </a:lnTo>
                <a:lnTo>
                  <a:pt x="6571335" y="4651565"/>
                </a:lnTo>
                <a:lnTo>
                  <a:pt x="6570281" y="4652619"/>
                </a:lnTo>
                <a:lnTo>
                  <a:pt x="6568960" y="4653305"/>
                </a:lnTo>
                <a:lnTo>
                  <a:pt x="6567487" y="4653534"/>
                </a:lnTo>
                <a:close/>
              </a:path>
              <a:path w="6572250" h="4653915">
                <a:moveTo>
                  <a:pt x="9525" y="9525"/>
                </a:moveTo>
                <a:lnTo>
                  <a:pt x="4762" y="9525"/>
                </a:lnTo>
                <a:lnTo>
                  <a:pt x="9525" y="4762"/>
                </a:lnTo>
                <a:lnTo>
                  <a:pt x="9525" y="9525"/>
                </a:lnTo>
                <a:close/>
              </a:path>
              <a:path w="6572250" h="4653915">
                <a:moveTo>
                  <a:pt x="6562725" y="9525"/>
                </a:moveTo>
                <a:lnTo>
                  <a:pt x="9525" y="9525"/>
                </a:lnTo>
                <a:lnTo>
                  <a:pt x="9525" y="4762"/>
                </a:lnTo>
                <a:lnTo>
                  <a:pt x="6562725" y="4762"/>
                </a:lnTo>
                <a:lnTo>
                  <a:pt x="6562725" y="9525"/>
                </a:lnTo>
                <a:close/>
              </a:path>
              <a:path w="6572250" h="4653915">
                <a:moveTo>
                  <a:pt x="6562725" y="4648771"/>
                </a:moveTo>
                <a:lnTo>
                  <a:pt x="6562725" y="4762"/>
                </a:lnTo>
                <a:lnTo>
                  <a:pt x="6567487" y="9525"/>
                </a:lnTo>
                <a:lnTo>
                  <a:pt x="6572250" y="9525"/>
                </a:lnTo>
                <a:lnTo>
                  <a:pt x="6572250" y="4644009"/>
                </a:lnTo>
                <a:lnTo>
                  <a:pt x="6567487" y="4644009"/>
                </a:lnTo>
                <a:lnTo>
                  <a:pt x="6562725" y="4648771"/>
                </a:lnTo>
                <a:close/>
              </a:path>
              <a:path w="6572250" h="4653915">
                <a:moveTo>
                  <a:pt x="6572250" y="9525"/>
                </a:moveTo>
                <a:lnTo>
                  <a:pt x="6567487" y="9525"/>
                </a:lnTo>
                <a:lnTo>
                  <a:pt x="6562725" y="4762"/>
                </a:lnTo>
                <a:lnTo>
                  <a:pt x="6572250" y="4762"/>
                </a:lnTo>
                <a:lnTo>
                  <a:pt x="6572250" y="9525"/>
                </a:lnTo>
                <a:close/>
              </a:path>
              <a:path w="6572250" h="4653915">
                <a:moveTo>
                  <a:pt x="9525" y="4648771"/>
                </a:moveTo>
                <a:lnTo>
                  <a:pt x="4762" y="4644009"/>
                </a:lnTo>
                <a:lnTo>
                  <a:pt x="9525" y="4644009"/>
                </a:lnTo>
                <a:lnTo>
                  <a:pt x="9525" y="4648771"/>
                </a:lnTo>
                <a:close/>
              </a:path>
              <a:path w="6572250" h="4653915">
                <a:moveTo>
                  <a:pt x="6562725" y="4648771"/>
                </a:moveTo>
                <a:lnTo>
                  <a:pt x="9525" y="4648771"/>
                </a:lnTo>
                <a:lnTo>
                  <a:pt x="9525" y="4644009"/>
                </a:lnTo>
                <a:lnTo>
                  <a:pt x="6562725" y="4644009"/>
                </a:lnTo>
                <a:lnTo>
                  <a:pt x="6562725" y="4648771"/>
                </a:lnTo>
                <a:close/>
              </a:path>
              <a:path w="6572250" h="4653915">
                <a:moveTo>
                  <a:pt x="6572250" y="4648771"/>
                </a:moveTo>
                <a:lnTo>
                  <a:pt x="6562725" y="4648771"/>
                </a:lnTo>
                <a:lnTo>
                  <a:pt x="6567487" y="4644009"/>
                </a:lnTo>
                <a:lnTo>
                  <a:pt x="6572250" y="4644009"/>
                </a:lnTo>
                <a:lnTo>
                  <a:pt x="6572250" y="4648771"/>
                </a:lnTo>
                <a:close/>
              </a:path>
            </a:pathLst>
          </a:custGeom>
          <a:solidFill>
            <a:srgbClr val="808080"/>
          </a:solidFill>
        </p:spPr>
        <p:txBody>
          <a:bodyPr wrap="square" lIns="0" tIns="0" rIns="0" bIns="0" rtlCol="0"/>
          <a:lstStyle/>
          <a:p/>
        </p:txBody>
      </p:sp>
      <p:sp>
        <p:nvSpPr>
          <p:cNvPr id="14" name="object 14"/>
          <p:cNvSpPr/>
          <p:nvPr/>
        </p:nvSpPr>
        <p:spPr>
          <a:xfrm>
            <a:off x="7270889" y="6062853"/>
            <a:ext cx="605091" cy="580390"/>
          </a:xfrm>
          <a:prstGeom prst="rect">
            <a:avLst/>
          </a:prstGeom>
          <a:blipFill>
            <a:blip r:embed="rId7" cstate="print"/>
            <a:stretch>
              <a:fillRect/>
            </a:stretch>
          </a:blipFill>
        </p:spPr>
        <p:txBody>
          <a:bodyPr wrap="square" lIns="0" tIns="0" rIns="0" bIns="0" rtlCol="0"/>
          <a:lstStyle/>
          <a:p/>
        </p:txBody>
      </p:sp>
      <p:sp>
        <p:nvSpPr>
          <p:cNvPr id="15" name="object 15"/>
          <p:cNvSpPr txBox="1"/>
          <p:nvPr/>
        </p:nvSpPr>
        <p:spPr>
          <a:xfrm>
            <a:off x="8135366" y="6178562"/>
            <a:ext cx="3683000" cy="360680"/>
          </a:xfrm>
          <a:prstGeom prst="rect">
            <a:avLst/>
          </a:prstGeom>
        </p:spPr>
        <p:txBody>
          <a:bodyPr vert="horz" wrap="square" lIns="0" tIns="0" rIns="0" bIns="0" rtlCol="0">
            <a:spAutoFit/>
          </a:bodyPr>
          <a:lstStyle/>
          <a:p>
            <a:pPr marL="12700">
              <a:lnSpc>
                <a:spcPts val="2840"/>
              </a:lnSpc>
            </a:pPr>
            <a:r>
              <a:rPr sz="2400" dirty="0">
                <a:solidFill>
                  <a:srgbClr val="C00000"/>
                </a:solidFill>
                <a:latin typeface="黑体" panose="02010609060101010101" charset="-122"/>
                <a:cs typeface="黑体" panose="02010609060101010101" charset="-122"/>
              </a:rPr>
              <a:t>违反上述要求，视同作弊。</a:t>
            </a:r>
            <a:endParaRPr sz="2400">
              <a:latin typeface="黑体" panose="02010609060101010101" charset="-122"/>
              <a:cs typeface="黑体" panose="02010609060101010101" charset="-122"/>
            </a:endParaRPr>
          </a:p>
        </p:txBody>
      </p:sp>
      <p:sp>
        <p:nvSpPr>
          <p:cNvPr id="16" name="object 16"/>
          <p:cNvSpPr/>
          <p:nvPr/>
        </p:nvSpPr>
        <p:spPr>
          <a:xfrm>
            <a:off x="7957451" y="6562597"/>
            <a:ext cx="3850640" cy="63500"/>
          </a:xfrm>
          <a:custGeom>
            <a:avLst/>
            <a:gdLst/>
            <a:ahLst/>
            <a:cxnLst/>
            <a:rect l="l" t="t" r="r" b="b"/>
            <a:pathLst>
              <a:path w="3850640" h="63500">
                <a:moveTo>
                  <a:pt x="0" y="0"/>
                </a:moveTo>
                <a:lnTo>
                  <a:pt x="3850589" y="0"/>
                </a:lnTo>
                <a:lnTo>
                  <a:pt x="3850589" y="63500"/>
                </a:lnTo>
                <a:lnTo>
                  <a:pt x="0" y="63500"/>
                </a:lnTo>
                <a:lnTo>
                  <a:pt x="0" y="0"/>
                </a:lnTo>
                <a:close/>
              </a:path>
            </a:pathLst>
          </a:custGeom>
          <a:solidFill>
            <a:srgbClr val="7E7E7E"/>
          </a:solidFill>
        </p:spPr>
        <p:txBody>
          <a:bodyPr wrap="square" lIns="0" tIns="0" rIns="0" bIns="0" rtlCol="0"/>
          <a:lstStyle/>
          <a:p/>
        </p:txBody>
      </p:sp>
      <p:sp>
        <p:nvSpPr>
          <p:cNvPr id="17" name="object 17"/>
          <p:cNvSpPr/>
          <p:nvPr/>
        </p:nvSpPr>
        <p:spPr>
          <a:xfrm>
            <a:off x="7957413" y="6087021"/>
            <a:ext cx="3851275" cy="67945"/>
          </a:xfrm>
          <a:custGeom>
            <a:avLst/>
            <a:gdLst/>
            <a:ahLst/>
            <a:cxnLst/>
            <a:rect l="l" t="t" r="r" b="b"/>
            <a:pathLst>
              <a:path w="3851275" h="67945">
                <a:moveTo>
                  <a:pt x="63" y="67411"/>
                </a:moveTo>
                <a:lnTo>
                  <a:pt x="0" y="3911"/>
                </a:lnTo>
                <a:lnTo>
                  <a:pt x="3850589" y="0"/>
                </a:lnTo>
                <a:lnTo>
                  <a:pt x="3850652" y="63500"/>
                </a:lnTo>
                <a:lnTo>
                  <a:pt x="63" y="67411"/>
                </a:lnTo>
                <a:close/>
              </a:path>
            </a:pathLst>
          </a:custGeom>
          <a:solidFill>
            <a:srgbClr val="7E7E7E"/>
          </a:solidFill>
        </p:spPr>
        <p:txBody>
          <a:bodyPr wrap="square" lIns="0" tIns="0" rIns="0" bIns="0" rtlCol="0"/>
          <a:lstStyle/>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PP_MARK_KEY" val="649f4b4d-798c-4423-8ac7-2716d661644b"/>
  <p:tag name="COMMONDATA" val="eyJoZGlkIjoiY2U5OGYzNTMxM2M2MDJlZDRhNGFkODdjZmRiOWJiOWMifQ=="/>
  <p:tag name="commondata" val="eyJoZGlkIjoiN2QzYzZiN2YwMWYzY2UxM2QyYjE2Zjk0MzQ3N2Q4OTU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6330</Words>
  <Application>WPS 演示</Application>
  <PresentationFormat>宽屏</PresentationFormat>
  <Paragraphs>363</Paragraphs>
  <Slides>28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28</vt:i4>
      </vt:variant>
    </vt:vector>
  </HeadingPairs>
  <TitlesOfParts>
    <vt:vector size="40" baseType="lpstr">
      <vt:lpstr>Arial</vt:lpstr>
      <vt:lpstr>宋体</vt:lpstr>
      <vt:lpstr>Wingdings</vt:lpstr>
      <vt:lpstr>黑体</vt:lpstr>
      <vt:lpstr>MS PGothic</vt:lpstr>
      <vt:lpstr>Times New Roman</vt:lpstr>
      <vt:lpstr>Calibri</vt:lpstr>
      <vt:lpstr>楷体</vt:lpstr>
      <vt:lpstr>微软雅黑</vt:lpstr>
      <vt:lpstr>Arial Unicode MS</vt:lpstr>
      <vt:lpstr>Arial Black</vt:lpstr>
      <vt:lpstr>Office Theme</vt:lpstr>
      <vt:lpstr>青岛理工大学2024年硕士研究生招生</vt:lpstr>
      <vt:lpstr>PowerPoint 演示文稿</vt:lpstr>
      <vt:lpstr>2024年硕士研究生招生网络远程复试指南</vt:lpstr>
      <vt:lpstr>远程复试全过程流程图解</vt:lpstr>
      <vt:lpstr>远程单独笔试全过程流程图解</vt:lpstr>
      <vt:lpstr>远程面试全过程流程图解</vt:lpstr>
      <vt:lpstr>2023年硕士研究生招生网络远程复试指南</vt:lpstr>
      <vt:lpstr>远程复试设备及环境要求</vt:lpstr>
      <vt:lpstr>考试设备及环境要求</vt:lpstr>
      <vt:lpstr>考试设备及环境要求</vt:lpstr>
      <vt:lpstr>复试设备及环境要求</vt:lpstr>
      <vt:lpstr>复试设备及环境要求</vt:lpstr>
      <vt:lpstr>考试设备及环境要求</vt:lpstr>
      <vt:lpstr>2024年硕士研究生招生网络远程复试指南</vt:lpstr>
      <vt:lpstr>腾讯会议使用说明</vt:lpstr>
      <vt:lpstr>腾讯会议使用说明</vt:lpstr>
      <vt:lpstr>2024年硕士研究生招生网络远程复试指南</vt:lpstr>
      <vt:lpstr>复试审核材料上传</vt:lpstr>
      <vt:lpstr>复试审核材料上传要求</vt:lpstr>
      <vt:lpstr>远程单独笔试答卷上传</vt:lpstr>
      <vt:lpstr>远程单独笔试答卷上传</vt:lpstr>
      <vt:lpstr>远程单独笔试全过程操作说明</vt:lpstr>
      <vt:lpstr>2024年硕士研究生招生网络远程复试指南</vt:lpstr>
      <vt:lpstr>应急准备</vt:lpstr>
      <vt:lpstr>设备防扰准备</vt:lpstr>
      <vt:lpstr>PowerPoint 演示文稿</vt:lpstr>
      <vt:lpstr>其他注意事项</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青岛理工大学2022年硕士研究生招生</dc:title>
  <dc:creator/>
  <cp:lastModifiedBy>奔跑</cp:lastModifiedBy>
  <cp:revision>47</cp:revision>
  <dcterms:created xsi:type="dcterms:W3CDTF">2022-02-25T17:59:00Z</dcterms:created>
  <dcterms:modified xsi:type="dcterms:W3CDTF">2024-03-23T11:36:54Z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2021-03-28T16:00:00Z</vt:filetime>
  </property>
  <property fmtid="{D5CDD505-2E9C-101B-9397-08002B2CF9AE}" pid="3" name="Creator">
    <vt:lpwstr>WPS 演示</vt:lpwstr>
  </property>
  <property fmtid="{D5CDD505-2E9C-101B-9397-08002B2CF9AE}" pid="4" name="LastSaved">
    <vt:filetime>2022-03-01T16:00:00Z</vt:filetime>
  </property>
  <property fmtid="{D5CDD505-2E9C-101B-9397-08002B2CF9AE}" pid="5" name="ICV">
    <vt:lpwstr>6339D7E817784821B68047780C8442FD_13</vt:lpwstr>
  </property>
  <property fmtid="{D5CDD505-2E9C-101B-9397-08002B2CF9AE}" pid="6" name="KSOProductBuildVer">
    <vt:lpwstr>2052-12.1.0.16417</vt:lpwstr>
  </property>
</Properties>
</file>